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41" r:id="rId2"/>
  </p:sldMasterIdLst>
  <p:notesMasterIdLst>
    <p:notesMasterId r:id="rId11"/>
  </p:notesMasterIdLst>
  <p:handoutMasterIdLst>
    <p:handoutMasterId r:id="rId12"/>
  </p:handoutMasterIdLst>
  <p:sldIdLst>
    <p:sldId id="256" r:id="rId3"/>
    <p:sldId id="293" r:id="rId4"/>
    <p:sldId id="277" r:id="rId5"/>
    <p:sldId id="317" r:id="rId6"/>
    <p:sldId id="318" r:id="rId7"/>
    <p:sldId id="319" r:id="rId8"/>
    <p:sldId id="278" r:id="rId9"/>
    <p:sldId id="316" r:id="rId10"/>
  </p:sldIdLst>
  <p:sldSz cx="10693400" cy="7561263"/>
  <p:notesSz cx="9866313" cy="67357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3" autoAdjust="0"/>
    <p:restoredTop sz="78274" autoAdjust="0"/>
  </p:normalViewPr>
  <p:slideViewPr>
    <p:cSldViewPr snapToGrid="0" snapToObjects="1">
      <p:cViewPr varScale="1">
        <p:scale>
          <a:sx n="52" d="100"/>
          <a:sy n="52" d="100"/>
        </p:scale>
        <p:origin x="-840" y="-84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99213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426F9E-14B2-4BDC-AE49-B866E77695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575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5137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CCFCC24-A659-4D58-B329-34926D361B15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1463" cy="303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9588" y="6397625"/>
            <a:ext cx="4275137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00C267F-6318-4583-98DB-E46689860C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620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smtClean="0"/>
              <a:t>Sole</a:t>
            </a: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0FEA4E-8E3F-4607-8536-02B02D89E982}" type="slidenum">
              <a:rPr lang="fi-FI" smtClean="0"/>
              <a:pPr/>
              <a:t>1</a:t>
            </a:fld>
            <a:endParaRPr lang="fi-F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  <a:p>
            <a:pPr eaLnBrk="1" hangingPunct="1">
              <a:spcBef>
                <a:spcPct val="0"/>
              </a:spcBef>
            </a:pPr>
            <a:r>
              <a:rPr lang="fi-FI" smtClean="0"/>
              <a:t>Sole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6E096-5618-4B27-998C-055B2180C686}" type="slidenum">
              <a:rPr lang="fi-FI" smtClean="0"/>
              <a:pPr/>
              <a:t>3</a:t>
            </a:fld>
            <a:endParaRPr 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i-FI" smtClean="0"/>
              <a:t>Sole</a:t>
            </a: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0E0E06-84E9-43E6-97D8-C1125D45E8A8}" type="slidenum">
              <a:rPr lang="fi-FI" smtClean="0"/>
              <a:pPr/>
              <a:t>7</a:t>
            </a:fld>
            <a:endParaRPr 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 userDrawn="1"/>
        </p:nvSpPr>
        <p:spPr bwMode="auto">
          <a:xfrm>
            <a:off x="179388" y="1549400"/>
            <a:ext cx="10328275" cy="510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39" descr="PR_pu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4321175"/>
            <a:ext cx="9090025" cy="1930400"/>
          </a:xfrm>
        </p:spPr>
        <p:txBody>
          <a:bodyPr/>
          <a:lstStyle>
            <a:lvl1pPr marL="0" indent="0">
              <a:buFont typeface="Times" charset="0"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2767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266113" y="6837363"/>
            <a:ext cx="2227262" cy="503237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6.5.2013/UR</a:t>
            </a:r>
          </a:p>
        </p:txBody>
      </p:sp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DAD9-8DA2-4C85-994A-D3F28D7019AF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23AE-4EDD-427A-8524-08883E9A45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07E6C-18B8-4BAB-963F-860BD3BEED07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E162-3754-4DC2-9B75-8F2E14524B3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6D0C9-90FF-42CC-83C9-F6E73CE9282F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C6EB-21A1-43F1-B6DC-C63FA0EA7F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F92A4-B617-43BE-A9FE-BDC0630935F5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0E0C5-D440-435D-9163-6A7F500D054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BDFBA-66E8-46A5-B778-7CF0B782130F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B6B6E-569C-4075-AECB-9D38C08E78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A94F4-335D-44AA-B3F7-620E6275B0F5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CEC20-154E-4ED7-9B36-139BE3EDB2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D1F96-AD7A-45CC-B740-08BCD18DE0A1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2A12-B019-4331-A50C-6B7FDCA2E78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E4385-3880-49E7-9F34-98CBFE47618E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0C2A-FB2B-400B-9787-D6E300C27F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4AA2-D53B-45E6-A5FE-359BD508BD56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B0BD0-ABFC-4BEF-BD8F-BF96A8ED359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F64C4-FFD6-4E70-96C9-C8008E1A1834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A1543-C7F0-431D-AE7D-24758ECBF1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C699C-2D24-46AB-9A45-3544C87E443B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EFB89-1C2C-486F-A840-3C44C670EBF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26088" y="7007225"/>
            <a:ext cx="22272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66750" y="6932613"/>
            <a:ext cx="33401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4073" tIns="52035" rIns="104073" bIns="52035">
            <a:spAutoFit/>
          </a:bodyPr>
          <a:lstStyle/>
          <a:p>
            <a:pPr defTabSz="1041400">
              <a:defRPr/>
            </a:pPr>
            <a:r>
              <a:rPr lang="fi-FI" sz="1600" b="1" dirty="0">
                <a:solidFill>
                  <a:schemeClr val="bg1"/>
                </a:solidFill>
                <a:latin typeface="Verdana" pitchFamily="34" charset="0"/>
              </a:rPr>
              <a:t>Avainvapaaehtoisten polku</a:t>
            </a:r>
          </a:p>
        </p:txBody>
      </p:sp>
      <p:pic>
        <p:nvPicPr>
          <p:cNvPr id="5127" name="Picture 11" descr="PR_pu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7" name="Text Box 33"/>
          <p:cNvSpPr txBox="1">
            <a:spLocks noChangeArrowheads="1"/>
          </p:cNvSpPr>
          <p:nvPr userDrawn="1"/>
        </p:nvSpPr>
        <p:spPr bwMode="auto">
          <a:xfrm>
            <a:off x="8943975" y="6991350"/>
            <a:ext cx="97631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5866" tIns="47933" rIns="95866" bIns="47933">
            <a:spAutoFit/>
          </a:bodyPr>
          <a:lstStyle/>
          <a:p>
            <a:pPr algn="r" defTabSz="958850">
              <a:defRPr/>
            </a:pPr>
            <a:r>
              <a:rPr lang="fi-FI" sz="1100" dirty="0">
                <a:solidFill>
                  <a:schemeClr val="bg1"/>
                </a:solidFill>
                <a:latin typeface="Verdana" pitchFamily="34" charset="0"/>
              </a:rPr>
              <a:t>2013-2014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ransition>
    <p:cover dir="r"/>
  </p:transition>
  <p:txStyles>
    <p:titleStyle>
      <a:lvl1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8613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2pPr>
      <a:lvl3pPr marL="13017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3pPr>
      <a:lvl4pPr marL="1820863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600">
          <a:solidFill>
            <a:schemeClr val="tx1"/>
          </a:solidFill>
          <a:latin typeface="+mn-lt"/>
        </a:defRPr>
      </a:lvl4pPr>
      <a:lvl5pPr marL="23431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EF3570-2EB0-4799-9EFF-E4EE5C825784}" type="datetimeFigureOut">
              <a:rPr lang="fi-FI"/>
              <a:pPr>
                <a:defRPr/>
              </a:pPr>
              <a:t>13.2.2014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81F16C-C76F-499E-BC64-683C1B025FD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7363" y="2062163"/>
            <a:ext cx="9974262" cy="1620837"/>
          </a:xfrm>
        </p:spPr>
        <p:txBody>
          <a:bodyPr/>
          <a:lstStyle/>
          <a:p>
            <a:pPr eaLnBrk="1" hangingPunct="1"/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Avainvapaaehtoisten polku</a:t>
            </a:r>
            <a:endParaRPr lang="en-US" sz="3600" dirty="0" smtClean="0"/>
          </a:p>
        </p:txBody>
      </p:sp>
      <p:sp>
        <p:nvSpPr>
          <p:cNvPr id="921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Projekti</a:t>
            </a:r>
            <a:r>
              <a:rPr lang="en-US" dirty="0" smtClean="0"/>
              <a:t> 2013-2014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Projektin tarkoitus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>
                <a:ea typeface="Calibri" pitchFamily="34" charset="0"/>
                <a:cs typeface="Calibri" pitchFamily="34" charset="0"/>
              </a:rPr>
              <a:t>Selkeyttää ja parantaa Suomen Punaisen Ristin avainvapaaehtoisten polkua </a:t>
            </a:r>
            <a:r>
              <a:rPr lang="fi-FI" u="sng" smtClean="0">
                <a:ea typeface="Calibri" pitchFamily="34" charset="0"/>
                <a:cs typeface="Calibri" pitchFamily="34" charset="0"/>
              </a:rPr>
              <a:t>kehittämällä ja yhtenäistämällä tukemisen tapoja </a:t>
            </a:r>
            <a:r>
              <a:rPr lang="fi-FI" smtClean="0">
                <a:ea typeface="Calibri" pitchFamily="34" charset="0"/>
                <a:cs typeface="Calibri" pitchFamily="34" charset="0"/>
              </a:rPr>
              <a:t>vapaaehtoisen polkua seuraten. </a:t>
            </a:r>
          </a:p>
          <a:p>
            <a:r>
              <a:rPr lang="fi-FI" u="sng" smtClean="0">
                <a:ea typeface="Calibri" pitchFamily="34" charset="0"/>
                <a:cs typeface="Calibri" pitchFamily="34" charset="0"/>
              </a:rPr>
              <a:t>Varmistaa tuen laatu ja jatkuvuus </a:t>
            </a:r>
            <a:r>
              <a:rPr lang="fi-FI" smtClean="0">
                <a:ea typeface="Calibri" pitchFamily="34" charset="0"/>
                <a:cs typeface="Calibri" pitchFamily="34" charset="0"/>
              </a:rPr>
              <a:t>niin keskustoimiston kuin piirienkin osalta selkeytämällä tarpeet, sekä kirkastamalla työntekijöiden vastuualueet ja tehtäväjaot.</a:t>
            </a:r>
          </a:p>
          <a:p>
            <a:r>
              <a:rPr lang="fi-FI" u="sng" smtClean="0">
                <a:ea typeface="Calibri" pitchFamily="34" charset="0"/>
                <a:cs typeface="Calibri" pitchFamily="34" charset="0"/>
              </a:rPr>
              <a:t>Opas vapaaehtoisten tukemiseen </a:t>
            </a:r>
            <a:r>
              <a:rPr lang="fi-FI" smtClean="0">
                <a:ea typeface="Calibri" pitchFamily="34" charset="0"/>
                <a:cs typeface="Calibri" pitchFamily="34" charset="0"/>
              </a:rPr>
              <a:t>toimii ty</a:t>
            </a:r>
            <a:r>
              <a:rPr lang="fi-FI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ö</a:t>
            </a:r>
            <a:r>
              <a:rPr lang="fi-FI" smtClean="0">
                <a:ea typeface="Calibri" pitchFamily="34" charset="0"/>
                <a:cs typeface="Calibri" pitchFamily="34" charset="0"/>
              </a:rPr>
              <a:t>skentelyn ohjenuorana. </a:t>
            </a:r>
            <a:endParaRPr lang="fi-FI" sz="1800" smtClean="0">
              <a:latin typeface="Times New Roman" pitchFamily="18" charset="0"/>
            </a:endParaRPr>
          </a:p>
          <a:p>
            <a:endParaRPr lang="fi-FI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Tavoitteet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Vapaaehtoisten tukemisen oppaan sisältämien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prosessien parantaminen sopimalla yhteisistä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toimintatavoista ja vastuista 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Oppaan julkaisu sähköisesti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Keskeisten avainvapaaehtoisten polkujen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kuvaaminen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Perehdytyspaketit verkkoon kaikille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avainvapaaehtoisille 2013 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Vuonna 2015 järjestää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täydennyskoulutustapahtuma osastojen</a:t>
            </a:r>
            <a:br>
              <a:rPr lang="fi-FI" dirty="0" smtClean="0">
                <a:ea typeface="Calibri" pitchFamily="34" charset="0"/>
                <a:cs typeface="Calibri" pitchFamily="34" charset="0"/>
              </a:rPr>
            </a:br>
            <a:r>
              <a:rPr lang="fi-FI" dirty="0" smtClean="0">
                <a:ea typeface="Calibri" pitchFamily="34" charset="0"/>
                <a:cs typeface="Calibri" pitchFamily="34" charset="0"/>
              </a:rPr>
              <a:t>  vastuuhenkilöille. Jatkossa kerran 3:ssa vuodessa.</a:t>
            </a:r>
          </a:p>
          <a:p>
            <a:pPr marL="0" indent="0" defTabSz="914400">
              <a:spcBef>
                <a:spcPct val="0"/>
              </a:spcBef>
              <a:buClr>
                <a:srgbClr val="FFFF00"/>
              </a:buClr>
              <a:defRPr/>
            </a:pPr>
            <a:r>
              <a:rPr lang="fi-FI" dirty="0" smtClean="0">
                <a:ea typeface="Calibri" pitchFamily="34" charset="0"/>
                <a:cs typeface="Calibri" pitchFamily="34" charset="0"/>
              </a:rPr>
              <a:t> Oppaan kirjoittaminen osastoille? Muuta?</a:t>
            </a:r>
          </a:p>
          <a:p>
            <a:pPr marL="0" indent="0" defTabSz="914400">
              <a:spcBef>
                <a:spcPct val="0"/>
              </a:spcBef>
              <a:buClrTx/>
              <a:buFont typeface="Times" charset="0"/>
              <a:buNone/>
              <a:defRPr/>
            </a:pPr>
            <a:endParaRPr lang="fi-FI" sz="6000" dirty="0" smtClean="0">
              <a:latin typeface="Times New Roman" pitchFamily="18" charset="0"/>
            </a:endParaRPr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endParaRPr lang="fi-FI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saatu aikaan?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Työntekijöille</a:t>
            </a:r>
          </a:p>
          <a:p>
            <a:r>
              <a:rPr lang="fi-FI" dirty="0" smtClean="0"/>
              <a:t>Vapaaehtoisen polun vastuumatriisi </a:t>
            </a:r>
            <a:r>
              <a:rPr lang="fi-FI" sz="1600" dirty="0" smtClean="0"/>
              <a:t>(piirikierroksella)</a:t>
            </a:r>
            <a:endParaRPr lang="fi-FI" dirty="0" smtClean="0"/>
          </a:p>
          <a:p>
            <a:r>
              <a:rPr lang="fi-FI" dirty="0" smtClean="0"/>
              <a:t>Vapaaehtoisten tukeminen – opas työntekijöille Suomen Punaisessa Ristissä</a:t>
            </a:r>
          </a:p>
          <a:p>
            <a:pPr lvl="1"/>
            <a:r>
              <a:rPr lang="fi-FI" dirty="0" smtClean="0"/>
              <a:t>Osastojen erityistilanteet, varhaisen puuttumisen malli…</a:t>
            </a:r>
          </a:p>
          <a:p>
            <a:pPr lvl="1"/>
            <a:r>
              <a:rPr lang="fi-FI" dirty="0" err="1" smtClean="0"/>
              <a:t>Intraan</a:t>
            </a:r>
            <a:r>
              <a:rPr lang="fi-FI" dirty="0" smtClean="0"/>
              <a:t> muutamaa viilausta vaille valmis</a:t>
            </a:r>
          </a:p>
          <a:p>
            <a:r>
              <a:rPr lang="fi-FI" dirty="0" smtClean="0"/>
              <a:t>Ydinainesanalyysi koulutusrunkojen laatimista varten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8591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Vapaaehtoisille</a:t>
            </a:r>
          </a:p>
          <a:p>
            <a:r>
              <a:rPr lang="fi-FI" dirty="0"/>
              <a:t>Toimintamuotokuvaukset</a:t>
            </a:r>
          </a:p>
          <a:p>
            <a:r>
              <a:rPr lang="fi-FI" dirty="0"/>
              <a:t>Starttipaketit</a:t>
            </a:r>
          </a:p>
          <a:p>
            <a:r>
              <a:rPr lang="fi-FI" dirty="0" smtClean="0"/>
              <a:t>Pikaperehdytyspaketit</a:t>
            </a:r>
          </a:p>
          <a:p>
            <a:r>
              <a:rPr lang="fi-FI" dirty="0" smtClean="0"/>
              <a:t>Osaston luottamushenkilöt ja avaintehtävät -koulutusaineisto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0909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vielä tarvitaan?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Avainvapaaehtoisten polkujen kuvaus + tuen kuvaus</a:t>
            </a:r>
          </a:p>
          <a:p>
            <a:r>
              <a:rPr lang="fi-FI" dirty="0" smtClean="0"/>
              <a:t>Vastuutyöntekijöiden tehtäväkuvaukset suhteessa polkuun</a:t>
            </a:r>
          </a:p>
          <a:p>
            <a:r>
              <a:rPr lang="fi-FI" dirty="0" smtClean="0"/>
              <a:t>Koulutusrungot avainvapaaehtoisten peruskoulutukseen</a:t>
            </a:r>
          </a:p>
          <a:p>
            <a:r>
              <a:rPr lang="fi-FI" dirty="0" smtClean="0"/>
              <a:t>Tuen opas osastoille</a:t>
            </a:r>
          </a:p>
          <a:p>
            <a:r>
              <a:rPr lang="fi-FI" dirty="0" err="1" smtClean="0"/>
              <a:t>Nettin</a:t>
            </a:r>
            <a:r>
              <a:rPr lang="fi-FI" dirty="0" smtClean="0"/>
              <a:t> kautta ilmoittautuneiden vastaanotto-ohjeet </a:t>
            </a:r>
            <a:r>
              <a:rPr lang="fi-FI" dirty="0" smtClean="0"/>
              <a:t>osastoille</a:t>
            </a:r>
          </a:p>
          <a:p>
            <a:r>
              <a:rPr lang="fi-FI" dirty="0" smtClean="0"/>
              <a:t>Opas vapaaehtoiselle</a:t>
            </a:r>
          </a:p>
          <a:p>
            <a:r>
              <a:rPr lang="fi-FI" dirty="0" smtClean="0"/>
              <a:t>Muuta?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7755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Työskentelytapa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09588" y="1601788"/>
            <a:ext cx="9680575" cy="5054600"/>
          </a:xfrm>
        </p:spPr>
        <p:txBody>
          <a:bodyPr/>
          <a:lstStyle/>
          <a:p>
            <a:r>
              <a:rPr lang="fi-FI" smtClean="0"/>
              <a:t>Oman kohderyhmän/vastuualueen tarkastelu yhteisen prosessin pohjalta.</a:t>
            </a:r>
          </a:p>
          <a:p>
            <a:r>
              <a:rPr lang="fi-FI" smtClean="0"/>
              <a:t>Vapaaehtoisten tukemisen toimenpiteiden tarkastelu ja tarkentaminen perustuen vapaaehtoisten tukemisen oppaaseen.</a:t>
            </a:r>
          </a:p>
          <a:p>
            <a:r>
              <a:rPr lang="fi-FI" smtClean="0"/>
              <a:t>Yhtenäisten käytäntöjen vahvistaminen ja tuen takaaminen kaikille avainvapaaehtoisryhmille.</a:t>
            </a:r>
          </a:p>
          <a:p>
            <a:r>
              <a:rPr lang="fi-FI" smtClean="0"/>
              <a:t>Yhdessä työstämistä ja välitehtäviä oman viiteryhmän kanssa. Esim. yksi piirin työntekijä ja yksi vapaaehtoinen.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smtClean="0">
                <a:solidFill>
                  <a:schemeClr val="tx1"/>
                </a:solidFill>
              </a:rPr>
              <a:t>Projektin eteneminen jatkossa:</a:t>
            </a:r>
            <a:endParaRPr lang="fi-FI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fi-FI" b="1" dirty="0" smtClean="0"/>
              <a:t>Tapaaminen </a:t>
            </a:r>
            <a:r>
              <a:rPr lang="fi-FI" b="1" dirty="0"/>
              <a:t>3</a:t>
            </a:r>
            <a:r>
              <a:rPr lang="fi-FI" b="1" dirty="0" smtClean="0"/>
              <a:t>.4.2014 </a:t>
            </a:r>
            <a:r>
              <a:rPr lang="fi-FI" b="1" dirty="0" smtClean="0"/>
              <a:t>kello 13-15</a:t>
            </a:r>
          </a:p>
          <a:p>
            <a:endParaRPr lang="fi-FI" dirty="0" smtClean="0"/>
          </a:p>
          <a:p>
            <a:pPr>
              <a:buNone/>
            </a:pPr>
            <a:r>
              <a:rPr lang="fi-FI" b="1" dirty="0" smtClean="0"/>
              <a:t>Yleiskokous</a:t>
            </a:r>
          </a:p>
          <a:p>
            <a:r>
              <a:rPr lang="fi-FI" dirty="0" smtClean="0"/>
              <a:t>Projektin tuotosten esittely</a:t>
            </a:r>
          </a:p>
          <a:p>
            <a:pPr>
              <a:buNone/>
            </a:pPr>
            <a:r>
              <a:rPr lang="fi-FI" b="1" dirty="0" smtClean="0"/>
              <a:t>2014 loppuun mennessä</a:t>
            </a:r>
          </a:p>
          <a:p>
            <a:endParaRPr lang="fi-FI" dirty="0" smtClean="0"/>
          </a:p>
          <a:p>
            <a:pPr>
              <a:buFont typeface="Times" charset="0"/>
              <a:buNone/>
            </a:pPr>
            <a:r>
              <a:rPr lang="fi-FI" b="1" dirty="0" smtClean="0"/>
              <a:t>2015</a:t>
            </a:r>
          </a:p>
          <a:p>
            <a:r>
              <a:rPr lang="fi-FI" dirty="0" smtClean="0"/>
              <a:t>Yhteinen jatko/täydennyskoulutustapahtuma</a:t>
            </a:r>
          </a:p>
          <a:p>
            <a:r>
              <a:rPr lang="fi-FI" dirty="0" smtClean="0"/>
              <a:t>Ajankohta?</a:t>
            </a:r>
          </a:p>
          <a:p>
            <a:endParaRPr lang="fi-FI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4131</TotalTime>
  <Words>200</Words>
  <Application>Microsoft Office PowerPoint</Application>
  <PresentationFormat>Custom</PresentationFormat>
  <Paragraphs>56</Paragraphs>
  <Slides>8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Oletusrakenne</vt:lpstr>
      <vt:lpstr>Custom Design</vt:lpstr>
      <vt:lpstr> Avainvapaaehtoisten polku</vt:lpstr>
      <vt:lpstr>Projektin tarkoitus</vt:lpstr>
      <vt:lpstr>Tavoitteet</vt:lpstr>
      <vt:lpstr>Mitä on saatu aikaan?</vt:lpstr>
      <vt:lpstr>PowerPoint Presentation</vt:lpstr>
      <vt:lpstr>Mitä vielä tarvitaan?</vt:lpstr>
      <vt:lpstr>Työskentelytapa</vt:lpstr>
      <vt:lpstr>Projektin eteneminen jatkossa:</vt:lpstr>
    </vt:vector>
  </TitlesOfParts>
  <Company>Suomen Punainen Risti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Rantanen Ulla</cp:lastModifiedBy>
  <cp:revision>338</cp:revision>
  <dcterms:created xsi:type="dcterms:W3CDTF">2003-09-22T11:50:51Z</dcterms:created>
  <dcterms:modified xsi:type="dcterms:W3CDTF">2014-02-13T12:57:29Z</dcterms:modified>
</cp:coreProperties>
</file>