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41" r:id="rId2"/>
  </p:sldMasterIdLst>
  <p:notesMasterIdLst>
    <p:notesMasterId r:id="rId17"/>
  </p:notesMasterIdLst>
  <p:handoutMasterIdLst>
    <p:handoutMasterId r:id="rId18"/>
  </p:handoutMasterIdLst>
  <p:sldIdLst>
    <p:sldId id="256" r:id="rId3"/>
    <p:sldId id="293" r:id="rId4"/>
    <p:sldId id="277" r:id="rId5"/>
    <p:sldId id="278" r:id="rId6"/>
    <p:sldId id="358" r:id="rId7"/>
    <p:sldId id="316" r:id="rId8"/>
    <p:sldId id="345" r:id="rId9"/>
    <p:sldId id="360" r:id="rId10"/>
    <p:sldId id="295" r:id="rId11"/>
    <p:sldId id="359" r:id="rId12"/>
    <p:sldId id="362" r:id="rId13"/>
    <p:sldId id="361" r:id="rId14"/>
    <p:sldId id="331" r:id="rId15"/>
    <p:sldId id="363" r:id="rId16"/>
  </p:sldIdLst>
  <p:sldSz cx="10693400" cy="7561263"/>
  <p:notesSz cx="9866313" cy="67357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3" autoAdjust="0"/>
    <p:restoredTop sz="78274" autoAdjust="0"/>
  </p:normalViewPr>
  <p:slideViewPr>
    <p:cSldViewPr snapToGrid="0" snapToObjects="1">
      <p:cViewPr varScale="1">
        <p:scale>
          <a:sx n="52" d="100"/>
          <a:sy n="52" d="100"/>
        </p:scale>
        <p:origin x="-852" y="-84"/>
      </p:cViewPr>
      <p:guideLst>
        <p:guide orient="horz" pos="112"/>
        <p:guide orient="horz" pos="336"/>
        <p:guide orient="horz" pos="816"/>
        <p:guide orient="horz" pos="976"/>
        <p:guide orient="horz" pos="677"/>
        <p:guide pos="6611"/>
        <p:guide pos="115"/>
        <p:guide pos="3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99213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99213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426F9E-14B2-4BDC-AE49-B866E77695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9588" y="0"/>
            <a:ext cx="4275137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CCFCC24-A659-4D58-B329-34926D361B15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46425" y="504825"/>
            <a:ext cx="35734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198813"/>
            <a:ext cx="7891463" cy="303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9588" y="6397625"/>
            <a:ext cx="4275137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00C267F-6318-4583-98DB-E46689860C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i-FI" smtClean="0"/>
              <a:t>Sole</a:t>
            </a: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0FEA4E-8E3F-4607-8536-02B02D89E982}" type="slidenum">
              <a:rPr lang="fi-FI" smtClean="0"/>
              <a:pPr/>
              <a:t>1</a:t>
            </a:fld>
            <a:endParaRPr lang="fi-F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smtClean="0"/>
          </a:p>
          <a:p>
            <a:pPr eaLnBrk="1" hangingPunct="1">
              <a:spcBef>
                <a:spcPct val="0"/>
              </a:spcBef>
            </a:pPr>
            <a:r>
              <a:rPr lang="fi-FI" smtClean="0"/>
              <a:t>Sole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76E096-5618-4B27-998C-055B2180C686}" type="slidenum">
              <a:rPr lang="fi-FI" smtClean="0"/>
              <a:pPr/>
              <a:t>3</a:t>
            </a:fld>
            <a:endParaRPr lang="fi-F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i-FI" smtClean="0"/>
              <a:t>Sole</a:t>
            </a: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0E0E06-84E9-43E6-97D8-C1125D45E8A8}" type="slidenum">
              <a:rPr lang="fi-FI" smtClean="0"/>
              <a:pPr/>
              <a:t>4</a:t>
            </a:fld>
            <a:endParaRPr lang="fi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 userDrawn="1"/>
        </p:nvSpPr>
        <p:spPr bwMode="auto">
          <a:xfrm>
            <a:off x="179388" y="1549400"/>
            <a:ext cx="10328275" cy="510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39" descr="PR_pu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43950" y="533400"/>
            <a:ext cx="1749425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5300" y="4321175"/>
            <a:ext cx="9090025" cy="1930400"/>
          </a:xfrm>
        </p:spPr>
        <p:txBody>
          <a:bodyPr/>
          <a:lstStyle>
            <a:lvl1pPr marL="0" indent="0">
              <a:buFont typeface="Times" charset="0"/>
              <a:buNone/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Click to edit Master subtitle style</a:t>
            </a:r>
          </a:p>
        </p:txBody>
      </p:sp>
      <p:sp>
        <p:nvSpPr>
          <p:cNvPr id="27677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487363" y="2519363"/>
            <a:ext cx="9090025" cy="1620837"/>
          </a:xfrm>
        </p:spPr>
        <p:txBody>
          <a:bodyPr lIns="91440" tIns="45720" rIns="91440" bIns="45720"/>
          <a:lstStyle>
            <a:lvl1pPr>
              <a:lnSpc>
                <a:spcPts val="5000"/>
              </a:lnSpc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266113" y="6837363"/>
            <a:ext cx="2227262" cy="503237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/>
              <a:t>6.5.2013/UR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0813" y="230188"/>
            <a:ext cx="2419350" cy="642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9588" y="230188"/>
            <a:ext cx="7108825" cy="642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BDAD9-8DA2-4C85-994A-D3F28D7019AF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B23AE-4EDD-427A-8524-08883E9A45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07E6C-18B8-4BAB-963F-860BD3BEED07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AE162-3754-4DC2-9B75-8F2E14524B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6D0C9-90FF-42CC-83C9-F6E73CE9282F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4C6EB-21A1-43F1-B6DC-C63FA0EA7F3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F92A4-B617-43BE-A9FE-BDC0630935F5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0E0C5-D440-435D-9163-6A7F500D054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BDFBA-66E8-46A5-B778-7CF0B782130F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B6B6E-569C-4075-AECB-9D38C08E78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A94F4-335D-44AA-B3F7-620E6275B0F5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CEC20-154E-4ED7-9B36-139BE3EDB2F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D1F96-AD7A-45CC-B740-08BCD18DE0A1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42A12-B019-4331-A50C-6B7FDCA2E78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E4385-3880-49E7-9F34-98CBFE47618E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0C2A-FB2B-400B-9787-D6E300C27FA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64AA2-D53B-45E6-A5FE-359BD508BD56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B0BD0-ABFC-4BEF-BD8F-BF96A8ED359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F64C4-FFD6-4E70-96C9-C8008E1A1834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A1543-C7F0-431D-AE7D-24758ECBF12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C699C-2D24-46AB-9A45-3544C87E443B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EFB89-1C2C-486F-A840-3C44C670EBF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6075" y="1906588"/>
            <a:ext cx="4764088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30188"/>
            <a:ext cx="77057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8" y="1906588"/>
            <a:ext cx="9680575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26088" y="7007225"/>
            <a:ext cx="22272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666750" y="6932613"/>
            <a:ext cx="33401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073" tIns="52035" rIns="104073" bIns="52035">
            <a:spAutoFit/>
          </a:bodyPr>
          <a:lstStyle/>
          <a:p>
            <a:pPr defTabSz="1041400">
              <a:defRPr/>
            </a:pPr>
            <a:r>
              <a:rPr lang="fi-FI" sz="1600" b="1" dirty="0">
                <a:solidFill>
                  <a:schemeClr val="bg1"/>
                </a:solidFill>
                <a:latin typeface="Verdana" pitchFamily="34" charset="0"/>
              </a:rPr>
              <a:t>Avainvapaaehtoisten polku</a:t>
            </a:r>
          </a:p>
        </p:txBody>
      </p:sp>
      <p:pic>
        <p:nvPicPr>
          <p:cNvPr id="5127" name="Picture 11" descr="PR_pu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743950" y="533400"/>
            <a:ext cx="1749425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7" name="Text Box 33"/>
          <p:cNvSpPr txBox="1">
            <a:spLocks noChangeArrowheads="1"/>
          </p:cNvSpPr>
          <p:nvPr userDrawn="1"/>
        </p:nvSpPr>
        <p:spPr bwMode="auto">
          <a:xfrm>
            <a:off x="8943975" y="6991350"/>
            <a:ext cx="976313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5866" tIns="47933" rIns="95866" bIns="47933">
            <a:spAutoFit/>
          </a:bodyPr>
          <a:lstStyle/>
          <a:p>
            <a:pPr algn="r" defTabSz="958850">
              <a:defRPr/>
            </a:pPr>
            <a:r>
              <a:rPr lang="fi-FI" sz="1100" dirty="0">
                <a:solidFill>
                  <a:schemeClr val="bg1"/>
                </a:solidFill>
                <a:latin typeface="Verdana" pitchFamily="34" charset="0"/>
              </a:rPr>
              <a:t>2013-2014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ransition>
    <p:cover dir="r"/>
  </p:transition>
  <p:txStyles>
    <p:titleStyle>
      <a:lvl1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2pPr>
      <a:lvl3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3pPr>
      <a:lvl4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4pPr>
      <a:lvl5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5pPr>
      <a:lvl6pPr marL="4572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6pPr>
      <a:lvl7pPr marL="9144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7pPr>
      <a:lvl8pPr marL="13716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8pPr>
      <a:lvl9pPr marL="18288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9pPr>
    </p:titleStyle>
    <p:bodyStyle>
      <a:lvl1pPr marL="388938" indent="-388938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8613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2pPr>
      <a:lvl3pPr marL="1301750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3pPr>
      <a:lvl4pPr marL="1820863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600">
          <a:solidFill>
            <a:schemeClr val="tx1"/>
          </a:solidFill>
          <a:latin typeface="+mn-lt"/>
        </a:defRPr>
      </a:lvl4pPr>
      <a:lvl5pPr marL="2343150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5pPr>
      <a:lvl6pPr marL="28003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6pPr>
      <a:lvl7pPr marL="32575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7pPr>
      <a:lvl8pPr marL="37147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8pPr>
      <a:lvl9pPr marL="41719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i-FI" smtClean="0"/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EF3570-2EB0-4799-9EFF-E4EE5C825784}" type="datetimeFigureOut">
              <a:rPr lang="fi-FI"/>
              <a:pPr>
                <a:defRPr/>
              </a:pPr>
              <a:t>3.6.2013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F81F16C-C76F-499E-BC64-683C1B025FD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Vapaaehtoisen%20polun%20vastuumatriisi.xls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7363" y="2062163"/>
            <a:ext cx="9974262" cy="1620837"/>
          </a:xfrm>
        </p:spPr>
        <p:txBody>
          <a:bodyPr/>
          <a:lstStyle/>
          <a:p>
            <a:pPr eaLnBrk="1" hangingPunct="1"/>
            <a:r>
              <a:rPr lang="fi-FI" sz="3600" smtClean="0"/>
              <a:t/>
            </a:r>
            <a:br>
              <a:rPr lang="fi-FI" sz="3600" smtClean="0"/>
            </a:br>
            <a:r>
              <a:rPr lang="fi-FI" sz="3600" smtClean="0"/>
              <a:t>Avainvapaaehtoisten polku</a:t>
            </a:r>
            <a:endParaRPr lang="en-US" sz="3600" smtClean="0"/>
          </a:p>
        </p:txBody>
      </p:sp>
      <p:sp>
        <p:nvSpPr>
          <p:cNvPr id="9219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Projekti 2013-2014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Jäsenmestarin tehtävä perehdytyksessä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V</a:t>
            </a:r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astaa siitä, että osasto järjestää itse, osastojen yhteistyönä tai yhteistyössä piirin kanssa Yhteisen lipun alla - vapaaehtoisena Punaisessa Ristissä –kurssin kolmen kuukauden kuluessa, sekä kutsuu kaikki osaston uudet tulokkaat koulutukseen.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Huolehtii, että toimijat saavat osastossa yhteyshenkilön, joka perehdyttää tulijan toimintamuotoon. 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Mikäli jostakin syystä osasto ei pysty vastaanottamaan uusia jäseniä/vapaaehtoisia, hän ilmoittaa asiasta viipymättä piiriin.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Jäsenmestari seuraa tulijoiden pääsemistä mukaan toimintaan ja pitää hallituksen ajan tasalla asiasta. </a:t>
            </a:r>
          </a:p>
          <a:p>
            <a:r>
              <a:rPr lang="fi-FI" sz="2000" dirty="0" smtClean="0"/>
              <a:t>Huolehtii, että osastossa on saatavilla perehdytysmateriaalia ja muut avainhenkilöt tuntevat osaston perehdytyskäytännöt</a:t>
            </a:r>
            <a:endParaRPr lang="fi-FI" sz="2000" dirty="0"/>
          </a:p>
        </p:txBody>
      </p:sp>
    </p:spTree>
  </p:cSld>
  <p:clrMapOvr>
    <a:masterClrMapping/>
  </p:clrMapOvr>
  <p:transition>
    <p:cover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Tukiverkko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88" y="1395663"/>
            <a:ext cx="9680575" cy="4749800"/>
          </a:xfrm>
        </p:spPr>
        <p:txBody>
          <a:bodyPr/>
          <a:lstStyle/>
          <a:p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Osasto: hallitus </a:t>
            </a:r>
          </a:p>
          <a:p>
            <a:pPr lvl="1"/>
            <a:r>
              <a:rPr lang="fi-FI" dirty="0" smtClean="0"/>
              <a:t>varaa tarvittavat välineet ja budjetin, sekä seuraa aktiivisesti uusien tulijoiden mukaan pääsyä.</a:t>
            </a:r>
          </a:p>
          <a:p>
            <a:r>
              <a:rPr lang="fi-FI" dirty="0" err="1" smtClean="0"/>
              <a:t>Piirit:</a:t>
            </a:r>
            <a:r>
              <a:rPr lang="fi-FI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järjestösihteerit</a:t>
            </a:r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tai päälliköt/tj.</a:t>
            </a:r>
          </a:p>
          <a:p>
            <a:pPr lvl="1"/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pitää säännöllisesti yhteyttä ja perehdyttää uudet jäsenmestarit esimerkiksi ohjaamalla heidät perehdytysaineistoon ja kannustaa täydennyskoulutukseen.</a:t>
            </a:r>
          </a:p>
          <a:p>
            <a:pPr lvl="1"/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kannustaa pieniä osastoja järjestämään perehdytystilaisuuksia yhteistyössä ja auttaa järjestämään tarvittaessa kouluttajan. </a:t>
            </a:r>
          </a:p>
          <a:p>
            <a:pPr lvl="1"/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huolehtii, että osastolla on käytössään tarpeeksi vapaaehtoisen oppaita uusille jaettavaksi.</a:t>
            </a:r>
          </a:p>
          <a:p>
            <a:endParaRPr lang="fi-FI" dirty="0"/>
          </a:p>
        </p:txBody>
      </p:sp>
    </p:spTree>
  </p:cSld>
  <p:clrMapOvr>
    <a:masterClrMapping/>
  </p:clrMapOvr>
  <p:transition>
    <p:cover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Tukiverkko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Keskustoimisto: VANU, </a:t>
            </a:r>
            <a:r>
              <a:rPr lang="fi-FI" dirty="0" err="1" smtClean="0"/>
              <a:t>järjestökehityssuunn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ylläpitää perehdytysaineistoja, kuten perehdytyspassia, Yhteisen lipun alla –koulutuksen materiaaleja ja vapaaehtoisen opasta sekä tuottaa muita tarvittavia materiaaleja, kuten perehdytyksen </a:t>
            </a:r>
            <a:r>
              <a:rPr lang="fi-FI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tsekkilista</a:t>
            </a:r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1"/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Joka kolmas vuosi järjestetään valtakunnallinen koulutustilaisuus jäsenmestareille.</a:t>
            </a:r>
          </a:p>
          <a:p>
            <a:pPr lvl="1"/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Kaikki vapaaehtoiskouluttajat koulutetaan vetämään Yhteisen lipun alla –kurssia.</a:t>
            </a:r>
          </a:p>
          <a:p>
            <a:pPr lvl="1"/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Toimittaa jäsenlistat uusista jäsenistä?</a:t>
            </a:r>
          </a:p>
          <a:p>
            <a:endParaRPr lang="fi-FI" dirty="0" smtClean="0"/>
          </a:p>
          <a:p>
            <a:endParaRPr lang="fi-FI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fi-FI" dirty="0"/>
          </a:p>
        </p:txBody>
      </p:sp>
    </p:spTree>
  </p:cSld>
  <p:clrMapOvr>
    <a:masterClrMapping/>
  </p:clrMapOvr>
  <p:transition>
    <p:cover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9138" y="257175"/>
          <a:ext cx="6304547" cy="6365592"/>
        </p:xfrm>
        <a:graphic>
          <a:graphicData uri="http://schemas.openxmlformats.org/drawingml/2006/table">
            <a:tbl>
              <a:tblPr/>
              <a:tblGrid>
                <a:gridCol w="2664500"/>
                <a:gridCol w="3640047"/>
              </a:tblGrid>
              <a:tr h="1976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i-FI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i-FI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79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i-FI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Vastuualueet ja henkilöt polun eri etapeilla ja järjestöportailla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6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i-FI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osasto/?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6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i-FI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piiri/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6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i-FI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keskustoimisto/Kati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79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Kohderyhmä/tuki eri järjestöportailla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REKRYTOINTI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PUHEENJOHTAJAT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osasto/?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piiri/järjestöpäällikkö/tj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keskustoimisto Erja/Ulla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SIHTEERIT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osasto/?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piiri/järjestöpäällikkö/tj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keskustoimisto Erja/Ulla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RAHASTONHOITAJAT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osasto/?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piiri/järjestöpäällikkö/tj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keskustoimisto Sarianne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TILIN- JA TOIMINNANTARKASTAJAT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osasto/?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piiri/järjestöpäällikkö/tj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keskustoimisto Jani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EA-RYHMÄNJOHTAJAT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osasto/?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piiri/järjestöpäällikkö/tj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keskustoimisto Niina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ENSIAPUPÄIVYSTYSYHDYSHENKILÖT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osasto/?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piiri/järjestöpäällikkö/tj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keskustoimisto Niina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JÄSENMESTARIT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osasto/?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piiri/järjestöpäällikkö/tj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keskustoimisto Kati</a:t>
                      </a:r>
                      <a:endParaRPr lang="fi-FI" sz="100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fi-FI" sz="1000" dirty="0">
                        <a:solidFill>
                          <a:srgbClr val="76923C"/>
                        </a:solidFill>
                        <a:latin typeface="Algerian"/>
                        <a:ea typeface="Calibri"/>
                        <a:cs typeface="Calibri"/>
                      </a:endParaRPr>
                    </a:p>
                  </a:txBody>
                  <a:tcPr marL="14439" marR="1443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6706" name="Straight Connector 5"/>
          <p:cNvCxnSpPr>
            <a:cxnSpLocks noChangeShapeType="1"/>
          </p:cNvCxnSpPr>
          <p:nvPr/>
        </p:nvCxnSpPr>
        <p:spPr bwMode="auto">
          <a:xfrm rot="10800000">
            <a:off x="4603750" y="1716088"/>
            <a:ext cx="3689350" cy="609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07" name="TextBox 6"/>
          <p:cNvSpPr txBox="1">
            <a:spLocks noChangeArrowheads="1"/>
          </p:cNvSpPr>
          <p:nvPr/>
        </p:nvSpPr>
        <p:spPr bwMode="auto">
          <a:xfrm>
            <a:off x="8839200" y="1716088"/>
            <a:ext cx="1620838" cy="8620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>
                <a:latin typeface="Verdana" pitchFamily="34" charset="0"/>
              </a:rPr>
              <a:t>Yhteiset tarpeet</a:t>
            </a:r>
          </a:p>
        </p:txBody>
      </p:sp>
      <p:sp>
        <p:nvSpPr>
          <p:cNvPr id="26708" name="TextBox 9"/>
          <p:cNvSpPr txBox="1">
            <a:spLocks noChangeArrowheads="1"/>
          </p:cNvSpPr>
          <p:nvPr/>
        </p:nvSpPr>
        <p:spPr bwMode="auto">
          <a:xfrm>
            <a:off x="241300" y="1716088"/>
            <a:ext cx="1506538" cy="8620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>
                <a:latin typeface="Verdana" pitchFamily="34" charset="0"/>
              </a:rPr>
              <a:t>Erityiset tarpeet</a:t>
            </a:r>
          </a:p>
        </p:txBody>
      </p:sp>
      <p:cxnSp>
        <p:nvCxnSpPr>
          <p:cNvPr id="26709" name="Straight Arrow Connector 14"/>
          <p:cNvCxnSpPr>
            <a:cxnSpLocks noChangeShapeType="1"/>
          </p:cNvCxnSpPr>
          <p:nvPr/>
        </p:nvCxnSpPr>
        <p:spPr bwMode="auto">
          <a:xfrm rot="10800000">
            <a:off x="7972425" y="1957388"/>
            <a:ext cx="8667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710" name="Straight Arrow Connector 24"/>
          <p:cNvCxnSpPr>
            <a:cxnSpLocks noChangeShapeType="1"/>
          </p:cNvCxnSpPr>
          <p:nvPr/>
        </p:nvCxnSpPr>
        <p:spPr bwMode="auto">
          <a:xfrm>
            <a:off x="1747838" y="1958975"/>
            <a:ext cx="3065462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Tehtäväkohtainen perehdytys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88" y="1601788"/>
            <a:ext cx="9680575" cy="4749800"/>
          </a:xfrm>
        </p:spPr>
        <p:txBody>
          <a:bodyPr/>
          <a:lstStyle/>
          <a:p>
            <a:r>
              <a:rPr lang="fi-FI" sz="2400" dirty="0" smtClean="0"/>
              <a:t>Osasto: toiminnan yhdyshenkilö</a:t>
            </a:r>
          </a:p>
          <a:p>
            <a:pPr lvl="1"/>
            <a:r>
              <a:rPr lang="fi-FI" dirty="0" smtClean="0">
                <a:ea typeface="+mn-ea"/>
                <a:cs typeface="+mn-cs"/>
              </a:rPr>
              <a:t>Huolehtii, että omat vapaaehtoiset saavat perehdytyksen toimintaan</a:t>
            </a:r>
          </a:p>
          <a:p>
            <a:r>
              <a:rPr lang="fi-FI" sz="2400" dirty="0" smtClean="0"/>
              <a:t>Piiri: toimialavastaava</a:t>
            </a:r>
          </a:p>
          <a:p>
            <a:pPr lvl="1"/>
            <a:r>
              <a:rPr lang="fi-FI" dirty="0" smtClean="0">
                <a:ea typeface="+mn-ea"/>
                <a:cs typeface="+mn-cs"/>
              </a:rPr>
              <a:t>kaikki avainhenkilöt saavat tehtävän vaatiman perehdytyksen</a:t>
            </a:r>
          </a:p>
          <a:p>
            <a:pPr lvl="1"/>
            <a:r>
              <a:rPr lang="fi-FI" dirty="0" smtClean="0">
                <a:ea typeface="+mn-ea"/>
                <a:cs typeface="+mn-cs"/>
              </a:rPr>
              <a:t>Kaikki toimintamuotojen vapaaehtoiset saavat tehtävän vaatiman perehdytyksen</a:t>
            </a:r>
          </a:p>
          <a:p>
            <a:r>
              <a:rPr lang="fi-FI" sz="2400" dirty="0" err="1" smtClean="0"/>
              <a:t>Ktsto</a:t>
            </a:r>
            <a:r>
              <a:rPr lang="fi-FI" sz="2400" dirty="0" smtClean="0"/>
              <a:t>: Avainhenkilöryhmästä vastaava huolehtii</a:t>
            </a:r>
          </a:p>
          <a:p>
            <a:pPr lvl="1"/>
            <a:r>
              <a:rPr lang="fi-FI" dirty="0" smtClean="0">
                <a:ea typeface="+mn-ea"/>
                <a:cs typeface="+mn-cs"/>
              </a:rPr>
              <a:t>Tehtävään liittyvistä perehdytysmateriaaleista ja tavoista, sisällyttää </a:t>
            </a:r>
            <a:r>
              <a:rPr lang="fi-FI" dirty="0" err="1" smtClean="0">
                <a:ea typeface="+mn-ea"/>
                <a:cs typeface="+mn-cs"/>
              </a:rPr>
              <a:t>promokoulutukseen</a:t>
            </a:r>
            <a:r>
              <a:rPr lang="fi-FI" dirty="0" smtClean="0">
                <a:ea typeface="+mn-ea"/>
                <a:cs typeface="+mn-cs"/>
              </a:rPr>
              <a:t> tehtäväkohtaiset perehdytysasiat</a:t>
            </a:r>
          </a:p>
          <a:p>
            <a:pPr lvl="1"/>
            <a:endParaRPr lang="fi-FI" sz="2800" dirty="0" smtClean="0"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Projektin tarkoitus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>
                <a:ea typeface="Calibri" pitchFamily="34" charset="0"/>
                <a:cs typeface="Calibri" pitchFamily="34" charset="0"/>
              </a:rPr>
              <a:t>Selkeyttää ja parantaa Suomen Punaisen Ristin avainvapaaehtoisten polkua </a:t>
            </a:r>
            <a:r>
              <a:rPr lang="fi-FI" u="sng" smtClean="0">
                <a:ea typeface="Calibri" pitchFamily="34" charset="0"/>
                <a:cs typeface="Calibri" pitchFamily="34" charset="0"/>
              </a:rPr>
              <a:t>kehittämällä ja yhtenäistämällä tukemisen tapoja </a:t>
            </a:r>
            <a:r>
              <a:rPr lang="fi-FI" smtClean="0">
                <a:ea typeface="Calibri" pitchFamily="34" charset="0"/>
                <a:cs typeface="Calibri" pitchFamily="34" charset="0"/>
              </a:rPr>
              <a:t>vapaaehtoisen polkua seuraten. </a:t>
            </a:r>
          </a:p>
          <a:p>
            <a:r>
              <a:rPr lang="fi-FI" u="sng" smtClean="0">
                <a:ea typeface="Calibri" pitchFamily="34" charset="0"/>
                <a:cs typeface="Calibri" pitchFamily="34" charset="0"/>
              </a:rPr>
              <a:t>Varmistaa tuen laatu ja jatkuvuus </a:t>
            </a:r>
            <a:r>
              <a:rPr lang="fi-FI" smtClean="0">
                <a:ea typeface="Calibri" pitchFamily="34" charset="0"/>
                <a:cs typeface="Calibri" pitchFamily="34" charset="0"/>
              </a:rPr>
              <a:t>niin keskustoimiston kuin piirienkin osalta selkeytämällä tarpeet, sekä kirkastamalla työntekijöiden vastuualueet ja tehtäväjaot.</a:t>
            </a:r>
          </a:p>
          <a:p>
            <a:r>
              <a:rPr lang="fi-FI" u="sng" smtClean="0">
                <a:ea typeface="Calibri" pitchFamily="34" charset="0"/>
                <a:cs typeface="Calibri" pitchFamily="34" charset="0"/>
              </a:rPr>
              <a:t>Opas vapaaehtoisten tukemiseen </a:t>
            </a:r>
            <a:r>
              <a:rPr lang="fi-FI" smtClean="0">
                <a:ea typeface="Calibri" pitchFamily="34" charset="0"/>
                <a:cs typeface="Calibri" pitchFamily="34" charset="0"/>
              </a:rPr>
              <a:t>toimii ty</a:t>
            </a:r>
            <a:r>
              <a:rPr lang="fi-FI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>ö</a:t>
            </a:r>
            <a:r>
              <a:rPr lang="fi-FI" smtClean="0">
                <a:ea typeface="Calibri" pitchFamily="34" charset="0"/>
                <a:cs typeface="Calibri" pitchFamily="34" charset="0"/>
              </a:rPr>
              <a:t>skentelyn ohjenuorana. </a:t>
            </a:r>
            <a:endParaRPr lang="fi-FI" sz="1800" smtClean="0">
              <a:latin typeface="Times New Roman" pitchFamily="18" charset="0"/>
            </a:endParaRPr>
          </a:p>
          <a:p>
            <a:endParaRPr lang="fi-FI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Tavoitteet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509588" y="1601788"/>
            <a:ext cx="9680575" cy="5054600"/>
          </a:xfrm>
        </p:spPr>
        <p:txBody>
          <a:bodyPr/>
          <a:lstStyle/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Vapaaehtoisten tukemisen oppaan sisältämien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prosessien parantaminen sopimalla yhteisistä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toimintatavoista ja vastuista </a:t>
            </a:r>
          </a:p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Oppaan julkaisu sähköisesti</a:t>
            </a:r>
          </a:p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Keskeisten avainvapaaehtoisten polkujen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kuvaaminen</a:t>
            </a:r>
          </a:p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Perehdytyspaketit verkkoon kaikille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avainvapaaehtoisille 2013 </a:t>
            </a:r>
          </a:p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Vuonna 2014 järjestää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täydennyskoulutustapahtuma osastojen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vastuuhenkilöille. Jatkossa kerran 3:ssa vuodessa.</a:t>
            </a:r>
          </a:p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Oppaan kirjoittaminen osastoille? Muuta?</a:t>
            </a:r>
          </a:p>
          <a:p>
            <a:pPr marL="0" indent="0" defTabSz="914400">
              <a:spcBef>
                <a:spcPct val="0"/>
              </a:spcBef>
              <a:buClrTx/>
              <a:buFont typeface="Times" charset="0"/>
              <a:buNone/>
              <a:defRPr/>
            </a:pPr>
            <a:endParaRPr lang="fi-FI" sz="6000" dirty="0" smtClean="0">
              <a:latin typeface="Times New Roman" pitchFamily="18" charset="0"/>
            </a:endParaRPr>
          </a:p>
          <a:p>
            <a:pPr>
              <a:defRPr/>
            </a:pPr>
            <a:endParaRPr lang="fi-FI" dirty="0" smtClean="0"/>
          </a:p>
          <a:p>
            <a:pPr>
              <a:defRPr/>
            </a:pPr>
            <a:endParaRPr lang="fi-FI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Työskentelytapa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09588" y="1601788"/>
            <a:ext cx="9680575" cy="5054600"/>
          </a:xfrm>
        </p:spPr>
        <p:txBody>
          <a:bodyPr/>
          <a:lstStyle/>
          <a:p>
            <a:r>
              <a:rPr lang="fi-FI" smtClean="0"/>
              <a:t>Oman kohderyhmän/vastuualueen tarkastelu yhteisen prosessin pohjalta.</a:t>
            </a:r>
          </a:p>
          <a:p>
            <a:r>
              <a:rPr lang="fi-FI" smtClean="0"/>
              <a:t>Vapaaehtoisten tukemisen toimenpiteiden tarkastelu ja tarkentaminen perustuen vapaaehtoisten tukemisen oppaaseen.</a:t>
            </a:r>
          </a:p>
          <a:p>
            <a:r>
              <a:rPr lang="fi-FI" smtClean="0"/>
              <a:t>Yhtenäisten käytäntöjen vahvistaminen ja tuen takaaminen kaikille avainvapaaehtoisryhmille.</a:t>
            </a:r>
          </a:p>
          <a:p>
            <a:r>
              <a:rPr lang="fi-FI" smtClean="0"/>
              <a:t>Yhdessä työstämistä ja välitehtäviä oman viiteryhmän kanssa. Esim. yksi piirin työntekijä ja yksi vapaaehtoinen.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Päivän ohjelma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Vapaaehtoisten tukemisen vastuumatriisin esittely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Avainhenkilöiden tehtäväkuvat ja muutostarpeet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Lounas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Etappi 1: Rekrytointi, Kati Ketola</a:t>
            </a:r>
          </a:p>
          <a:p>
            <a:r>
              <a:rPr lang="fi-FI" sz="2000" dirty="0" smtClean="0"/>
              <a:t>Etappi 2: Vastaanotto, Örn Witting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Kahvit ja pullat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Etappi 3: Perehdytys, Ulla Rantanen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Etappi 4: Viestintä, Anna Vuorinen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Etappi 5: Koulutus, Sole Noranta</a:t>
            </a:r>
          </a:p>
          <a:p>
            <a:r>
              <a:rPr lang="fi-FI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Palaute, yhteenveto ja jatkotyöskentelystä sopiminen </a:t>
            </a:r>
          </a:p>
          <a:p>
            <a:endParaRPr lang="fi-FI" dirty="0"/>
          </a:p>
        </p:txBody>
      </p:sp>
    </p:spTree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tx1"/>
                </a:solidFill>
              </a:rPr>
              <a:t>Projektin eteneminen jatkossa:</a:t>
            </a:r>
            <a:endParaRPr lang="fi-FI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charset="0"/>
              <a:buNone/>
            </a:pPr>
            <a:r>
              <a:rPr lang="fi-FI" b="1" smtClean="0"/>
              <a:t>Tapaaminen  ma 23.9. kello 9-16</a:t>
            </a:r>
            <a:endParaRPr lang="fi-FI" smtClean="0"/>
          </a:p>
          <a:p>
            <a:r>
              <a:rPr lang="fi-FI" smtClean="0"/>
              <a:t>Oppaan tarkennus tehtävien 3. ja 4. osalta</a:t>
            </a:r>
          </a:p>
          <a:p>
            <a:r>
              <a:rPr lang="fi-FI" smtClean="0"/>
              <a:t>Koulutuskartoitus -&gt; ydinainesanalyysi -&gt; perehdytyspakettien valmistelu</a:t>
            </a:r>
          </a:p>
          <a:p>
            <a:r>
              <a:rPr lang="fi-FI" smtClean="0"/>
              <a:t> </a:t>
            </a:r>
          </a:p>
          <a:p>
            <a:pPr>
              <a:buFont typeface="Times" charset="0"/>
              <a:buNone/>
            </a:pPr>
            <a:r>
              <a:rPr lang="fi-FI" b="1" smtClean="0"/>
              <a:t>Tapaaminen 7.11. kello 9-16</a:t>
            </a:r>
          </a:p>
          <a:p>
            <a:r>
              <a:rPr lang="fi-FI" smtClean="0"/>
              <a:t>Koulutuspakettien esittelyt</a:t>
            </a:r>
          </a:p>
          <a:p>
            <a:pPr>
              <a:buFont typeface="Times" charset="0"/>
              <a:buNone/>
            </a:pPr>
            <a:r>
              <a:rPr lang="fi-FI" b="1" smtClean="0"/>
              <a:t>2014</a:t>
            </a:r>
          </a:p>
          <a:p>
            <a:r>
              <a:rPr lang="fi-FI" smtClean="0"/>
              <a:t>Yhteinen jatko/täydennyskoulutustapahtuma</a:t>
            </a:r>
          </a:p>
          <a:p>
            <a:endParaRPr lang="fi-FI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Vapaaehtoisen polun vastuumatriisi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Vastuumatriisin esittely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>
                <a:hlinkClick r:id="rId2" action="ppaction://hlinkfile"/>
              </a:rPr>
              <a:t>Vastuumatriisi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Osaston avainhenkilöt, keitä/mitä ryhmiä he tukevat?</a:t>
            </a:r>
          </a:p>
          <a:p>
            <a:r>
              <a:rPr lang="fi-FI" dirty="0" smtClean="0"/>
              <a:t>Avainhenkilöiden tehtäväkuvat ja niihin kohdistuvat muutostarpeet.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Minkälainen tilanne osastoissa on </a:t>
            </a:r>
            <a:r>
              <a:rPr lang="fi-FI" sz="3600" dirty="0" smtClean="0">
                <a:solidFill>
                  <a:schemeClr val="tx1"/>
                </a:solidFill>
              </a:rPr>
              <a:t>perehdytyksen</a:t>
            </a:r>
            <a:r>
              <a:rPr lang="fi-FI" sz="3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suhteen?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Osastot merkitsevät jäsenmestarien yhteystiedot rekisteriin, mutta perehdytyksen suhteen heihin ei ole oltu yhteydessä. Kaikissa osastoissa ei ole.</a:t>
            </a:r>
          </a:p>
          <a:p>
            <a:r>
              <a:rPr lang="fi-FI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Osastojen käytännöt vaihtelevat suuresti. Palautetta on tullut, että potentiaaliset toimijat eivät pääse mukaan tai mikäli pääsevät, eivät saa perehdytystä.</a:t>
            </a:r>
          </a:p>
          <a:p>
            <a:endParaRPr lang="fi-FI" dirty="0"/>
          </a:p>
        </p:txBody>
      </p:sp>
    </p:spTree>
  </p:cSld>
  <p:clrMapOvr>
    <a:masterClrMapping/>
  </p:clrMapOvr>
  <p:transition>
    <p:cover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vapaaehtoiset perehdytetään tehtäviinsä?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Kuka vastaa etapista osastossa? </a:t>
            </a:r>
          </a:p>
          <a:p>
            <a:r>
              <a:rPr lang="fi-FI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Vaihtelee. Ei selvästi </a:t>
            </a:r>
            <a:r>
              <a:rPr lang="fi-FI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vastuutettu</a:t>
            </a:r>
            <a:r>
              <a:rPr lang="fi-FI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kenellekään. Tehtävä sopisi esim. jäsenmestarille, jonka tehtäväkuvaa voisi laajentaa niin, että se kattaa sekä aktiiviset että passiiviset, uudet ja vanhat osaston toimijat.</a:t>
            </a:r>
          </a:p>
          <a:p>
            <a:pPr>
              <a:buNone/>
            </a:pPr>
            <a:r>
              <a:rPr lang="fi-FI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Mikä heidän roolinsa on osastossa? </a:t>
            </a:r>
          </a:p>
          <a:p>
            <a:r>
              <a:rPr lang="fi-FI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Roolia voisi laajentaa niin, että jäsenmestari huolehtii, että osaston kaikki osastoon liittyneet/ilmoittautuneet toivotetaan tervetulleeksi, saavat yhteyshenkilön ja perehdytyksen sekä Punaiseen Ristiin että tehtävään. </a:t>
            </a:r>
          </a:p>
          <a:p>
            <a:endParaRPr lang="fi-FI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rakenne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3838</TotalTime>
  <Words>651</Words>
  <Application>Microsoft Office PowerPoint</Application>
  <PresentationFormat>Custom</PresentationFormat>
  <Paragraphs>153</Paragraphs>
  <Slides>14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Oletusrakenne</vt:lpstr>
      <vt:lpstr>Custom Design</vt:lpstr>
      <vt:lpstr> Avainvapaaehtoisten polku</vt:lpstr>
      <vt:lpstr>Projektin tarkoitus</vt:lpstr>
      <vt:lpstr>Tavoitteet</vt:lpstr>
      <vt:lpstr>Työskentelytapa</vt:lpstr>
      <vt:lpstr>Päivän ohjelma</vt:lpstr>
      <vt:lpstr>Projektin eteneminen jatkossa:</vt:lpstr>
      <vt:lpstr>Vapaaehtoisen polun vastuumatriisi</vt:lpstr>
      <vt:lpstr>Minkälainen tilanne osastoissa on perehdytyksen suhteen?</vt:lpstr>
      <vt:lpstr>Miten vapaaehtoiset perehdytetään tehtäviinsä?</vt:lpstr>
      <vt:lpstr>Jäsenmestarin tehtävä perehdytyksessä</vt:lpstr>
      <vt:lpstr>Tukiverkko</vt:lpstr>
      <vt:lpstr>Tukiverkko</vt:lpstr>
      <vt:lpstr>Slide 13</vt:lpstr>
      <vt:lpstr>Tehtäväkohtainen perehdytys</vt:lpstr>
    </vt:vector>
  </TitlesOfParts>
  <Company>Suomen Punainen Risti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Liisa Åker</dc:creator>
  <cp:lastModifiedBy>mariapi</cp:lastModifiedBy>
  <cp:revision>323</cp:revision>
  <dcterms:created xsi:type="dcterms:W3CDTF">2003-09-22T11:50:51Z</dcterms:created>
  <dcterms:modified xsi:type="dcterms:W3CDTF">2013-06-03T11:53:10Z</dcterms:modified>
</cp:coreProperties>
</file>