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1" r:id="rId3"/>
    <p:sldId id="352" r:id="rId4"/>
    <p:sldId id="314" r:id="rId5"/>
    <p:sldId id="315" r:id="rId6"/>
    <p:sldId id="353" r:id="rId7"/>
    <p:sldId id="316" r:id="rId8"/>
    <p:sldId id="348" r:id="rId9"/>
    <p:sldId id="349" r:id="rId10"/>
    <p:sldId id="350" r:id="rId11"/>
    <p:sldId id="351" r:id="rId12"/>
    <p:sldId id="358" r:id="rId13"/>
    <p:sldId id="320" r:id="rId14"/>
    <p:sldId id="356" r:id="rId15"/>
    <p:sldId id="357" r:id="rId16"/>
    <p:sldId id="332" r:id="rId17"/>
    <p:sldId id="323" r:id="rId18"/>
    <p:sldId id="335" r:id="rId19"/>
    <p:sldId id="359" r:id="rId20"/>
    <p:sldId id="344" r:id="rId21"/>
    <p:sldId id="345" r:id="rId22"/>
    <p:sldId id="346" r:id="rId23"/>
    <p:sldId id="354" r:id="rId24"/>
    <p:sldId id="333" r:id="rId25"/>
    <p:sldId id="360" r:id="rId26"/>
    <p:sldId id="361" r:id="rId27"/>
    <p:sldId id="363" r:id="rId28"/>
    <p:sldId id="364" r:id="rId29"/>
  </p:sldIdLst>
  <p:sldSz cx="10693400" cy="7561263"/>
  <p:notesSz cx="9836150" cy="6708775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chemeClr val="tx1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737" autoAdjust="0"/>
  </p:normalViewPr>
  <p:slideViewPr>
    <p:cSldViewPr snapToGrid="0" snapToObjects="1">
      <p:cViewPr>
        <p:scale>
          <a:sx n="50" d="100"/>
          <a:sy n="50" d="100"/>
        </p:scale>
        <p:origin x="-1914" y="-636"/>
      </p:cViewPr>
      <p:guideLst>
        <p:guide orient="horz" pos="112"/>
        <p:guide orient="horz" pos="336"/>
        <p:guide orient="horz" pos="816"/>
        <p:guide orient="horz" pos="976"/>
        <p:guide orient="horz" pos="677"/>
        <p:guide pos="6611"/>
        <p:guide pos="115"/>
        <p:guide pos="3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4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2125" y="0"/>
            <a:ext cx="4264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73813"/>
            <a:ext cx="426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2125" y="6373813"/>
            <a:ext cx="426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7F2898-E650-4B30-B8C9-109E3A458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72125" y="0"/>
            <a:ext cx="4262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8488" y="503238"/>
            <a:ext cx="3559175" cy="2516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4250" y="3186113"/>
            <a:ext cx="78676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2225"/>
            <a:ext cx="4262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72125" y="6372225"/>
            <a:ext cx="4262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FA3476-EA19-403A-B508-B2757A68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57639-9AD4-4B77-A594-E112621C4F0A}" type="slidenum">
              <a:rPr lang="fi-FI"/>
              <a:pPr/>
              <a:t>27</a:t>
            </a:fld>
            <a:endParaRPr lang="fi-F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0075" y="503238"/>
            <a:ext cx="3557588" cy="25161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i-FI" smtClean="0"/>
              <a:t>Kts Vetoa!-aineisto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79388" y="1549400"/>
            <a:ext cx="10328275" cy="510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6" name="Text Box 32"/>
          <p:cNvSpPr txBox="1">
            <a:spLocks noChangeArrowheads="1"/>
          </p:cNvSpPr>
          <p:nvPr userDrawn="1"/>
        </p:nvSpPr>
        <p:spPr bwMode="auto">
          <a:xfrm>
            <a:off x="666750" y="6932613"/>
            <a:ext cx="36893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>
              <a:defRPr/>
            </a:pPr>
            <a:r>
              <a:rPr lang="fi-FI" sz="1600" b="1">
                <a:solidFill>
                  <a:schemeClr val="bg1"/>
                </a:solidFill>
              </a:rPr>
              <a:t>NÄIN EROTUMME EDUKSEMME</a:t>
            </a: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9729788" y="6991350"/>
            <a:ext cx="1905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66" tIns="47933" rIns="95866" bIns="47933">
            <a:spAutoFit/>
          </a:bodyPr>
          <a:lstStyle/>
          <a:p>
            <a:pPr algn="r" defTabSz="958850">
              <a:defRPr/>
            </a:pPr>
            <a:endParaRPr lang="fi-FI" sz="1100">
              <a:solidFill>
                <a:schemeClr val="bg1"/>
              </a:solidFill>
            </a:endParaRPr>
          </a:p>
        </p:txBody>
      </p:sp>
      <p:pic>
        <p:nvPicPr>
          <p:cNvPr id="8" name="Picture 39" descr="PR_pu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950" y="533400"/>
            <a:ext cx="17494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4321175"/>
            <a:ext cx="9090025" cy="1930400"/>
          </a:xfrm>
        </p:spPr>
        <p:txBody>
          <a:bodyPr/>
          <a:lstStyle>
            <a:lvl1pPr marL="0" indent="0">
              <a:buFont typeface="Times" pitchFamily="18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2519363"/>
            <a:ext cx="9090025" cy="1620837"/>
          </a:xfrm>
        </p:spPr>
        <p:txBody>
          <a:bodyPr lIns="91440" tIns="45720" rIns="91440" bIns="45720"/>
          <a:lstStyle>
            <a:lvl1pPr>
              <a:lnSpc>
                <a:spcPts val="5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813" y="230188"/>
            <a:ext cx="241935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230188"/>
            <a:ext cx="7108825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906588"/>
            <a:ext cx="4764087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075" y="1906588"/>
            <a:ext cx="47640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30188"/>
            <a:ext cx="7705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906588"/>
            <a:ext cx="96805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6088" y="7007225"/>
            <a:ext cx="2227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66750" y="6932613"/>
            <a:ext cx="375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>
              <a:defRPr/>
            </a:pPr>
            <a:r>
              <a:rPr lang="fi-FI" sz="1600" b="1">
                <a:solidFill>
                  <a:schemeClr val="bg1"/>
                </a:solidFill>
              </a:rPr>
              <a:t>NÄIN EROTUMME EDUKSEMME </a:t>
            </a:r>
          </a:p>
        </p:txBody>
      </p:sp>
      <p:pic>
        <p:nvPicPr>
          <p:cNvPr id="3" name="Picture 11" descr="PR_pu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43950" y="533400"/>
            <a:ext cx="17494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cover dir="r"/>
  </p:transition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8938" indent="-388938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8613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820863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2343150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8003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32575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714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41719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NÄIN EROTUMME EDUKSEMME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Osasto viestii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Viestinnän työnjako osastossa (esimerkki)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000" b="1" smtClean="0"/>
              <a:t>Tiedottaja: </a:t>
            </a:r>
            <a:r>
              <a:rPr lang="fi-FI" sz="2000" smtClean="0"/>
              <a:t>Laatii viestintäsuunnitelman. Toteuttaa sisäistä ja ulkoista viestintää (nettisivut, jäsenkirjeet, tiedotteet medialle, yhteydenpito järjestön omiin tiedotuskanaviin).</a:t>
            </a:r>
          </a:p>
          <a:p>
            <a:pPr eaLnBrk="1" hangingPunct="1"/>
            <a:endParaRPr lang="fi-FI" sz="2000" smtClean="0"/>
          </a:p>
          <a:p>
            <a:pPr eaLnBrk="1" hangingPunct="1"/>
            <a:r>
              <a:rPr lang="fi-FI" sz="2000" b="1" smtClean="0"/>
              <a:t>Puheenjohtaja:</a:t>
            </a:r>
            <a:r>
              <a:rPr lang="fi-FI" sz="2000" smtClean="0"/>
              <a:t> Seuraa viestinnän tuloksia. Muodostaa verkostoja osaston toiminnan tavoitteiden pohjalta, valvoo punaisen ristin merkin käyttöä.</a:t>
            </a:r>
          </a:p>
          <a:p>
            <a:pPr eaLnBrk="1" hangingPunct="1"/>
            <a:endParaRPr lang="fi-FI" sz="2000" smtClean="0"/>
          </a:p>
          <a:p>
            <a:pPr eaLnBrk="1" hangingPunct="1"/>
            <a:r>
              <a:rPr lang="fi-FI" sz="2000" b="1" smtClean="0"/>
              <a:t>Sihteeri: </a:t>
            </a:r>
            <a:r>
              <a:rPr lang="fi-FI" sz="2000" smtClean="0"/>
              <a:t>Käsittelee postin ja välittää sen eteenpäin. Seuraa mediaa, arkistoi viestintämateriaalit (myös kuvat). Vastaa oman väen huomionosoituksista ja sidosryhmien muistamisesta. </a:t>
            </a:r>
          </a:p>
          <a:p>
            <a:pPr eaLnBrk="1" hangingPunct="1"/>
            <a:endParaRPr lang="fi-FI" sz="2000" smtClean="0"/>
          </a:p>
          <a:p>
            <a:pPr eaLnBrk="1" hangingPunct="1"/>
            <a:r>
              <a:rPr lang="fi-FI" sz="2000" b="1" smtClean="0"/>
              <a:t>Toimintaryhmien vetäjät, promot:</a:t>
            </a:r>
            <a:r>
              <a:rPr lang="fi-FI" sz="2000" smtClean="0"/>
              <a:t> Viestivät ryhmänsä sisällä ja nostavat esiin ryhmänsä viestintätarpeita tiedottajalle.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483225" y="3543300"/>
            <a:ext cx="1960563" cy="12763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765550" y="1955800"/>
            <a:ext cx="1960563" cy="12763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68275" y="5527675"/>
            <a:ext cx="1766888" cy="103187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438400" y="5527675"/>
            <a:ext cx="1770063" cy="103822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4746625" y="5645150"/>
            <a:ext cx="1547813" cy="9207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767513" y="5527675"/>
            <a:ext cx="1668462" cy="1030288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8801100" y="5459413"/>
            <a:ext cx="1727200" cy="1106487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26013" y="5835650"/>
            <a:ext cx="1189037" cy="5175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Osaston tiedottaja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5300" y="5730875"/>
            <a:ext cx="1112838" cy="7302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Toiminta-ryhmän</a:t>
            </a:r>
          </a:p>
          <a:p>
            <a:pPr defTabSz="957263"/>
            <a:r>
              <a:rPr lang="fi-FI" sz="1400"/>
              <a:t>jäsenet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081838" y="5835650"/>
            <a:ext cx="1120775" cy="5175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Piirin</a:t>
            </a:r>
          </a:p>
          <a:p>
            <a:pPr defTabSz="957263"/>
            <a:r>
              <a:rPr lang="fi-FI" sz="1400"/>
              <a:t>tiedottaja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5050" y="4025900"/>
            <a:ext cx="842963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i-FI" sz="1400"/>
              <a:t>Media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776538" y="5730875"/>
            <a:ext cx="1093787" cy="7302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Toiminta-</a:t>
            </a:r>
          </a:p>
          <a:p>
            <a:pPr defTabSz="957263"/>
            <a:r>
              <a:rPr lang="fi-FI" sz="1400"/>
              <a:t>ryhmät</a:t>
            </a:r>
          </a:p>
          <a:p>
            <a:pPr defTabSz="957263"/>
            <a:endParaRPr lang="fi-FI" sz="140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118600" y="5730875"/>
            <a:ext cx="1090613" cy="7302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Keskus-</a:t>
            </a:r>
          </a:p>
          <a:p>
            <a:pPr defTabSz="957263"/>
            <a:r>
              <a:rPr lang="fi-FI" sz="1400"/>
              <a:t>toimiston</a:t>
            </a:r>
          </a:p>
          <a:p>
            <a:pPr defTabSz="957263"/>
            <a:r>
              <a:rPr lang="fi-FI" sz="1400"/>
              <a:t>tiedottaja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954213" y="6094413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216400" y="6094413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294438" y="6094413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8435975" y="6094413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76250" y="1887538"/>
            <a:ext cx="1962150" cy="12763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31825" y="2416175"/>
            <a:ext cx="161925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i-FI" sz="1400"/>
              <a:t>Suuri yleisö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208463" y="2271713"/>
            <a:ext cx="1201737" cy="7302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i-FI" sz="1400"/>
              <a:t>Asiakkaat ja autettavat</a:t>
            </a: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31825" y="3543300"/>
            <a:ext cx="2020888" cy="166687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84238" y="3859213"/>
            <a:ext cx="1600200" cy="8921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Vapepa + muut</a:t>
            </a:r>
          </a:p>
          <a:p>
            <a:pPr defTabSz="957263"/>
            <a:r>
              <a:rPr lang="fi-FI" sz="1400"/>
              <a:t>läheiset</a:t>
            </a:r>
          </a:p>
          <a:p>
            <a:pPr defTabSz="957263"/>
            <a:r>
              <a:rPr lang="fi-FI" sz="1400"/>
              <a:t>yhteistyö-</a:t>
            </a:r>
          </a:p>
          <a:p>
            <a:pPr defTabSz="957263"/>
            <a:r>
              <a:rPr lang="fi-FI" sz="1400"/>
              <a:t>kumppanit</a:t>
            </a: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3324225" y="3859213"/>
            <a:ext cx="1835150" cy="1027112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409950" y="4256088"/>
            <a:ext cx="1597025" cy="288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fi-FI" sz="1400"/>
              <a:t>Viranomaiset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757988" y="1965325"/>
            <a:ext cx="2043112" cy="1509713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967538" y="2271713"/>
            <a:ext cx="1468437" cy="9429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57263"/>
            <a:r>
              <a:rPr lang="fi-FI" sz="1400"/>
              <a:t>Aktiivit tukijat</a:t>
            </a:r>
          </a:p>
          <a:p>
            <a:pPr defTabSz="957263"/>
            <a:r>
              <a:rPr lang="fi-FI" sz="1400"/>
              <a:t>- kansalaiset</a:t>
            </a:r>
          </a:p>
          <a:p>
            <a:pPr defTabSz="957263"/>
            <a:r>
              <a:rPr lang="fi-FI" sz="1400"/>
              <a:t>- muut</a:t>
            </a:r>
          </a:p>
          <a:p>
            <a:pPr defTabSz="957263"/>
            <a:r>
              <a:rPr lang="fi-FI" sz="1400"/>
              <a:t>S-ryhmä ym.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714375" y="763588"/>
            <a:ext cx="36941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fi-FI" sz="2700"/>
              <a:t>Kenelle viestimme?</a:t>
            </a:r>
          </a:p>
          <a:p>
            <a:pPr defTabSz="1042988"/>
            <a:r>
              <a:rPr lang="fi-FI" sz="1800"/>
              <a:t>Kohderyhmät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802563" y="3859213"/>
            <a:ext cx="23256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fi-FI" i="1"/>
              <a:t>Omille ensin!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Viestinnän keinot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keinot tavoitteiden, kohderyhmän, budjetin ja aikataulun mukaan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smtClean="0"/>
              <a:t>edullisia keinoja: nettisivut, sähköposti(listat)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smtClean="0"/>
              <a:t>tehokkainta henkilökohtainen vaikuttaminen kasvokkain, myös puhelimessa</a:t>
            </a: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Viestintäympäristö muuttuu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601788"/>
            <a:ext cx="9680575" cy="5054600"/>
          </a:xfrm>
        </p:spPr>
        <p:txBody>
          <a:bodyPr/>
          <a:lstStyle/>
          <a:p>
            <a:pPr eaLnBrk="1" hangingPunct="1"/>
            <a:r>
              <a:rPr lang="fi-FI" dirty="0" smtClean="0"/>
              <a:t>viestejä yhä enemmän</a:t>
            </a:r>
          </a:p>
          <a:p>
            <a:pPr eaLnBrk="1" hangingPunct="1"/>
            <a:r>
              <a:rPr lang="fi-FI" dirty="0" smtClean="0"/>
              <a:t>viestinnän rytmi yhä kiihkeämpi</a:t>
            </a:r>
          </a:p>
          <a:p>
            <a:pPr eaLnBrk="1" hangingPunct="1"/>
            <a:r>
              <a:rPr lang="fi-FI" dirty="0" smtClean="0"/>
              <a:t>kilpailu ihmisten ajasta ja huomiosta kiristyy</a:t>
            </a:r>
          </a:p>
          <a:p>
            <a:pPr eaLnBrk="1" hangingPunct="1"/>
            <a:r>
              <a:rPr lang="fi-FI" dirty="0" smtClean="0"/>
              <a:t>mielikuvien osuus päätöksenteossa lisääntyy </a:t>
            </a:r>
          </a:p>
          <a:p>
            <a:pPr eaLnBrk="1" hangingPunct="1"/>
            <a:r>
              <a:rPr lang="fi-FI" dirty="0" smtClean="0"/>
              <a:t>negatiiviset uutiset kiinnostavat ja niitä seurataan</a:t>
            </a:r>
          </a:p>
          <a:p>
            <a:pPr eaLnBrk="1" hangingPunct="1"/>
            <a:r>
              <a:rPr lang="fi-FI" dirty="0" smtClean="0"/>
              <a:t>materialistiset &lt;&gt; eettiset tavoitteet</a:t>
            </a:r>
          </a:p>
          <a:p>
            <a:pPr eaLnBrk="1" hangingPunct="1"/>
            <a:r>
              <a:rPr lang="fi-FI" dirty="0" smtClean="0"/>
              <a:t>järjestöjen kilpailu: uusia toimijoita ja toimintatapoja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Suomen Punainen Risti haluaa vaikuttaa imagoonsa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000" smtClean="0"/>
              <a:t>Ihmiset tekevät valintoja yhä enemmän mielikuvien varassa.</a:t>
            </a:r>
          </a:p>
          <a:p>
            <a:pPr eaLnBrk="1" hangingPunct="1">
              <a:lnSpc>
                <a:spcPct val="80000"/>
              </a:lnSpc>
            </a:pPr>
            <a:endParaRPr lang="fi-FI" sz="2000" smtClean="0"/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Mielikuvat syntyvät kokemuksista, tiedoista, median sanomista, huhuista, asenteista, tunteista…</a:t>
            </a:r>
          </a:p>
          <a:p>
            <a:pPr eaLnBrk="1" hangingPunct="1">
              <a:lnSpc>
                <a:spcPct val="80000"/>
              </a:lnSpc>
            </a:pPr>
            <a:endParaRPr lang="fi-FI" sz="2000" smtClean="0"/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Mielikuvat  Suomen Punaisesta Rististä = Suomen Punaisen Ristin imago/maine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Mielikuvaan vaikuttaa eniten se, mitä teemme (kansainvälisesti, valtakunnallisesti, alueellisesti, paikallisesti) </a:t>
            </a:r>
          </a:p>
          <a:p>
            <a:pPr eaLnBrk="1" hangingPunct="1">
              <a:lnSpc>
                <a:spcPct val="80000"/>
              </a:lnSpc>
            </a:pPr>
            <a:endParaRPr lang="fi-FI" sz="2000" smtClean="0"/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Voimme luoda ja vahvistaa Punaista Ristiä koskevia mielikuvia tavoitteellisen viestinnän avulla. </a:t>
            </a:r>
          </a:p>
          <a:p>
            <a:pPr eaLnBrk="1" hangingPunct="1">
              <a:lnSpc>
                <a:spcPct val="80000"/>
              </a:lnSpc>
            </a:pPr>
            <a:endParaRPr lang="fi-FI" sz="2000" smtClean="0"/>
          </a:p>
          <a:p>
            <a:pPr eaLnBrk="1" hangingPunct="1">
              <a:lnSpc>
                <a:spcPct val="80000"/>
              </a:lnSpc>
            </a:pPr>
            <a:r>
              <a:rPr lang="fi-FI" sz="2000" smtClean="0"/>
              <a:t>Visuaalinen viestintä (ilme) on siinä keskeisessä osassa.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836613"/>
            <a:ext cx="777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solidFill>
                  <a:srgbClr val="000000"/>
                </a:solidFill>
              </a:rPr>
              <a:t>Suomen Punaisen Ristin tavoitemielikuva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835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2138" y="1525588"/>
            <a:ext cx="7219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fi-FI" sz="160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fi-FI" sz="1600">
              <a:solidFill>
                <a:srgbClr val="000000"/>
              </a:solidFill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987675" y="3500438"/>
            <a:ext cx="2743200" cy="11430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Punainen Risti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81000" y="2876550"/>
            <a:ext cx="2514600" cy="110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410200" y="2438400"/>
            <a:ext cx="2895600" cy="1409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16013" y="4724400"/>
            <a:ext cx="6781800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3063875"/>
            <a:ext cx="1827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/>
              <a:t>Inhimillisyyden ja </a:t>
            </a:r>
          </a:p>
          <a:p>
            <a:r>
              <a:rPr lang="fi-FI" sz="1400"/>
              <a:t>suvaitsevuuden </a:t>
            </a:r>
          </a:p>
          <a:p>
            <a:r>
              <a:rPr lang="fi-FI" sz="1400"/>
              <a:t>toteuttaja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200400" y="2438400"/>
            <a:ext cx="17383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/>
              <a:t>Läsnä ja tukena </a:t>
            </a:r>
          </a:p>
          <a:p>
            <a:r>
              <a:rPr lang="fi-FI" sz="1400"/>
              <a:t>ihmisten hädässä</a:t>
            </a:r>
          </a:p>
          <a:p>
            <a:r>
              <a:rPr lang="fi-FI" sz="1400"/>
              <a:t>ja arjessa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15000" y="2743200"/>
            <a:ext cx="312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400"/>
              <a:t>Auttamisen/osallistumisen</a:t>
            </a:r>
          </a:p>
          <a:p>
            <a:pPr>
              <a:spcBef>
                <a:spcPct val="50000"/>
              </a:spcBef>
            </a:pPr>
            <a:r>
              <a:rPr lang="fi-FI" sz="1400"/>
              <a:t>elämyksiä, mahdollisuus</a:t>
            </a:r>
          </a:p>
          <a:p>
            <a:pPr>
              <a:spcBef>
                <a:spcPct val="50000"/>
              </a:spcBef>
            </a:pPr>
            <a:r>
              <a:rPr lang="fi-FI" sz="1400"/>
              <a:t>auttamisen iloon 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514600" y="2038350"/>
            <a:ext cx="2895600" cy="1409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00275" y="4941888"/>
            <a:ext cx="6105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 dirty="0" smtClean="0"/>
              <a:t>Luotettava, </a:t>
            </a:r>
            <a:r>
              <a:rPr lang="fi-FI" sz="2000" dirty="0"/>
              <a:t>läheinen, </a:t>
            </a:r>
            <a:r>
              <a:rPr lang="fi-FI" sz="2000" dirty="0" smtClean="0"/>
              <a:t>aktiivinen,</a:t>
            </a:r>
            <a:br>
              <a:rPr lang="fi-FI" sz="2000" dirty="0" smtClean="0"/>
            </a:br>
            <a:r>
              <a:rPr lang="fi-FI" sz="2000" dirty="0" smtClean="0"/>
              <a:t>rohkea</a:t>
            </a:r>
            <a:r>
              <a:rPr lang="fi-FI" sz="2000" dirty="0"/>
              <a:t>, </a:t>
            </a:r>
            <a:r>
              <a:rPr lang="fi-FI" sz="2000" dirty="0" smtClean="0"/>
              <a:t>oikeudenmukainen</a:t>
            </a:r>
            <a:endParaRPr lang="fi-FI" sz="2000" dirty="0"/>
          </a:p>
          <a:p>
            <a:endParaRPr lang="fi-FI" sz="1400" dirty="0"/>
          </a:p>
          <a:p>
            <a:endParaRPr lang="fi-FI" sz="1400" dirty="0"/>
          </a:p>
          <a:p>
            <a:pPr algn="ctr"/>
            <a:r>
              <a:rPr lang="fi-FI" sz="1600" b="1" dirty="0"/>
              <a:t>Perusviesti: APUA SINUN AVULLASI</a:t>
            </a:r>
            <a:r>
              <a:rPr lang="fi-FI" sz="1400" dirty="0"/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Näin vastaamme haasteisiin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1800" b="1" smtClean="0"/>
              <a:t>enemmän viestintää ja näkyvyyttä</a:t>
            </a:r>
            <a:r>
              <a:rPr lang="fi-FI" sz="1800" smtClean="0"/>
              <a:t>: viestintäsuunnitelma, tiedottaja ja nettisivut joka osastolla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erottuvampaa viestintää</a:t>
            </a:r>
            <a:r>
              <a:rPr lang="fi-FI" sz="1800" smtClean="0"/>
              <a:t>: toimipaikkojen, keräysasujen, ilmoitusten ilme kuntoon, kamerat mukaan tapahtumapaikoille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näkyvämpää toimintaa</a:t>
            </a:r>
            <a:r>
              <a:rPr lang="fi-FI" sz="1800" smtClean="0"/>
              <a:t>: suorat kannanotot inhimillisyyden puolesta, näkyvä onnettomuusviestintä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matalampi yhteydenoton kynnys</a:t>
            </a:r>
            <a:r>
              <a:rPr lang="fi-FI" sz="1800" smtClean="0"/>
              <a:t>: osaston omat nettisivut ja sähköpostiosoite, osallistuminen tapahtumiin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myös nuoria kiinnostavia viestintäkeinoja</a:t>
            </a:r>
            <a:r>
              <a:rPr lang="fi-FI" sz="1800" smtClean="0"/>
              <a:t>: nettisivut joka osastolla, lisää näkyvyyttä virtuaaliyhteisöissä ja keskustelufoorumeilla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tehokkaampaa sisäistä viestintää</a:t>
            </a:r>
            <a:r>
              <a:rPr lang="fi-FI" sz="1800" smtClean="0"/>
              <a:t>: sähköpostilistat, jäsenille nettisivut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Teot – viestit – ilme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sz="2000" b="1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b="1" smtClean="0">
                <a:solidFill>
                  <a:schemeClr val="tx2"/>
                </a:solidFill>
              </a:rPr>
              <a:t>Imagoon vaikuttavat:</a:t>
            </a:r>
            <a:r>
              <a:rPr lang="fi-FI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fi-FI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2000" b="1" smtClean="0"/>
              <a:t>Teot</a:t>
            </a:r>
            <a:r>
              <a:rPr lang="fi-FI" sz="2000" smtClean="0"/>
              <a:t>: toiminta, palvelut, tuotteet...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b="1" smtClean="0"/>
              <a:t>Viestit</a:t>
            </a:r>
            <a:r>
              <a:rPr lang="fi-FI" sz="2000" smtClean="0"/>
              <a:t>: sisäinen viestintä, yhteydenpito, tiedotus, mainonta...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b="1" smtClean="0"/>
              <a:t>Ilme</a:t>
            </a:r>
            <a:r>
              <a:rPr lang="fi-FI" sz="2000" smtClean="0"/>
              <a:t>: tunnus, julkaisut (painetut ja sähköiset), esitteet, ilmoitukset, tilat, ajoneuvot, "me"...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endParaRPr lang="fi-FI" sz="2000" b="1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000" b="1" smtClean="0"/>
              <a:t>	Tavoitteena yhtenäisyys – yksi ja sama Punainen Risti koko maassa!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Ilme koottu viestinnän ohjeeksi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dirty="0" smtClean="0"/>
              <a:t>Miten käytän oikein punaista ristiä? Miten liitän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dirty="0" smtClean="0"/>
              <a:t>osaston nimen järjestön tunnuksen oheen? Mitkä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dirty="0" smtClean="0"/>
              <a:t>ovat Punaisen Ristin ulkoisen ilmeen perusasiat?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fi-FI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fi-FI" dirty="0" smtClean="0"/>
          </a:p>
          <a:p>
            <a:pPr algn="ctr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3200" dirty="0" err="1" smtClean="0"/>
              <a:t>rednet.punainenristi.fi/viestinta</a:t>
            </a:r>
            <a:endParaRPr lang="fi-FI" sz="3200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2738" y="1906588"/>
            <a:ext cx="4797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Ilme koottu graafiseksi ohjeeksi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434969"/>
            <a:ext cx="4764087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tavoitteet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Punainen Risti on asiantunteva ja  luotettava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uskottavuus säilytettävä ja sitä vahvistettava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entistä rohkeampi, läheisempi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aktiivisempi ja yhtenäisempi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olemme kansalaisten järjestö!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omaleimainen ilme: erottuu kilpailijoista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tunnistettava: auttaa viestien muistamisessa ja yhdistämisessä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yhtenäinen: koko maassa yksi ja sama Punainen Risti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392738" y="1906588"/>
            <a:ext cx="4797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endParaRPr lang="en-US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5940425" y="1684338"/>
            <a:ext cx="3908425" cy="4886325"/>
            <a:chOff x="3648" y="960"/>
            <a:chExt cx="2016" cy="2832"/>
          </a:xfrm>
        </p:grpSpPr>
        <p:pic>
          <p:nvPicPr>
            <p:cNvPr id="21511" name="Picture 7" descr="kalvo bilba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4" y="1008"/>
              <a:ext cx="1982" cy="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648" y="960"/>
              <a:ext cx="2016" cy="2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Perusviestimme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  <a:p>
            <a:pPr eaLnBrk="1" hangingPunct="1"/>
            <a:r>
              <a:rPr lang="fi-FI" smtClean="0"/>
              <a:t>Olemme rohkeita,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mtClean="0"/>
              <a:t>	jokaiselle läheisiä ja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mtClean="0"/>
              <a:t>	luotettavia ihmisten auttajia.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b="1" smtClean="0"/>
              <a:t>USKALLA VÄLITTÄÄ</a:t>
            </a:r>
          </a:p>
          <a:p>
            <a:pPr eaLnBrk="1" hangingPunct="1"/>
            <a:endParaRPr lang="fi-FI" b="1" smtClean="0"/>
          </a:p>
          <a:p>
            <a:pPr eaLnBrk="1" hangingPunct="1"/>
            <a:r>
              <a:rPr lang="fi-FI" b="1" smtClean="0"/>
              <a:t>APUA SINUN AVULLASI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Punainen risti = suojamerkki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000" smtClean="0"/>
              <a:t>Punainen risti on ensisijaisesti kansainvälinen suojamerkki.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smtClean="0"/>
              <a:t>Punainen risti silloin valkoisella pohjalla ilman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000" smtClean="0"/>
              <a:t>	selittäviä tekstejä.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smtClean="0"/>
              <a:t>Määritelty tarkoin Geneven sopimuksissa. 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smtClean="0"/>
              <a:t>Rauhan aikana pelkkä risti on Punaisessa Ristissä myös maksuttoman   ensiavun merkki (muut kuin me saavat käyttää sitä vain luvalla). 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smtClean="0"/>
              <a:t>Ristin käytön erikoistilanteet määritellään graafisessa ohjeessa. 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r>
              <a:rPr lang="fi-FI" sz="2000" smtClean="0"/>
              <a:t>Virallinen ensiavun merkki on valkoinen risti vihreällä pohjalla.</a:t>
            </a:r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  <a:p>
            <a:pPr eaLnBrk="1" hangingPunct="1">
              <a:lnSpc>
                <a:spcPct val="90000"/>
              </a:lnSpc>
            </a:pPr>
            <a:endParaRPr lang="fi-FI" sz="200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2541588"/>
            <a:ext cx="13414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chemeClr val="tx1"/>
                </a:solidFill>
              </a:rPr>
              <a:t>Ilmaiseva risti = järjestötunnus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200" smtClean="0"/>
              <a:t>Ilmaisevassa käytössä punainen risti -merkkiin liitetään järjestön nimi.</a:t>
            </a:r>
          </a:p>
          <a:p>
            <a:pPr eaLnBrk="1" hangingPunct="1"/>
            <a:endParaRPr lang="fi-FI" sz="2200" smtClean="0"/>
          </a:p>
          <a:p>
            <a:pPr eaLnBrk="1" hangingPunct="1"/>
            <a:r>
              <a:rPr lang="fi-FI" sz="2200" smtClean="0"/>
              <a:t>Koko järjestötunnus valkoisella pohjalla (vain keräysmateriaalissa 'negatiivisena').</a:t>
            </a:r>
          </a:p>
          <a:p>
            <a:pPr eaLnBrk="1" hangingPunct="1"/>
            <a:endParaRPr lang="fi-FI" sz="2200" smtClean="0"/>
          </a:p>
          <a:p>
            <a:pPr eaLnBrk="1" hangingPunct="1"/>
            <a:r>
              <a:rPr lang="fi-FI" sz="2200" smtClean="0"/>
              <a:t>Ei mustaa ristiä! Mustavalkoiseen käyttöön eri logoversiot kuin värikäyttöön.</a:t>
            </a:r>
          </a:p>
        </p:txBody>
      </p:sp>
      <p:pic>
        <p:nvPicPr>
          <p:cNvPr id="23556" name="Picture 4" descr="pr_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225" y="4903788"/>
            <a:ext cx="4038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Järjestötunnus = ainoa logo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906588"/>
            <a:ext cx="6386512" cy="4749800"/>
          </a:xfrm>
        </p:spPr>
        <p:txBody>
          <a:bodyPr/>
          <a:lstStyle/>
          <a:p>
            <a:pPr eaLnBrk="1" hangingPunct="1"/>
            <a:r>
              <a:rPr lang="fi-FI" sz="2400" smtClean="0"/>
              <a:t>Järjestörakenne ei enää näy logossa.</a:t>
            </a:r>
          </a:p>
          <a:p>
            <a:pPr eaLnBrk="1" hangingPunct="1"/>
            <a:endParaRPr lang="fi-FI" sz="2400" smtClean="0"/>
          </a:p>
          <a:p>
            <a:pPr eaLnBrk="1" hangingPunct="1"/>
            <a:r>
              <a:rPr lang="fi-FI" sz="2400" smtClean="0"/>
              <a:t>Järjestölogon lisäksi vain laitoksilla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smtClean="0"/>
              <a:t>	omat logo-originaalit.</a:t>
            </a:r>
          </a:p>
          <a:p>
            <a:pPr eaLnBrk="1" hangingPunct="1"/>
            <a:endParaRPr lang="fi-FI" sz="2400" smtClean="0"/>
          </a:p>
          <a:p>
            <a:pPr eaLnBrk="1" hangingPunct="1"/>
            <a:r>
              <a:rPr lang="fi-FI" sz="2400" smtClean="0"/>
              <a:t>Logo-originaalit viestinnän työkalussa.</a:t>
            </a:r>
          </a:p>
          <a:p>
            <a:pPr eaLnBrk="1" hangingPunct="1"/>
            <a:endParaRPr lang="fi-FI" sz="2400" smtClean="0"/>
          </a:p>
          <a:p>
            <a:pPr eaLnBrk="1" hangingPunct="1"/>
            <a:r>
              <a:rPr lang="fi-FI" sz="2400" smtClean="0"/>
              <a:t>Kaikki muut 'logot' pois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smtClean="0"/>
              <a:t>	virallisesta käytöstä.</a:t>
            </a:r>
          </a:p>
          <a:p>
            <a:pPr eaLnBrk="1" hangingPunct="1">
              <a:buFont typeface="Times" pitchFamily="18" charset="0"/>
              <a:buNone/>
            </a:pPr>
            <a:endParaRPr lang="fi-FI" sz="2400" b="1" smtClean="0">
              <a:solidFill>
                <a:schemeClr val="accent1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4159250"/>
            <a:ext cx="33131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chemeClr val="tx1"/>
                </a:solidFill>
              </a:rPr>
              <a:t>Viestinnän työkalu säästää </a:t>
            </a:r>
            <a:br>
              <a:rPr lang="fi-FI" smtClean="0">
                <a:solidFill>
                  <a:schemeClr val="tx1"/>
                </a:solidFill>
              </a:rPr>
            </a:br>
            <a:r>
              <a:rPr lang="fi-FI" smtClean="0">
                <a:solidFill>
                  <a:schemeClr val="tx1"/>
                </a:solidFill>
              </a:rPr>
              <a:t>aikaa, rahaa – ja ilmettä!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601788"/>
            <a:ext cx="9680575" cy="474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b="1" dirty="0" smtClean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dirty="0" smtClean="0"/>
              <a:t>Viestinnän vinkit, pohjat ja mallit: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fi-FI" sz="24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fi-FI" sz="2400" b="1" dirty="0" err="1" smtClean="0"/>
              <a:t>rednet.punainenristi.fi/viestinta</a:t>
            </a:r>
            <a:endParaRPr lang="fi-FI" sz="2400" b="1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fi-FI" sz="2400" b="1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dirty="0" smtClean="0"/>
              <a:t>Valmiita pohjia: kirjekuoret ja –paperit, ilmoitus,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dirty="0" smtClean="0"/>
              <a:t>jäsenkirje, tiedote, esite, nettisivut, logot ym.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dirty="0" smtClean="0"/>
              <a:t>Vinkkejä ja malleja: kampanjan (esim. Nälkäpäivä)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dirty="0" smtClean="0"/>
              <a:t>tiedotussuunnitelma, hyvä tiedote ym.</a:t>
            </a:r>
            <a:r>
              <a:rPr lang="fi-FI" sz="2400" b="1" dirty="0" smtClean="0"/>
              <a:t>	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92738" y="1906588"/>
            <a:ext cx="4797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Mistä tukea viestintään?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b="1" dirty="0" err="1" smtClean="0"/>
              <a:t>rednet.punainenristi.fi/viestinta</a:t>
            </a:r>
            <a:endParaRPr lang="fi-FI" b="1" dirty="0" smtClean="0"/>
          </a:p>
          <a:p>
            <a:pPr eaLnBrk="1" hangingPunct="1">
              <a:buNone/>
            </a:pPr>
            <a:endParaRPr lang="fi-FI" dirty="0" smtClean="0"/>
          </a:p>
          <a:p>
            <a:pPr eaLnBrk="1" hangingPunct="1"/>
            <a:r>
              <a:rPr lang="fi-FI" dirty="0" smtClean="0"/>
              <a:t>viestinnän tehostaminen: piirin osastokummi</a:t>
            </a:r>
          </a:p>
          <a:p>
            <a:pPr eaLnBrk="1" hangingPunct="1">
              <a:buNone/>
            </a:pPr>
            <a:endParaRPr lang="fi-FI" dirty="0" smtClean="0"/>
          </a:p>
          <a:p>
            <a:pPr eaLnBrk="1" hangingPunct="1"/>
            <a:r>
              <a:rPr lang="fi-FI" dirty="0" smtClean="0"/>
              <a:t>nettisivut, sähköpostiosoite, materiaalitilaukset: piiri- ja keskustoimisto</a:t>
            </a:r>
          </a:p>
        </p:txBody>
      </p:sp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Osaston viestinnän tarkistuslista</a:t>
            </a:r>
            <a:r>
              <a:rPr lang="fi-FI" b="1" smtClean="0"/>
              <a:t/>
            </a:r>
            <a:br>
              <a:rPr lang="fi-FI" b="1" smtClean="0"/>
            </a:br>
            <a:endParaRPr lang="fi-FI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314450"/>
            <a:ext cx="9680575" cy="5037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1. Viestinnän suunnittelu</a:t>
            </a:r>
          </a:p>
          <a:p>
            <a:pPr eaLnBrk="1" hangingPunct="1">
              <a:lnSpc>
                <a:spcPct val="80000"/>
              </a:lnSpc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2. Tekijät, työnjako ja budjetti </a:t>
            </a:r>
            <a:endParaRPr lang="fi-FI" sz="2400" smtClean="0"/>
          </a:p>
          <a:p>
            <a:pPr eaLnBrk="1" hangingPunct="1">
              <a:lnSpc>
                <a:spcPct val="80000"/>
              </a:lnSpc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3. Sisäinen viestintä: tavoitteet viestintäsuunnitelmassa</a:t>
            </a:r>
            <a:endParaRPr lang="fi-FI" sz="2400" smtClean="0"/>
          </a:p>
          <a:p>
            <a:pPr eaLnBrk="1" hangingPunct="1">
              <a:lnSpc>
                <a:spcPct val="80000"/>
              </a:lnSpc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4. Ulkoinen viestintä/näkyvyys: tavoitteet viestintäsuunnitelmassa</a:t>
            </a:r>
            <a:endParaRPr lang="fi-FI" sz="2400" smtClean="0"/>
          </a:p>
          <a:p>
            <a:pPr eaLnBrk="1" hangingPunct="1">
              <a:lnSpc>
                <a:spcPct val="80000"/>
              </a:lnSpc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5. Ilmeen tarkistus</a:t>
            </a:r>
            <a:endParaRPr lang="fi-FI" sz="2400" smtClean="0"/>
          </a:p>
          <a:p>
            <a:pPr eaLnBrk="1" hangingPunct="1">
              <a:lnSpc>
                <a:spcPct val="80000"/>
              </a:lnSpc>
            </a:pPr>
            <a:endParaRPr lang="fi-FI" sz="240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b="1" smtClean="0"/>
              <a:t>6. Rohkeampi, aktiivisempi, läheisempi?</a:t>
            </a:r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Viestintasuunnitelma_taulukko"/>
          <p:cNvPicPr>
            <a:picLocks noChangeAspect="1" noChangeArrowheads="1"/>
          </p:cNvPicPr>
          <p:nvPr/>
        </p:nvPicPr>
        <p:blipFill>
          <a:blip r:embed="rId2" cstate="print"/>
          <a:srcRect t="16827"/>
          <a:stretch>
            <a:fillRect/>
          </a:stretch>
        </p:blipFill>
        <p:spPr bwMode="auto">
          <a:xfrm>
            <a:off x="254000" y="1295400"/>
            <a:ext cx="10287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31775"/>
            <a:ext cx="7705725" cy="1370013"/>
          </a:xfrm>
        </p:spPr>
        <p:txBody>
          <a:bodyPr/>
          <a:lstStyle/>
          <a:p>
            <a:pPr eaLnBrk="1" hangingPunct="1"/>
            <a:r>
              <a:rPr lang="fi-FI" smtClean="0"/>
              <a:t>Rekrytoinnin keinot ja järjestelmät: tehokas viestintä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601788"/>
            <a:ext cx="9682163" cy="474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dirty="0" smtClean="0"/>
              <a:t>Punaisen Ristin valtakunnallinen viestintä: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kampanjat, katastrofit, jatkuva sisäinen ja ulkoinen viestintä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err="1" smtClean="0"/>
              <a:t>punainenristi.fi</a:t>
            </a:r>
            <a:endParaRPr lang="fi-FI" sz="2400" dirty="0" smtClean="0"/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viestinnän pohjat, mallit ja vinkit osastoille: viestinnän työkalu, </a:t>
            </a:r>
            <a:r>
              <a:rPr lang="fi-FI" sz="2400" dirty="0" err="1" smtClean="0"/>
              <a:t>rednet.punainenristi.fi/viestinta</a:t>
            </a:r>
            <a:endParaRPr lang="fi-FI" sz="2400" dirty="0" smtClean="0"/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järjestötiedote ja Avun maailma 4 kertaa vuodessa</a:t>
            </a:r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fi-FI" sz="2400" dirty="0" smtClean="0"/>
              <a:t>Paikallinen viestintä: 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jatkuvasti läsnä (esim. netti, yhdistyspalstat, toimitilat)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valtakunnalliset kampanjat yhtä aikaa kaikkialla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onnettomuudet, päivystykset (ks. kriisiviestinnän perusasiat)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dirty="0" smtClean="0"/>
              <a:t>viestinnän vuosisuunnitelma, tiedottaja, aktiivi netin käyttö; huom. oma joukko ajan tasalla koko ajan</a:t>
            </a:r>
          </a:p>
          <a:p>
            <a:pPr eaLnBrk="1" hangingPunct="1">
              <a:lnSpc>
                <a:spcPct val="80000"/>
              </a:lnSpc>
            </a:pPr>
            <a:endParaRPr lang="fi-FI" sz="2400" dirty="0" smtClean="0"/>
          </a:p>
          <a:p>
            <a:pPr eaLnBrk="1" hangingPunct="1">
              <a:lnSpc>
                <a:spcPct val="80000"/>
              </a:lnSpc>
              <a:buFont typeface="Times" pitchFamily="18" charset="0"/>
              <a:buNone/>
            </a:pPr>
            <a:endParaRPr lang="fi-FI" sz="2400" dirty="0" smtClean="0"/>
          </a:p>
          <a:p>
            <a:pPr eaLnBrk="1" hangingPunct="1">
              <a:lnSpc>
                <a:spcPct val="80000"/>
              </a:lnSpc>
            </a:pPr>
            <a:endParaRPr lang="fi-FI" sz="24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95300" y="858838"/>
            <a:ext cx="866457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/>
            <a:endParaRPr lang="fi-FI" sz="1400" b="1" dirty="0"/>
          </a:p>
          <a:p>
            <a:pPr defTabSz="958850"/>
            <a:r>
              <a:rPr lang="fi-FI" sz="1600" b="1" dirty="0"/>
              <a:t>Kurjenkylässä kisataan ensiaputaidoissa </a:t>
            </a:r>
            <a:endParaRPr lang="fi-FI" sz="1600" dirty="0"/>
          </a:p>
          <a:p>
            <a:pPr defTabSz="958850"/>
            <a:endParaRPr lang="fi-FI" sz="1600" dirty="0"/>
          </a:p>
          <a:p>
            <a:pPr defTabSz="958850"/>
            <a:r>
              <a:rPr lang="fi-FI" sz="1600" dirty="0"/>
              <a:t>Kurjenkylän S-marketin parkkipaikalla järjestetään perjantaina </a:t>
            </a:r>
            <a:r>
              <a:rPr lang="fi-FI" sz="1600" dirty="0" smtClean="0"/>
              <a:t>27.4. </a:t>
            </a:r>
            <a:r>
              <a:rPr lang="fi-FI" sz="1600" dirty="0"/>
              <a:t>kello 10.00 ensiapukilpailut ja -</a:t>
            </a:r>
            <a:r>
              <a:rPr lang="fi-FI" sz="1600" dirty="0" smtClean="0"/>
              <a:t>näytös. Punaisen </a:t>
            </a:r>
            <a:r>
              <a:rPr lang="fi-FI" sz="1600" dirty="0"/>
              <a:t>Ristin Kurjenkylän osaston järjestämään kilpailuun osallistuu yhteensä 16 ensiavun taitajaa. Kurjenkylän lisäksi osallistujia tulee Sahakalliosta, Kangaslahdelta </a:t>
            </a:r>
            <a:r>
              <a:rPr lang="fi-FI" sz="1600" dirty="0" smtClean="0"/>
              <a:t>ja </a:t>
            </a:r>
            <a:r>
              <a:rPr lang="fi-FI" sz="1600" dirty="0"/>
              <a:t>Vainionpäästä.</a:t>
            </a:r>
          </a:p>
          <a:p>
            <a:pPr defTabSz="958850"/>
            <a:endParaRPr lang="fi-FI" sz="1600" dirty="0"/>
          </a:p>
          <a:p>
            <a:pPr defTabSz="958850"/>
            <a:r>
              <a:rPr lang="fi-FI" sz="1600" dirty="0"/>
              <a:t>Kilpailun yhteydessä järjestetään myös ensiapunäytös, jonka aiheena on toiminta liikenneonnettomuuspaikalla. Tiedotusvälineet ovat tervetulleita paikalle.</a:t>
            </a:r>
          </a:p>
          <a:p>
            <a:pPr defTabSz="958850"/>
            <a:endParaRPr lang="fi-FI" sz="1600" dirty="0"/>
          </a:p>
          <a:p>
            <a:pPr defTabSz="958850"/>
            <a:r>
              <a:rPr lang="fi-FI" sz="1600" dirty="0"/>
              <a:t>Kurjenkylän ja lähiseudun ensiapuryhmissä toimii yhteensä noin 30 ensiavun taitajaa. Ensiapuryhmät päivystävät muun muassa päivystävät yleisötapahtumissa, järjestävät ensiapukoulutusta ja auttavat tarpeen tullen viranomaisia.</a:t>
            </a:r>
          </a:p>
          <a:p>
            <a:pPr defTabSz="958850"/>
            <a:endParaRPr lang="fi-FI" sz="1600" dirty="0"/>
          </a:p>
          <a:p>
            <a:pPr defTabSz="958850"/>
            <a:r>
              <a:rPr lang="fi-FI" sz="1600" dirty="0"/>
              <a:t>Lisätietoja:</a:t>
            </a:r>
          </a:p>
          <a:p>
            <a:pPr defTabSz="958850"/>
            <a:r>
              <a:rPr lang="fi-FI" sz="1600" dirty="0"/>
              <a:t>Mari Juusela</a:t>
            </a:r>
          </a:p>
          <a:p>
            <a:pPr defTabSz="958850"/>
            <a:r>
              <a:rPr lang="fi-FI" sz="1600" dirty="0" smtClean="0"/>
              <a:t>Punaisen Ristin Kurjenkylän </a:t>
            </a:r>
            <a:r>
              <a:rPr lang="fi-FI" sz="1600" dirty="0"/>
              <a:t>osaston puheenjohtaja</a:t>
            </a:r>
          </a:p>
          <a:p>
            <a:pPr defTabSz="958850"/>
            <a:r>
              <a:rPr lang="fi-FI" sz="1600" dirty="0" smtClean="0"/>
              <a:t>0400 000 </a:t>
            </a:r>
            <a:r>
              <a:rPr lang="fi-FI" sz="1600" dirty="0"/>
              <a:t>0000</a:t>
            </a:r>
          </a:p>
          <a:p>
            <a:pPr defTabSz="958850"/>
            <a:r>
              <a:rPr lang="fi-FI" sz="1600" dirty="0" err="1"/>
              <a:t>www.osastonosoite.fi</a:t>
            </a:r>
            <a:endParaRPr lang="fi-FI" sz="1600" dirty="0"/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chemeClr val="tx1"/>
                </a:solidFill>
              </a:rPr>
              <a:t>Toimintalinjaus 2011-2014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371600"/>
            <a:ext cx="9680575" cy="4751388"/>
          </a:xfrm>
        </p:spPr>
        <p:txBody>
          <a:bodyPr/>
          <a:lstStyle/>
          <a:p>
            <a:pPr eaLnBrk="1" hangingPunct="1"/>
            <a:endParaRPr lang="fi-FI" dirty="0" smtClean="0"/>
          </a:p>
          <a:p>
            <a:pPr eaLnBrk="1" hangingPunct="1">
              <a:buFont typeface="Times" pitchFamily="18" charset="0"/>
              <a:buNone/>
            </a:pPr>
            <a:r>
              <a:rPr lang="fi-FI" sz="3200" dirty="0" smtClean="0"/>
              <a:t>	Olemme rohkea ja luotettava auttaja kotona ja maailmalla.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i="1" smtClean="0">
                <a:solidFill>
                  <a:schemeClr val="tx1"/>
                </a:solidFill>
              </a:rPr>
              <a:t>"Oleminen on näkymistä."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sz="2400" smtClean="0"/>
          </a:p>
          <a:p>
            <a:pPr eaLnBrk="1" hangingPunct="1"/>
            <a:endParaRPr lang="fi-FI" sz="240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62350" y="1906588"/>
            <a:ext cx="6113463" cy="474980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6149" name="Picture 5" descr="MM_päivystys 2005 6 Jukka Uot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335088"/>
            <a:ext cx="9398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chemeClr val="tx1"/>
                </a:solidFill>
              </a:rPr>
              <a:t>Tarvitsemme viestintää, jotta…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400" smtClean="0"/>
              <a:t>Punainen Risti tunnetaan</a:t>
            </a:r>
          </a:p>
          <a:p>
            <a:pPr eaLnBrk="1" hangingPunct="1"/>
            <a:r>
              <a:rPr lang="fi-FI" sz="2400" smtClean="0"/>
              <a:t>Punaisesta Rististä muodostuu mahdollisimman hyvä kuva</a:t>
            </a:r>
          </a:p>
          <a:p>
            <a:pPr eaLnBrk="1" hangingPunct="1"/>
            <a:r>
              <a:rPr lang="fi-FI" sz="2400" smtClean="0"/>
              <a:t>saamme ja innostamme ihmisiä jäseniksi, vapaaehtoisiksi, lahjoittajiksi, verenluovuttajiksi</a:t>
            </a:r>
          </a:p>
          <a:p>
            <a:pPr eaLnBrk="1" hangingPunct="1"/>
            <a:r>
              <a:rPr lang="fi-FI" sz="2400" smtClean="0"/>
              <a:t>ihmiset tietävät palveluistamme ja toimintamme tuloksista</a:t>
            </a:r>
          </a:p>
          <a:p>
            <a:pPr eaLnBrk="1" hangingPunct="1"/>
            <a:r>
              <a:rPr lang="fi-FI" sz="2400" smtClean="0"/>
              <a:t>voimme kertoa, miten auttaa ja saada apua </a:t>
            </a:r>
          </a:p>
          <a:p>
            <a:pPr eaLnBrk="1" hangingPunct="1"/>
            <a:r>
              <a:rPr lang="fi-FI" sz="2400" smtClean="0"/>
              <a:t>voimme antaa palautetta kerääjille, lahjoittajille, jäsenille, vapaaehtoisille 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smtClean="0"/>
              <a:t>	</a:t>
            </a:r>
            <a:r>
              <a:rPr lang="fi-FI" sz="2400" b="1" smtClean="0"/>
              <a:t>- järjestön/osaston sisällä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b="1" smtClean="0"/>
              <a:t> 	- järjestöstä/osastosta ulospäin</a:t>
            </a:r>
          </a:p>
          <a:p>
            <a:pPr eaLnBrk="1" hangingPunct="1"/>
            <a:endParaRPr lang="fi-FI" sz="2400" smtClean="0"/>
          </a:p>
          <a:p>
            <a:pPr eaLnBrk="1" hangingPunct="1"/>
            <a:endParaRPr lang="fi-FI" sz="2400" smtClean="0"/>
          </a:p>
          <a:p>
            <a:pPr eaLnBrk="1" hangingPunct="1"/>
            <a:endParaRPr lang="fi-FI" sz="240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Punaisen Ristin viestinnän periaatteet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400" smtClean="0"/>
              <a:t>Järjestön perusperiaatteet ohjaavat kaikkea viestintää</a:t>
            </a:r>
          </a:p>
          <a:p>
            <a:pPr eaLnBrk="1" hangingPunct="1"/>
            <a:endParaRPr lang="fi-FI" sz="2400" smtClean="0"/>
          </a:p>
          <a:p>
            <a:pPr eaLnBrk="1" hangingPunct="1"/>
            <a:r>
              <a:rPr lang="fi-FI" sz="2400" smtClean="0"/>
              <a:t> Viestintä on </a:t>
            </a:r>
          </a:p>
          <a:p>
            <a:pPr lvl="1" eaLnBrk="1" hangingPunct="1"/>
            <a:r>
              <a:rPr lang="fi-FI" sz="2000" smtClean="0"/>
              <a:t> luotettavaa</a:t>
            </a:r>
          </a:p>
          <a:p>
            <a:pPr lvl="1" eaLnBrk="1" hangingPunct="1"/>
            <a:r>
              <a:rPr lang="fi-FI" sz="2000" smtClean="0"/>
              <a:t> avointa</a:t>
            </a:r>
          </a:p>
          <a:p>
            <a:pPr lvl="1" eaLnBrk="1" hangingPunct="1"/>
            <a:r>
              <a:rPr lang="fi-FI" sz="2000" smtClean="0"/>
              <a:t> nopeaa</a:t>
            </a:r>
          </a:p>
          <a:p>
            <a:pPr lvl="1" eaLnBrk="1" hangingPunct="1"/>
            <a:r>
              <a:rPr lang="fi-FI" sz="2000" smtClean="0"/>
              <a:t> joustavaa</a:t>
            </a:r>
          </a:p>
          <a:p>
            <a:pPr lvl="1" eaLnBrk="1" hangingPunct="1"/>
            <a:r>
              <a:rPr lang="fi-FI" sz="2000" smtClean="0"/>
              <a:t> tavoitteellista.</a:t>
            </a:r>
          </a:p>
          <a:p>
            <a:pPr eaLnBrk="1" hangingPunct="1"/>
            <a:endParaRPr lang="fi-FI" sz="2400" smtClean="0"/>
          </a:p>
          <a:p>
            <a:pPr eaLnBrk="1" hangingPunct="1"/>
            <a:r>
              <a:rPr lang="fi-FI" sz="2400" smtClean="0"/>
              <a:t> Koskee sekä sisästä että ulkoista viestintää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chemeClr val="tx1"/>
                </a:solidFill>
              </a:rPr>
              <a:t>Osasto vastaa Punaisen Ristin paikallisesta viestinnästä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400" smtClean="0"/>
              <a:t>Paikallinen viestintä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smtClean="0"/>
              <a:t>	- osasto (tiedottaja, puheenjohtaja, sihteeri, jäsenmestari…)</a:t>
            </a:r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  <a:p>
            <a:pPr eaLnBrk="1" hangingPunct="1">
              <a:lnSpc>
                <a:spcPct val="90000"/>
              </a:lnSpc>
            </a:pPr>
            <a:r>
              <a:rPr lang="fi-FI" sz="2400" smtClean="0"/>
              <a:t> Alueellinen viestintä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smtClean="0"/>
              <a:t>	- piiri  (tiedotusvastaava, toiminnanjohtaja, piirihallitus)</a:t>
            </a:r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  <a:p>
            <a:pPr eaLnBrk="1" hangingPunct="1">
              <a:lnSpc>
                <a:spcPct val="90000"/>
              </a:lnSpc>
            </a:pPr>
            <a:r>
              <a:rPr lang="fi-FI" sz="2400" smtClean="0"/>
              <a:t> Valtakunnallinen viestintä 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sz="2400" smtClean="0"/>
              <a:t>	- keskustoimisto (viestintätiimi, pääsihteeri, hallitus)</a:t>
            </a:r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  <a:p>
            <a:pPr eaLnBrk="1" hangingPunct="1">
              <a:lnSpc>
                <a:spcPct val="90000"/>
              </a:lnSpc>
            </a:pPr>
            <a:r>
              <a:rPr lang="fi-FI" sz="2400" smtClean="0"/>
              <a:t> Veripalvelu vastaa oman erityisalansa viestinnästä.</a:t>
            </a:r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  <a:p>
            <a:pPr eaLnBrk="1" hangingPunct="1">
              <a:lnSpc>
                <a:spcPct val="90000"/>
              </a:lnSpc>
            </a:pPr>
            <a:endParaRPr lang="fi-FI" sz="240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30188"/>
            <a:ext cx="7705725" cy="1676400"/>
          </a:xfrm>
        </p:spPr>
        <p:txBody>
          <a:bodyPr/>
          <a:lstStyle/>
          <a:p>
            <a:pPr eaLnBrk="1" hangingPunct="1"/>
            <a:r>
              <a:rPr lang="fi-FI" smtClean="0"/>
              <a:t>Viestintä kannattaa suunnitella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1800" smtClean="0"/>
              <a:t>1. Toiminnan tavoite:………………………………………………………………………………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smtClean="0"/>
              <a:t>2. Viestinnän tavoite: ………………………………………………………………………………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smtClean="0"/>
              <a:t>3. Viestinnän toimenpiteet: ……………………………………………………………………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Kohderyhmät 			</a:t>
            </a:r>
            <a:r>
              <a:rPr lang="fi-FI" sz="1800" smtClean="0"/>
              <a:t>= Kenet haluat tavoittaa?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Viestit 				</a:t>
            </a:r>
            <a:r>
              <a:rPr lang="fi-FI" sz="1800" smtClean="0"/>
              <a:t>= Mitä kerrottava sinulla on?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Keinot, kanavat</a:t>
            </a:r>
            <a:r>
              <a:rPr lang="fi-FI" sz="1800" smtClean="0"/>
              <a:t> 			= Miten tavoitat kohderyhmät 						   parhaiten?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Ajoitus</a:t>
            </a:r>
            <a:r>
              <a:rPr lang="fi-FI" sz="1800" smtClean="0"/>
              <a:t> 				= aikataulut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Vastuut</a:t>
            </a:r>
            <a:r>
              <a:rPr lang="fi-FI" sz="1800" smtClean="0"/>
              <a:t> 				= Kuka hoitaa?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b="1" smtClean="0"/>
              <a:t>Seuranta ja arviointi</a:t>
            </a:r>
            <a:r>
              <a:rPr lang="fi-FI" sz="1800" smtClean="0"/>
              <a:t> 			= Miten vertaat saavuttamaasi 						   näkyvyyttä tavoitteisiin?</a:t>
            </a:r>
          </a:p>
          <a:p>
            <a:pPr eaLnBrk="1" hangingPunct="1">
              <a:lnSpc>
                <a:spcPct val="80000"/>
              </a:lnSpc>
            </a:pPr>
            <a:endParaRPr lang="fi-FI" sz="1800" smtClean="0"/>
          </a:p>
          <a:p>
            <a:pPr eaLnBrk="1" hangingPunct="1">
              <a:lnSpc>
                <a:spcPct val="80000"/>
              </a:lnSpc>
            </a:pPr>
            <a:r>
              <a:rPr lang="fi-FI" sz="1800" smtClean="0"/>
              <a:t>4. Tukea piiritoimistosta ja keskustoimistosta</a:t>
            </a:r>
          </a:p>
          <a:p>
            <a:pPr eaLnBrk="1" hangingPunct="1">
              <a:lnSpc>
                <a:spcPct val="80000"/>
              </a:lnSpc>
            </a:pPr>
            <a:r>
              <a:rPr lang="fi-FI" sz="1800" smtClean="0"/>
              <a:t>    - Mitä, milloin, mitä kautta?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88988" y="4292600"/>
            <a:ext cx="4921250" cy="1792288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4725" y="3062288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>
                <a:latin typeface="Times New Roman" pitchFamily="18" charset="0"/>
              </a:rPr>
              <a:t>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3133725" y="35004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81150" y="4479925"/>
            <a:ext cx="1338263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/>
            <a:r>
              <a:rPr lang="fi-FI" sz="1800"/>
              <a:t>Mitä?</a:t>
            </a:r>
          </a:p>
          <a:p>
            <a:pPr defTabSz="958850"/>
            <a:r>
              <a:rPr lang="fi-FI" sz="1800"/>
              <a:t>Kenelle?</a:t>
            </a:r>
          </a:p>
          <a:p>
            <a:pPr defTabSz="958850"/>
            <a:r>
              <a:rPr lang="fi-FI" sz="1800"/>
              <a:t>Miten?</a:t>
            </a:r>
          </a:p>
          <a:p>
            <a:pPr defTabSz="958850"/>
            <a:r>
              <a:rPr lang="fi-FI" sz="1800"/>
              <a:t>Milloin?</a:t>
            </a:r>
          </a:p>
          <a:p>
            <a:pPr defTabSz="958850"/>
            <a:r>
              <a:rPr lang="fi-FI" sz="1800"/>
              <a:t>Kuka?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95638" y="4479925"/>
            <a:ext cx="18557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/>
            <a:r>
              <a:rPr lang="fi-FI" sz="1800"/>
              <a:t>Aineistot</a:t>
            </a:r>
          </a:p>
          <a:p>
            <a:pPr defTabSz="958850"/>
            <a:r>
              <a:rPr lang="fi-FI" sz="1800"/>
              <a:t>Budjetti</a:t>
            </a:r>
          </a:p>
          <a:p>
            <a:pPr defTabSz="958850"/>
            <a:r>
              <a:rPr lang="fi-FI" sz="1800"/>
              <a:t>Seuranta</a:t>
            </a:r>
          </a:p>
          <a:p>
            <a:pPr defTabSz="958850"/>
            <a:r>
              <a:rPr lang="fi-FI" sz="1800"/>
              <a:t>Arviointi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59113" y="2997200"/>
            <a:ext cx="190500" cy="2905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09575" y="3130550"/>
            <a:ext cx="813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042988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051050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995738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076825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588125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8316913" y="2924175"/>
            <a:ext cx="0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8313" y="1052513"/>
            <a:ext cx="76327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041400"/>
            <a:r>
              <a:rPr lang="fi-FI" sz="2800">
                <a:solidFill>
                  <a:schemeClr val="tx2"/>
                </a:solidFill>
              </a:rPr>
              <a:t>Viestintäsuunnitelma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68313" y="2236788"/>
            <a:ext cx="87487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fi-FI" sz="1800"/>
              <a:t>		Aihe: Tapahtuma, uusi toiminta jne.          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-180975" y="3357563"/>
            <a:ext cx="978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 b="1" dirty="0"/>
              <a:t> 	14.2.         21.3.      	 </a:t>
            </a:r>
            <a:r>
              <a:rPr lang="fi-FI" sz="1400" b="1" dirty="0" smtClean="0"/>
              <a:t>6.-12.5</a:t>
            </a:r>
            <a:r>
              <a:rPr lang="fi-FI" sz="1400" b="1" dirty="0"/>
              <a:t>.    </a:t>
            </a:r>
            <a:r>
              <a:rPr lang="fi-FI" sz="1400" b="1" dirty="0" smtClean="0"/>
              <a:t>7.-8.6</a:t>
            </a:r>
            <a:r>
              <a:rPr lang="fi-FI" sz="1400" b="1" dirty="0"/>
              <a:t>.  	</a:t>
            </a:r>
            <a:r>
              <a:rPr lang="fi-FI" sz="1400" b="1" dirty="0" smtClean="0"/>
              <a:t>12.-14.9</a:t>
            </a:r>
            <a:r>
              <a:rPr lang="fi-FI" sz="1400" b="1" dirty="0"/>
              <a:t>. 	1.12.</a:t>
            </a:r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907</Words>
  <Application>Microsoft Office PowerPoint</Application>
  <PresentationFormat>Custom</PresentationFormat>
  <Paragraphs>278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Oletusrakenne</vt:lpstr>
      <vt:lpstr>NÄIN EROTUMME EDUKSEMME</vt:lpstr>
      <vt:lpstr>Perusviestimme</vt:lpstr>
      <vt:lpstr>Toimintalinjaus 2011-2014</vt:lpstr>
      <vt:lpstr>"Oleminen on näkymistä."</vt:lpstr>
      <vt:lpstr>Tarvitsemme viestintää, jotta…</vt:lpstr>
      <vt:lpstr>Punaisen Ristin viestinnän periaatteet</vt:lpstr>
      <vt:lpstr>Osasto vastaa Punaisen Ristin paikallisesta viestinnästä</vt:lpstr>
      <vt:lpstr>Viestintä kannattaa suunnitella</vt:lpstr>
      <vt:lpstr>Slide 9</vt:lpstr>
      <vt:lpstr>Viestinnän työnjako osastossa (esimerkki)</vt:lpstr>
      <vt:lpstr>Slide 11</vt:lpstr>
      <vt:lpstr>Viestinnän keinot</vt:lpstr>
      <vt:lpstr>Viestintäympäristö muuttuu</vt:lpstr>
      <vt:lpstr>Suomen Punainen Risti haluaa vaikuttaa imagoonsa</vt:lpstr>
      <vt:lpstr>Slide 15</vt:lpstr>
      <vt:lpstr>Näin vastaamme haasteisiin</vt:lpstr>
      <vt:lpstr>Teot – viestit – ilme</vt:lpstr>
      <vt:lpstr>Ilme koottu viestinnän ohjeeksi</vt:lpstr>
      <vt:lpstr>Ilme koottu graafiseksi ohjeeksi</vt:lpstr>
      <vt:lpstr>Punainen risti = suojamerkki</vt:lpstr>
      <vt:lpstr>Ilmaiseva risti = järjestötunnus</vt:lpstr>
      <vt:lpstr>Järjestötunnus = ainoa logo</vt:lpstr>
      <vt:lpstr>Viestinnän työkalu säästää  aikaa, rahaa – ja ilmettä!</vt:lpstr>
      <vt:lpstr>Mistä tukea viestintään?</vt:lpstr>
      <vt:lpstr>Osaston viestinnän tarkistuslista </vt:lpstr>
      <vt:lpstr>Slide 26</vt:lpstr>
      <vt:lpstr>Rekrytoinnin keinot ja järjestelmät: tehokas viestintä</vt:lpstr>
      <vt:lpstr>Slide 28</vt:lpstr>
    </vt:vector>
  </TitlesOfParts>
  <Company>Suomen Punainen Risti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Åker</dc:creator>
  <cp:lastModifiedBy>SPRJ</cp:lastModifiedBy>
  <cp:revision>218</cp:revision>
  <dcterms:created xsi:type="dcterms:W3CDTF">2003-09-22T11:50:51Z</dcterms:created>
  <dcterms:modified xsi:type="dcterms:W3CDTF">2013-03-07T09:59:31Z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-732450609</vt:i4>
  </property>
  <property fmtid="{D5CDD505-2E9C-101B-9397-08002B2CF9AE}" pid="3" name="_NewReviewCycle">
    <vt:lpwstr/>
  </property>
  <property fmtid="{D5CDD505-2E9C-101B-9397-08002B2CF9AE}" pid="4" name="_EmailSubject">
    <vt:lpwstr>Osasto viestii PowerPoint - suomeksi - päivitetty</vt:lpwstr>
  </property>
  <property fmtid="{D5CDD505-2E9C-101B-9397-08002B2CF9AE}" pid="5" name="_AuthorEmail">
    <vt:lpwstr>Sanna.Rasanen@redcross.fi</vt:lpwstr>
  </property>
  <property fmtid="{D5CDD505-2E9C-101B-9397-08002B2CF9AE}" pid="6" name="_AuthorEmailDisplayName">
    <vt:lpwstr>Räsänen Sanna</vt:lpwstr>
  </property>
</Properties>
</file>