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451" r:id="rId2"/>
    <p:sldId id="501" r:id="rId3"/>
    <p:sldId id="502" r:id="rId4"/>
    <p:sldId id="503" r:id="rId5"/>
    <p:sldId id="504" r:id="rId6"/>
  </p:sldIdLst>
  <p:sldSz cx="9144000" cy="6858000" type="screen4x3"/>
  <p:notesSz cx="6735763" cy="98663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B2B2B2"/>
    <a:srgbClr val="CC0000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4" autoAdjust="0"/>
    <p:restoredTop sz="76846" autoAdjust="0"/>
  </p:normalViewPr>
  <p:slideViewPr>
    <p:cSldViewPr>
      <p:cViewPr>
        <p:scale>
          <a:sx n="75" d="100"/>
          <a:sy n="75" d="100"/>
        </p:scale>
        <p:origin x="-1002" y="-834"/>
      </p:cViewPr>
      <p:guideLst>
        <p:guide orient="horz" pos="4128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92"/>
    </p:cViewPr>
  </p:sorterViewPr>
  <p:notesViewPr>
    <p:cSldViewPr>
      <p:cViewPr varScale="1">
        <p:scale>
          <a:sx n="55" d="100"/>
          <a:sy n="55" d="100"/>
        </p:scale>
        <p:origin x="-1536" y="-90"/>
      </p:cViewPr>
      <p:guideLst>
        <p:guide orient="horz" pos="3107"/>
        <p:guide pos="2121"/>
      </p:guideLst>
    </p:cSldViewPr>
  </p:notesViewPr>
  <p:gridSpacing cx="184343675" cy="18434367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t" anchorCtr="0" compatLnSpc="1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endParaRPr lang="fi-FI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38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endParaRPr lang="fi-FI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b" anchorCtr="0" compatLnSpc="1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endParaRPr lang="fi-FI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38" y="93726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fld id="{9E0E79C6-B1E0-4B87-90D0-AFD11A4DA54B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t" anchorCtr="0" compatLnSpc="1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endParaRPr lang="fi-FI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endParaRPr lang="fi-FI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32363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87888"/>
            <a:ext cx="5386387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b" anchorCtr="0" compatLnSpc="1">
            <a:prstTxWarp prst="textNoShape">
              <a:avLst/>
            </a:prstTxWarp>
          </a:bodyPr>
          <a:lstStyle>
            <a:lvl1pPr defTabSz="912813">
              <a:defRPr sz="1200"/>
            </a:lvl1pPr>
          </a:lstStyle>
          <a:p>
            <a:endParaRPr lang="fi-FI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fld id="{C8DF7329-A4D0-4984-BEDC-36BFAB30F93D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153989" y="1404939"/>
            <a:ext cx="8831263" cy="463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3863" y="3919539"/>
            <a:ext cx="7772400" cy="1751012"/>
          </a:xfrm>
        </p:spPr>
        <p:txBody>
          <a:bodyPr/>
          <a:lstStyle>
            <a:lvl1pPr marL="0" indent="0">
              <a:buFont typeface="Times" pitchFamily="18" charset="0"/>
              <a:buNone/>
              <a:defRPr sz="2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17513" y="2284414"/>
            <a:ext cx="7772400" cy="1470025"/>
          </a:xfrm>
        </p:spPr>
        <p:txBody>
          <a:bodyPr lIns="80147" tIns="40074" rIns="80147" bIns="40074"/>
          <a:lstStyle>
            <a:lvl1pPr>
              <a:lnSpc>
                <a:spcPts val="4388"/>
              </a:lnSpc>
              <a:defRPr sz="3500" b="1">
                <a:solidFill>
                  <a:schemeClr val="accent2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153989" y="6200775"/>
            <a:ext cx="8831263" cy="4841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569913" y="6288089"/>
            <a:ext cx="3797390" cy="30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220" tIns="45609" rIns="91220" bIns="45609">
            <a:spAutoFit/>
          </a:bodyPr>
          <a:lstStyle/>
          <a:p>
            <a:pPr defTabSz="912813"/>
            <a:r>
              <a:rPr lang="fi-FI" sz="1400" b="1" baseline="0" dirty="0" smtClean="0">
                <a:solidFill>
                  <a:schemeClr val="bg1"/>
                </a:solidFill>
                <a:latin typeface="Verdana" pitchFamily="34" charset="0"/>
              </a:rPr>
              <a:t>Avainvapaaehtoisten polku-projekti</a:t>
            </a:r>
            <a:endParaRPr lang="fi-FI" sz="1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7759268" y="6340477"/>
            <a:ext cx="724334" cy="23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027" tIns="42013" rIns="84027" bIns="42013">
            <a:spAutoFit/>
          </a:bodyPr>
          <a:lstStyle/>
          <a:p>
            <a:pPr algn="r" defTabSz="839788"/>
            <a:r>
              <a:rPr lang="fi-FI" sz="1000" dirty="0" smtClean="0">
                <a:solidFill>
                  <a:schemeClr val="bg1"/>
                </a:solidFill>
                <a:latin typeface="Verdana" pitchFamily="34" charset="0"/>
              </a:rPr>
              <a:t>Sn/2013</a:t>
            </a:r>
            <a:endParaRPr lang="fi-FI" sz="1000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12648" name="Picture 8" descr="PR_pu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7126" y="484188"/>
            <a:ext cx="1495425" cy="487362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07104" y="6299209"/>
            <a:ext cx="1076328" cy="51275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5277" y="209551"/>
            <a:ext cx="2068513" cy="5827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4975" y="209551"/>
            <a:ext cx="6057900" cy="5827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07104" y="6299209"/>
            <a:ext cx="1076328" cy="51275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6" y="209551"/>
            <a:ext cx="6588125" cy="1243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4975" y="1728788"/>
            <a:ext cx="4062413" cy="2078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9788" y="1728788"/>
            <a:ext cx="4064000" cy="2078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34976" y="3959226"/>
            <a:ext cx="8278813" cy="20780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725989" y="6354763"/>
            <a:ext cx="19034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34976" y="209551"/>
            <a:ext cx="8278813" cy="58277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25989" y="6354763"/>
            <a:ext cx="19034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6" y="209551"/>
            <a:ext cx="6588125" cy="1243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4975" y="1728789"/>
            <a:ext cx="4062413" cy="4308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728789"/>
            <a:ext cx="4064000" cy="4308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25989" y="6354763"/>
            <a:ext cx="1903412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</p:spTree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975" y="1728789"/>
            <a:ext cx="4062413" cy="430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728789"/>
            <a:ext cx="4064000" cy="430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07104" y="6299209"/>
            <a:ext cx="1076328" cy="51275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07104" y="6299209"/>
            <a:ext cx="1076328" cy="51275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07104" y="6299209"/>
            <a:ext cx="1076328" cy="51275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07104" y="6299209"/>
            <a:ext cx="1076328" cy="51275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07104" y="6299209"/>
            <a:ext cx="1076328" cy="51275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07104" y="6299209"/>
            <a:ext cx="1076328" cy="51275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 userDrawn="1"/>
        </p:nvSpPr>
        <p:spPr bwMode="auto">
          <a:xfrm>
            <a:off x="153989" y="6200775"/>
            <a:ext cx="8831263" cy="4841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73076" y="209551"/>
            <a:ext cx="6588125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6" y="1728789"/>
            <a:ext cx="8278813" cy="430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0" tIns="45609" rIns="91220" bIns="456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111622" name="Text Box 6"/>
          <p:cNvSpPr txBox="1">
            <a:spLocks noChangeArrowheads="1"/>
          </p:cNvSpPr>
          <p:nvPr userDrawn="1"/>
        </p:nvSpPr>
        <p:spPr bwMode="auto">
          <a:xfrm>
            <a:off x="569913" y="6288089"/>
            <a:ext cx="3858304" cy="30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220" tIns="45609" rIns="91220" bIns="45609">
            <a:spAutoFit/>
          </a:bodyPr>
          <a:lstStyle/>
          <a:p>
            <a:pPr defTabSz="912813"/>
            <a:r>
              <a:rPr lang="fi-FI" sz="1400" b="1" dirty="0" smtClean="0">
                <a:solidFill>
                  <a:schemeClr val="bg1"/>
                </a:solidFill>
                <a:latin typeface="Verdana" pitchFamily="34" charset="0"/>
              </a:rPr>
              <a:t>Avainvapaaehtoisten</a:t>
            </a:r>
            <a:r>
              <a:rPr lang="fi-FI" sz="1400" b="1" baseline="0" dirty="0" smtClean="0">
                <a:solidFill>
                  <a:schemeClr val="bg1"/>
                </a:solidFill>
                <a:latin typeface="Verdana" pitchFamily="34" charset="0"/>
              </a:rPr>
              <a:t> polku -projekti</a:t>
            </a:r>
          </a:p>
        </p:txBody>
      </p:sp>
      <p:pic>
        <p:nvPicPr>
          <p:cNvPr id="111623" name="Picture 7" descr="PR_pun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477126" y="484188"/>
            <a:ext cx="1495425" cy="487362"/>
          </a:xfrm>
          <a:prstGeom prst="rect">
            <a:avLst/>
          </a:prstGeom>
          <a:noFill/>
        </p:spPr>
      </p:pic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8025403" y="6299208"/>
            <a:ext cx="318775" cy="238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027" tIns="42013" rIns="84027" bIns="42013">
            <a:spAutoFit/>
          </a:bodyPr>
          <a:lstStyle/>
          <a:p>
            <a:pPr algn="r" defTabSz="839788"/>
            <a:r>
              <a:rPr lang="fi-FI" sz="1000" dirty="0" smtClean="0">
                <a:solidFill>
                  <a:schemeClr val="bg1"/>
                </a:solidFill>
                <a:latin typeface="Verdana" pitchFamily="34" charset="0"/>
              </a:rPr>
              <a:t>sn</a:t>
            </a:r>
            <a:endParaRPr lang="fi-FI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>
    <p:cover dir="r"/>
  </p:transition>
  <p:txStyles>
    <p:titleStyle>
      <a:lvl1pPr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1313" indent="-341313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7338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2100">
          <a:solidFill>
            <a:schemeClr val="tx1"/>
          </a:solidFill>
          <a:latin typeface="+mn-lt"/>
        </a:defRPr>
      </a:lvl2pPr>
      <a:lvl3pPr marL="1141413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>
          <a:solidFill>
            <a:schemeClr val="tx1"/>
          </a:solidFill>
          <a:latin typeface="+mn-lt"/>
        </a:defRPr>
      </a:lvl3pPr>
      <a:lvl4pPr marL="1595438" indent="-227013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400">
          <a:solidFill>
            <a:schemeClr val="tx1"/>
          </a:solidFill>
          <a:latin typeface="+mn-lt"/>
        </a:defRPr>
      </a:lvl4pPr>
      <a:lvl5pPr marL="2054225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100">
          <a:solidFill>
            <a:schemeClr val="tx1"/>
          </a:solidFill>
          <a:latin typeface="+mn-lt"/>
        </a:defRPr>
      </a:lvl5pPr>
      <a:lvl6pPr marL="2511425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100">
          <a:solidFill>
            <a:schemeClr val="tx1"/>
          </a:solidFill>
          <a:latin typeface="+mn-lt"/>
        </a:defRPr>
      </a:lvl6pPr>
      <a:lvl7pPr marL="2968625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100">
          <a:solidFill>
            <a:schemeClr val="tx1"/>
          </a:solidFill>
          <a:latin typeface="+mn-lt"/>
        </a:defRPr>
      </a:lvl7pPr>
      <a:lvl8pPr marL="3425825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100">
          <a:solidFill>
            <a:schemeClr val="tx1"/>
          </a:solidFill>
          <a:latin typeface="+mn-lt"/>
        </a:defRPr>
      </a:lvl8pPr>
      <a:lvl9pPr marL="3883025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1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431471" y="1808794"/>
            <a:ext cx="7758442" cy="1945646"/>
          </a:xfrm>
        </p:spPr>
        <p:txBody>
          <a:bodyPr/>
          <a:lstStyle/>
          <a:p>
            <a:r>
              <a:rPr lang="fi-FI" dirty="0" smtClean="0"/>
              <a:t>Polun etappi: Koulutus </a:t>
            </a:r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6" y="209551"/>
            <a:ext cx="7519361" cy="1243013"/>
          </a:xfrm>
        </p:spPr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Koulutus: Kuvaus vastuuhenkilöistä ja tehtävistä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200" i="1" dirty="0" smtClean="0"/>
              <a:t>Ketkä vastaavat etapista osastossa?</a:t>
            </a:r>
          </a:p>
          <a:p>
            <a:pPr lvl="1"/>
            <a:r>
              <a:rPr lang="fi-FI" dirty="0" smtClean="0"/>
              <a:t>Pj, toimintaryhmien vetäjät, </a:t>
            </a:r>
            <a:r>
              <a:rPr lang="fi-FI" dirty="0" err="1" smtClean="0"/>
              <a:t>Reskot</a:t>
            </a:r>
            <a:r>
              <a:rPr lang="fi-FI" dirty="0" smtClean="0"/>
              <a:t> ja kouluttajat </a:t>
            </a:r>
          </a:p>
          <a:p>
            <a:r>
              <a:rPr lang="fi-FI" sz="2200" i="1" dirty="0" smtClean="0"/>
              <a:t>Mikä heidän roolinsa on osastossa?</a:t>
            </a:r>
          </a:p>
          <a:p>
            <a:pPr lvl="1"/>
            <a:r>
              <a:rPr lang="fi-FI" dirty="0" smtClean="0"/>
              <a:t>Ohjata ja johtaa toimintaa </a:t>
            </a:r>
            <a:r>
              <a:rPr lang="fi-FI" sz="1800" dirty="0" smtClean="0"/>
              <a:t>(</a:t>
            </a:r>
            <a:r>
              <a:rPr lang="fi-FI" sz="1800" dirty="0" err="1" smtClean="0"/>
              <a:t>PJ:t</a:t>
            </a:r>
            <a:r>
              <a:rPr lang="fi-FI" sz="1800" dirty="0" smtClean="0"/>
              <a:t>, ryhmien vetäjät)</a:t>
            </a:r>
          </a:p>
          <a:p>
            <a:pPr lvl="1"/>
            <a:r>
              <a:rPr lang="fi-FI" dirty="0" smtClean="0"/>
              <a:t>Kouluttaa ja suunnitella koulutuksia (kouluttajat)</a:t>
            </a:r>
          </a:p>
          <a:p>
            <a:r>
              <a:rPr lang="fi-FI" sz="2200" i="1" dirty="0" smtClean="0"/>
              <a:t>Mitä tehtäviä hänellä/heillä on etapin suhteen?</a:t>
            </a:r>
          </a:p>
          <a:p>
            <a:pPr lvl="1"/>
            <a:r>
              <a:rPr lang="fi-FI" dirty="0" smtClean="0"/>
              <a:t>Ohjata vapaaehtoinen oikeisiin koulutuksiin</a:t>
            </a:r>
          </a:p>
          <a:p>
            <a:r>
              <a:rPr lang="fi-FI" sz="2200" i="1" dirty="0" smtClean="0"/>
              <a:t>Paljonko näitä avainvapaaehtoisia on?</a:t>
            </a:r>
          </a:p>
          <a:p>
            <a:pPr lvl="1"/>
            <a:r>
              <a:rPr lang="fi-FI" dirty="0" smtClean="0"/>
              <a:t>Puheenjohtaja/osasto, </a:t>
            </a:r>
            <a:r>
              <a:rPr lang="fi-FI" dirty="0" err="1" smtClean="0"/>
              <a:t>Promot</a:t>
            </a:r>
            <a:r>
              <a:rPr lang="fi-FI" dirty="0" smtClean="0"/>
              <a:t>, </a:t>
            </a:r>
            <a:r>
              <a:rPr lang="fi-FI" dirty="0" err="1" smtClean="0"/>
              <a:t>Reskoja</a:t>
            </a:r>
            <a:r>
              <a:rPr lang="fi-FI" dirty="0" smtClean="0"/>
              <a:t> n. 30 </a:t>
            </a:r>
            <a:r>
              <a:rPr lang="fi-FI" sz="1800" dirty="0" smtClean="0"/>
              <a:t>(1-2/piiri)</a:t>
            </a:r>
          </a:p>
          <a:p>
            <a:pPr lvl="1"/>
            <a:r>
              <a:rPr lang="fi-FI" dirty="0" smtClean="0"/>
              <a:t>Kouluttajia n. 400</a:t>
            </a:r>
          </a:p>
          <a:p>
            <a:r>
              <a:rPr lang="fi-FI" sz="2200" i="1" dirty="0" smtClean="0"/>
              <a:t>Miten olemme yhteydessä? </a:t>
            </a:r>
            <a:r>
              <a:rPr lang="fi-FI" sz="2200" dirty="0" err="1" smtClean="0"/>
              <a:t>RedNet</a:t>
            </a:r>
            <a:r>
              <a:rPr lang="fi-FI" sz="2200" dirty="0" smtClean="0"/>
              <a:t>, T&amp;N, Sähköposti</a:t>
            </a:r>
          </a:p>
          <a:p>
            <a:pPr lvl="1"/>
            <a:endParaRPr lang="fi-FI" i="1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 Koulutus: Kohderyhmän tukiverkko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Keskustoimiston vastuuhenkilö:</a:t>
            </a:r>
          </a:p>
          <a:p>
            <a:pPr lvl="1"/>
            <a:r>
              <a:rPr lang="fi-FI" dirty="0" smtClean="0"/>
              <a:t>Koulutuskoordinaattori ja ohjelmasuunnittelijat</a:t>
            </a:r>
          </a:p>
          <a:p>
            <a:r>
              <a:rPr lang="fi-FI" dirty="0" smtClean="0"/>
              <a:t>Piireissä</a:t>
            </a:r>
          </a:p>
          <a:p>
            <a:pPr lvl="1"/>
            <a:r>
              <a:rPr lang="fi-FI" dirty="0" smtClean="0"/>
              <a:t>Ohjelmavastaavat ja koulutusvastaavat</a:t>
            </a:r>
          </a:p>
          <a:p>
            <a:r>
              <a:rPr lang="fi-FI" dirty="0" smtClean="0"/>
              <a:t>Kuka tukee kohderyhmiä osastossa?</a:t>
            </a:r>
          </a:p>
          <a:p>
            <a:pPr lvl="1"/>
            <a:r>
              <a:rPr lang="fi-FI" dirty="0" smtClean="0"/>
              <a:t>Kummi ja ohjelmatyöntekijät</a:t>
            </a:r>
          </a:p>
          <a:p>
            <a:r>
              <a:rPr lang="fi-FI" dirty="0" smtClean="0"/>
              <a:t>Tukiroolit? </a:t>
            </a:r>
            <a:r>
              <a:rPr lang="fi-FI" sz="2100" dirty="0" smtClean="0"/>
              <a:t>Määritellään vapaaehtoiskoulutuksen linjauksessa (s.12)</a:t>
            </a:r>
          </a:p>
          <a:p>
            <a:pPr lvl="1"/>
            <a:endParaRPr lang="en-US" sz="1700" dirty="0" smtClean="0"/>
          </a:p>
        </p:txBody>
      </p:sp>
    </p:spTree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Minkälaista on eri tahojen antama tuki/mikä on minimi? </a:t>
            </a:r>
            <a:r>
              <a:rPr lang="fi-FI" sz="1600" dirty="0" smtClean="0">
                <a:solidFill>
                  <a:srgbClr val="FF0000"/>
                </a:solidFill>
              </a:rPr>
              <a:t>(ks. Koulutuslinjaus)</a:t>
            </a:r>
            <a:r>
              <a:rPr lang="fi-FI" dirty="0" smtClean="0"/>
              <a:t/>
            </a:r>
            <a:br>
              <a:rPr lang="fi-FI" dirty="0" smtClean="0"/>
            </a:b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1471" y="1088701"/>
          <a:ext cx="8278814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68"/>
                <a:gridCol w="5398446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Tukitaho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Tarjottava</a:t>
                      </a:r>
                      <a:r>
                        <a:rPr lang="fi-FI" baseline="0" dirty="0" smtClean="0"/>
                        <a:t> tuki/minimi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Osaston puheenjohtaja/hallitus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Tuntee</a:t>
                      </a:r>
                      <a:r>
                        <a:rPr lang="fi-FI" sz="1600" baseline="0" dirty="0" smtClean="0"/>
                        <a:t> koulutusjärjestelmän perustason, hyväksyy koulutukset osana toiminnan suunnittelua ja kehittämistä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Osaston</a:t>
                      </a:r>
                      <a:r>
                        <a:rPr lang="fi-FI" sz="1600" baseline="0" dirty="0" smtClean="0"/>
                        <a:t> </a:t>
                      </a:r>
                      <a:r>
                        <a:rPr lang="fi-FI" sz="1600" baseline="0" dirty="0" err="1" smtClean="0"/>
                        <a:t>promo</a:t>
                      </a:r>
                      <a:r>
                        <a:rPr lang="fi-FI" sz="1600" baseline="0" dirty="0" smtClean="0"/>
                        <a:t> tai ryhmänohjaaja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Tuntee koulutusjärjestelmän</a:t>
                      </a:r>
                      <a:r>
                        <a:rPr lang="fi-FI" sz="1600" baseline="0" dirty="0" smtClean="0"/>
                        <a:t> hyvin, osaa ohjata </a:t>
                      </a:r>
                      <a:r>
                        <a:rPr lang="fi-FI" sz="1600" baseline="0" dirty="0" err="1" smtClean="0"/>
                        <a:t>ve:t</a:t>
                      </a:r>
                      <a:r>
                        <a:rPr lang="fi-FI" sz="1600" baseline="0" dirty="0" smtClean="0"/>
                        <a:t> oikeisiin koulutuksiin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Alueen resurssikouluttaja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Tukee koulutuksen yhteistä</a:t>
                      </a:r>
                      <a:r>
                        <a:rPr lang="fi-FI" sz="1600" baseline="0" dirty="0" smtClean="0"/>
                        <a:t> suunnittelua ja toteutusta alueellaan, koordinoi kouluttajien toimintaa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Osaston</a:t>
                      </a:r>
                      <a:r>
                        <a:rPr lang="fi-FI" sz="1600" baseline="0" dirty="0" smtClean="0"/>
                        <a:t> kummi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Tuntee koulutusjärjestelmän ja kouluttajaresurssit</a:t>
                      </a:r>
                      <a:r>
                        <a:rPr lang="fi-FI" sz="1600" baseline="0" dirty="0" smtClean="0"/>
                        <a:t> alueella, tukee ja auttaa yhdistämään voimavaroja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Koulutusvastaava piirissä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Kummien tukena</a:t>
                      </a:r>
                      <a:r>
                        <a:rPr lang="fi-FI" sz="1600" baseline="0" dirty="0" smtClean="0"/>
                        <a:t> koulutusasioissa: systeemit ja pelisäännöt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Ohjelmavastaava piirissä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Kummien tukena koulutusasioissa: sisällölliset asiat</a:t>
                      </a:r>
                      <a:r>
                        <a:rPr lang="fi-FI" sz="1600" baseline="0" dirty="0" smtClean="0"/>
                        <a:t> ja </a:t>
                      </a:r>
                      <a:r>
                        <a:rPr lang="fi-FI" sz="1600" baseline="0" dirty="0" err="1" smtClean="0"/>
                        <a:t>resurssointi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Koulutuskoordinaattori keskarissa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Koulutusjärjestelmän</a:t>
                      </a:r>
                      <a:r>
                        <a:rPr lang="fi-FI" sz="1600" baseline="0" dirty="0" smtClean="0"/>
                        <a:t> </a:t>
                      </a:r>
                      <a:r>
                        <a:rPr lang="fi-FI" sz="1600" baseline="0" dirty="0" err="1" smtClean="0"/>
                        <a:t>ylläpito&amp;kehitt</a:t>
                      </a:r>
                      <a:r>
                        <a:rPr lang="fi-FI" sz="1600" baseline="0" dirty="0" smtClean="0"/>
                        <a:t>., tukijärjestelmät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Ohjelmasuunnittelija keskarissa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Sisällöllinen vastuu koulutuksista</a:t>
                      </a:r>
                      <a:r>
                        <a:rPr lang="fi-FI" sz="1600" baseline="0" dirty="0" smtClean="0"/>
                        <a:t> ja koulutusmateriaaleista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Koulutus: Vahvuudet / Parannettavaa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4975" y="1728788"/>
          <a:ext cx="8278814" cy="459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9407"/>
                <a:gridCol w="4139407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Vahvuudet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Parannettavaa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Monipuolinen tarjonta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Valtakunnallinen</a:t>
                      </a:r>
                      <a:r>
                        <a:rPr lang="fi-FI" baseline="0" dirty="0" smtClean="0"/>
                        <a:t> koulutus puuttuu </a:t>
                      </a:r>
                      <a:r>
                        <a:rPr lang="fi-FI" baseline="0" smtClean="0"/>
                        <a:t>monelta avainvapaaehtoisryhmältä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Tyytyväiset asiakkaat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Heikko rekisteröinti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”Markkinajohtajuus”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Koulutuksen näkyvyys ja saatavuus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Liian pienet hallinnolliset ja suunnitteluresurssit koulutuksen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smtClean="0"/>
                        <a:t>määriin nähden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Vanhentuneet koulutusmuodot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Kalvopohja2006-vaaka-luonnos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Kalvopohja2006-vaaka-luonno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Kalvopohja2006-vaaka-luonno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lvopohja2006-vaaka-luonno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006-vaaka-luonno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006-vaaka-luonno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006-vaaka-luonn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006-vaaka-luonn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006-vaaka-luonn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Kalvopohja2006-vaaka-luonnos</Template>
  <TotalTime>6729</TotalTime>
  <Words>253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Kalvopohja2006-vaaka-luonnos</vt:lpstr>
      <vt:lpstr>Polun etappi: Koulutus </vt:lpstr>
      <vt:lpstr>Koulutus: Kuvaus vastuuhenkilöistä ja tehtävistä</vt:lpstr>
      <vt:lpstr> Koulutus: Kohderyhmän tukiverkko</vt:lpstr>
      <vt:lpstr>Minkälaista on eri tahojen antama tuki/mikä on minimi? (ks. Koulutuslinjaus) </vt:lpstr>
      <vt:lpstr>Koulutus: Vahvuudet / Parannettavaa</vt:lpstr>
    </vt:vector>
  </TitlesOfParts>
  <Company>Suomen Punainen Risti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Liisa Åker</dc:creator>
  <cp:lastModifiedBy>mariapi</cp:lastModifiedBy>
  <cp:revision>500</cp:revision>
  <dcterms:created xsi:type="dcterms:W3CDTF">2003-09-22T11:41:12Z</dcterms:created>
  <dcterms:modified xsi:type="dcterms:W3CDTF">2013-06-26T08:06:29Z</dcterms:modified>
</cp:coreProperties>
</file>