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61" r:id="rId3"/>
    <p:sldId id="260" r:id="rId4"/>
    <p:sldId id="257" r:id="rId5"/>
    <p:sldId id="262" r:id="rId6"/>
    <p:sldId id="259" r:id="rId7"/>
    <p:sldId id="266" r:id="rId8"/>
    <p:sldId id="263" r:id="rId9"/>
    <p:sldId id="269" r:id="rId10"/>
    <p:sldId id="265" r:id="rId11"/>
    <p:sldId id="268" r:id="rId12"/>
    <p:sldId id="271" r:id="rId13"/>
    <p:sldId id="272" r:id="rId14"/>
    <p:sldId id="276" r:id="rId15"/>
    <p:sldId id="274" r:id="rId16"/>
    <p:sldId id="277" r:id="rId17"/>
    <p:sldId id="273"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D81872-ABAD-1646-87B8-531FB293CDE6}" v="6" dt="2020-04-01T08:31:25.6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33" autoAdjust="0"/>
    <p:restoredTop sz="73896" autoAdjust="0"/>
  </p:normalViewPr>
  <p:slideViewPr>
    <p:cSldViewPr snapToGrid="0">
      <p:cViewPr varScale="1">
        <p:scale>
          <a:sx n="94" d="100"/>
          <a:sy n="94" d="100"/>
        </p:scale>
        <p:origin x="263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ränen Marja" userId="e0529649-129e-464e-91df-fcc02e2dc547" providerId="ADAL" clId="{0DD81872-ABAD-1646-87B8-531FB293CDE6}"/>
    <pc:docChg chg="undo redo custSel modSld">
      <pc:chgData name="Keränen Marja" userId="e0529649-129e-464e-91df-fcc02e2dc547" providerId="ADAL" clId="{0DD81872-ABAD-1646-87B8-531FB293CDE6}" dt="2020-04-01T08:31:48.497" v="34" actId="1076"/>
      <pc:docMkLst>
        <pc:docMk/>
      </pc:docMkLst>
      <pc:sldChg chg="addSp delSp modSp">
        <pc:chgData name="Keränen Marja" userId="e0529649-129e-464e-91df-fcc02e2dc547" providerId="ADAL" clId="{0DD81872-ABAD-1646-87B8-531FB293CDE6}" dt="2020-04-01T08:31:13.644" v="26" actId="1076"/>
        <pc:sldMkLst>
          <pc:docMk/>
          <pc:sldMk cId="3295451998" sldId="288"/>
        </pc:sldMkLst>
        <pc:spChg chg="add del mod">
          <ac:chgData name="Keränen Marja" userId="e0529649-129e-464e-91df-fcc02e2dc547" providerId="ADAL" clId="{0DD81872-ABAD-1646-87B8-531FB293CDE6}" dt="2020-04-01T08:30:54.872" v="16" actId="478"/>
          <ac:spMkLst>
            <pc:docMk/>
            <pc:sldMk cId="3295451998" sldId="288"/>
            <ac:spMk id="6" creationId="{98C02B52-B29D-F943-A91D-945EDAFB5C59}"/>
          </ac:spMkLst>
        </pc:spChg>
        <pc:spChg chg="add del mod">
          <ac:chgData name="Keränen Marja" userId="e0529649-129e-464e-91df-fcc02e2dc547" providerId="ADAL" clId="{0DD81872-ABAD-1646-87B8-531FB293CDE6}" dt="2020-04-01T08:30:52.768" v="14" actId="767"/>
          <ac:spMkLst>
            <pc:docMk/>
            <pc:sldMk cId="3295451998" sldId="288"/>
            <ac:spMk id="7" creationId="{9CC9D326-FFD6-8142-8768-3105BF44CB3B}"/>
          </ac:spMkLst>
        </pc:spChg>
        <pc:spChg chg="add del mod">
          <ac:chgData name="Keränen Marja" userId="e0529649-129e-464e-91df-fcc02e2dc547" providerId="ADAL" clId="{0DD81872-ABAD-1646-87B8-531FB293CDE6}" dt="2020-04-01T08:31:07.099" v="23" actId="478"/>
          <ac:spMkLst>
            <pc:docMk/>
            <pc:sldMk cId="3295451998" sldId="288"/>
            <ac:spMk id="9" creationId="{A1E91098-55EF-994C-90D5-A464A76C4A87}"/>
          </ac:spMkLst>
        </pc:spChg>
        <pc:graphicFrameChg chg="add del">
          <ac:chgData name="Keränen Marja" userId="e0529649-129e-464e-91df-fcc02e2dc547" providerId="ADAL" clId="{0DD81872-ABAD-1646-87B8-531FB293CDE6}" dt="2020-04-01T08:31:04.850" v="22" actId="478"/>
          <ac:graphicFrameMkLst>
            <pc:docMk/>
            <pc:sldMk cId="3295451998" sldId="288"/>
            <ac:graphicFrameMk id="10" creationId="{669808EC-57C6-41E6-B41F-DB7DFD9A1380}"/>
          </ac:graphicFrameMkLst>
        </pc:graphicFrameChg>
        <pc:picChg chg="add del mod">
          <ac:chgData name="Keränen Marja" userId="e0529649-129e-464e-91df-fcc02e2dc547" providerId="ADAL" clId="{0DD81872-ABAD-1646-87B8-531FB293CDE6}" dt="2020-04-01T08:31:13.644" v="26" actId="1076"/>
          <ac:picMkLst>
            <pc:docMk/>
            <pc:sldMk cId="3295451998" sldId="288"/>
            <ac:picMk id="4" creationId="{F2B1EB88-C94F-5F45-A993-7BF621520406}"/>
          </ac:picMkLst>
        </pc:picChg>
      </pc:sldChg>
      <pc:sldChg chg="modSp">
        <pc:chgData name="Keränen Marja" userId="e0529649-129e-464e-91df-fcc02e2dc547" providerId="ADAL" clId="{0DD81872-ABAD-1646-87B8-531FB293CDE6}" dt="2020-04-01T08:31:48.497" v="34" actId="1076"/>
        <pc:sldMkLst>
          <pc:docMk/>
          <pc:sldMk cId="3739395245" sldId="289"/>
        </pc:sldMkLst>
        <pc:picChg chg="mod modCrop">
          <ac:chgData name="Keränen Marja" userId="e0529649-129e-464e-91df-fcc02e2dc547" providerId="ADAL" clId="{0DD81872-ABAD-1646-87B8-531FB293CDE6}" dt="2020-04-01T08:31:48.497" v="34" actId="1076"/>
          <ac:picMkLst>
            <pc:docMk/>
            <pc:sldMk cId="3739395245" sldId="289"/>
            <ac:picMk id="13" creationId="{7CECBCCA-085C-4D08-BA32-BDB2239EA826}"/>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89A3F3-6B00-4F87-B415-100A3542EB56}" type="doc">
      <dgm:prSet loTypeId="urn:microsoft.com/office/officeart/2005/8/layout/process1" loCatId="process" qsTypeId="urn:microsoft.com/office/officeart/2005/8/quickstyle/simple1" qsCatId="simple" csTypeId="urn:microsoft.com/office/officeart/2005/8/colors/accent1_2" csCatId="accent1" phldr="1"/>
      <dgm:spPr/>
    </dgm:pt>
    <dgm:pt modelId="{088EC5D5-6567-4A28-949B-22F9CC2E8D13}">
      <dgm:prSet phldrT="[Text]" custT="1"/>
      <dgm:spPr/>
      <dgm:t>
        <a:bodyPr/>
        <a:lstStyle/>
        <a:p>
          <a:r>
            <a:rPr lang="fi-FI" sz="1600" b="1" dirty="0" err="1"/>
            <a:t>Koordi-naattori</a:t>
          </a:r>
          <a:endParaRPr lang="fi-FI" sz="1600" b="1" dirty="0"/>
        </a:p>
        <a:p>
          <a:r>
            <a:rPr lang="fi-FI" sz="1600" b="1" dirty="0"/>
            <a:t>ottaa vastaan avunpyynnöt </a:t>
          </a:r>
        </a:p>
        <a:p>
          <a:r>
            <a:rPr lang="fi-FI" sz="1600" dirty="0"/>
            <a:t>(osaston</a:t>
          </a:r>
        </a:p>
        <a:p>
          <a:r>
            <a:rPr lang="fi-FI" sz="1600" dirty="0"/>
            <a:t> puh./</a:t>
          </a:r>
          <a:r>
            <a:rPr lang="fi-FI" sz="1600" dirty="0" err="1"/>
            <a:t>s.posti</a:t>
          </a:r>
          <a:r>
            <a:rPr lang="fi-FI" sz="1600" dirty="0"/>
            <a:t>)</a:t>
          </a:r>
        </a:p>
      </dgm:t>
    </dgm:pt>
    <dgm:pt modelId="{E61C3177-0BE4-480E-8E86-762E65B9F747}" type="parTrans" cxnId="{D1A4BF83-42A2-40B5-90DB-E3C0268307E2}">
      <dgm:prSet/>
      <dgm:spPr/>
      <dgm:t>
        <a:bodyPr/>
        <a:lstStyle/>
        <a:p>
          <a:endParaRPr lang="fi-FI"/>
        </a:p>
      </dgm:t>
    </dgm:pt>
    <dgm:pt modelId="{1D4988B3-E66B-49A5-94B3-BC58653C39BA}" type="sibTrans" cxnId="{D1A4BF83-42A2-40B5-90DB-E3C0268307E2}">
      <dgm:prSet/>
      <dgm:spPr>
        <a:solidFill>
          <a:schemeClr val="tx1"/>
        </a:solidFill>
      </dgm:spPr>
      <dgm:t>
        <a:bodyPr/>
        <a:lstStyle/>
        <a:p>
          <a:endParaRPr lang="fi-FI"/>
        </a:p>
      </dgm:t>
    </dgm:pt>
    <dgm:pt modelId="{B532B728-01AC-48D4-BE2A-85E524D6B047}">
      <dgm:prSet phldrT="[Text]" custT="1"/>
      <dgm:spPr/>
      <dgm:t>
        <a:bodyPr/>
        <a:lstStyle/>
        <a:p>
          <a:r>
            <a:rPr lang="fi-FI" sz="1600" b="1" dirty="0"/>
            <a:t>Ohjataan kauppojen toimitus-palveluun.</a:t>
          </a:r>
        </a:p>
        <a:p>
          <a:r>
            <a:rPr lang="fi-FI" sz="1600" b="1" dirty="0"/>
            <a:t>Vapaa-ehtoinen voi auttaa tilauksessa ja kuljetuksessa.</a:t>
          </a:r>
          <a:endParaRPr lang="fi-FI" sz="1600" dirty="0"/>
        </a:p>
      </dgm:t>
    </dgm:pt>
    <dgm:pt modelId="{5A140148-67EE-427D-AE90-CBF102B98FC5}" type="parTrans" cxnId="{F7B2BC80-2BB6-477F-A941-4D19DF2BE8F2}">
      <dgm:prSet/>
      <dgm:spPr/>
      <dgm:t>
        <a:bodyPr/>
        <a:lstStyle/>
        <a:p>
          <a:endParaRPr lang="fi-FI"/>
        </a:p>
      </dgm:t>
    </dgm:pt>
    <dgm:pt modelId="{54B0B010-DC7C-4D0F-93FA-F108DC6B5891}" type="sibTrans" cxnId="{F7B2BC80-2BB6-477F-A941-4D19DF2BE8F2}">
      <dgm:prSet/>
      <dgm:spPr>
        <a:solidFill>
          <a:schemeClr val="tx1"/>
        </a:solidFill>
      </dgm:spPr>
      <dgm:t>
        <a:bodyPr/>
        <a:lstStyle/>
        <a:p>
          <a:endParaRPr lang="fi-FI"/>
        </a:p>
      </dgm:t>
    </dgm:pt>
    <dgm:pt modelId="{BDAEBDB1-AE9A-4C0B-8895-96FA43A77332}">
      <dgm:prSet phldrT="[Text]" custT="1"/>
      <dgm:spPr/>
      <dgm:t>
        <a:bodyPr/>
        <a:lstStyle/>
        <a:p>
          <a:r>
            <a:rPr lang="fi-FI" sz="1600" b="1" dirty="0"/>
            <a:t>Sovitaan asiakkaan kanssa:</a:t>
          </a:r>
        </a:p>
        <a:p>
          <a:r>
            <a:rPr lang="fi-FI" sz="1600" b="1" dirty="0"/>
            <a:t>- Maksutapa</a:t>
          </a:r>
        </a:p>
        <a:p>
          <a:r>
            <a:rPr lang="fi-FI" sz="1600" b="1" dirty="0"/>
            <a:t>- Ajankohta</a:t>
          </a:r>
        </a:p>
        <a:p>
          <a:r>
            <a:rPr lang="fi-FI" sz="1600" b="1" dirty="0"/>
            <a:t>- Ostoslista (huom. allergiat)</a:t>
          </a:r>
        </a:p>
        <a:p>
          <a:r>
            <a:rPr lang="fi-FI" sz="1600" b="1" dirty="0"/>
            <a:t>- Tietojen tallentaminen kotimaan avustus-toiminnan asiakas-rekisteriin</a:t>
          </a:r>
          <a:endParaRPr lang="fi-FI" sz="1600" dirty="0"/>
        </a:p>
      </dgm:t>
    </dgm:pt>
    <dgm:pt modelId="{304087E2-8631-4F25-A0EE-FEF94C3E8D8B}" type="parTrans" cxnId="{BA85E8A9-6CD3-4FF6-8253-539A57F1D4CD}">
      <dgm:prSet/>
      <dgm:spPr/>
      <dgm:t>
        <a:bodyPr/>
        <a:lstStyle/>
        <a:p>
          <a:endParaRPr lang="fi-FI"/>
        </a:p>
      </dgm:t>
    </dgm:pt>
    <dgm:pt modelId="{FD761B48-3FC7-455C-8FB6-A46B0F733C10}" type="sibTrans" cxnId="{BA85E8A9-6CD3-4FF6-8253-539A57F1D4CD}">
      <dgm:prSet/>
      <dgm:spPr>
        <a:solidFill>
          <a:schemeClr val="tx1"/>
        </a:solidFill>
      </dgm:spPr>
      <dgm:t>
        <a:bodyPr/>
        <a:lstStyle/>
        <a:p>
          <a:endParaRPr lang="fi-FI"/>
        </a:p>
      </dgm:t>
    </dgm:pt>
    <dgm:pt modelId="{E1523B1A-E960-44F1-9C6B-C3C30A603809}">
      <dgm:prSet custT="1"/>
      <dgm:spPr/>
      <dgm:t>
        <a:bodyPr/>
        <a:lstStyle/>
        <a:p>
          <a:r>
            <a:rPr lang="fi-FI" sz="1600" b="1" dirty="0" err="1"/>
            <a:t>Koordi-naattori</a:t>
          </a:r>
          <a:r>
            <a:rPr lang="fi-FI" sz="1600" b="1" dirty="0"/>
            <a:t> antaa tehtävän </a:t>
          </a:r>
          <a:r>
            <a:rPr lang="fi-FI" sz="1600" b="1" dirty="0" err="1"/>
            <a:t>vapaaehtoi-selle</a:t>
          </a:r>
          <a:r>
            <a:rPr lang="fi-FI" sz="1600" b="1" dirty="0"/>
            <a:t> ja kirjaa tehtävän seuranta-lomakkeelle.</a:t>
          </a:r>
        </a:p>
        <a:p>
          <a:r>
            <a:rPr lang="fi-FI" sz="1600" b="1" dirty="0"/>
            <a:t>Kuitatkaa liivit!</a:t>
          </a:r>
        </a:p>
      </dgm:t>
    </dgm:pt>
    <dgm:pt modelId="{75757284-483C-44A6-AB1F-082CF75DB544}" type="parTrans" cxnId="{F81CFAE2-5103-42F4-90D7-BA8DA456B61E}">
      <dgm:prSet/>
      <dgm:spPr/>
      <dgm:t>
        <a:bodyPr/>
        <a:lstStyle/>
        <a:p>
          <a:endParaRPr lang="fi-FI"/>
        </a:p>
      </dgm:t>
    </dgm:pt>
    <dgm:pt modelId="{BD88E821-1232-4ABC-82EE-6360C18D0C98}" type="sibTrans" cxnId="{F81CFAE2-5103-42F4-90D7-BA8DA456B61E}">
      <dgm:prSet/>
      <dgm:spPr/>
      <dgm:t>
        <a:bodyPr/>
        <a:lstStyle/>
        <a:p>
          <a:endParaRPr lang="fi-FI"/>
        </a:p>
      </dgm:t>
    </dgm:pt>
    <dgm:pt modelId="{2DBA176A-BB0B-4727-8FF5-F3A035E99F60}" type="pres">
      <dgm:prSet presAssocID="{5789A3F3-6B00-4F87-B415-100A3542EB56}" presName="Name0" presStyleCnt="0">
        <dgm:presLayoutVars>
          <dgm:dir/>
          <dgm:resizeHandles val="exact"/>
        </dgm:presLayoutVars>
      </dgm:prSet>
      <dgm:spPr/>
    </dgm:pt>
    <dgm:pt modelId="{D9DA2C54-D799-4DF9-9F7B-1A26D7801C86}" type="pres">
      <dgm:prSet presAssocID="{088EC5D5-6567-4A28-949B-22F9CC2E8D13}" presName="node" presStyleLbl="node1" presStyleIdx="0" presStyleCnt="4" custScaleX="123567" custScaleY="151879">
        <dgm:presLayoutVars>
          <dgm:bulletEnabled val="1"/>
        </dgm:presLayoutVars>
      </dgm:prSet>
      <dgm:spPr/>
    </dgm:pt>
    <dgm:pt modelId="{6F8D57E4-55B1-4066-BDB4-F9E117D3E78A}" type="pres">
      <dgm:prSet presAssocID="{1D4988B3-E66B-49A5-94B3-BC58653C39BA}" presName="sibTrans" presStyleLbl="sibTrans2D1" presStyleIdx="0" presStyleCnt="3"/>
      <dgm:spPr/>
    </dgm:pt>
    <dgm:pt modelId="{1F733870-8082-45F7-A557-9F156986B414}" type="pres">
      <dgm:prSet presAssocID="{1D4988B3-E66B-49A5-94B3-BC58653C39BA}" presName="connectorText" presStyleLbl="sibTrans2D1" presStyleIdx="0" presStyleCnt="3"/>
      <dgm:spPr/>
    </dgm:pt>
    <dgm:pt modelId="{C0886B3C-C90E-4216-AED8-76417D2CE1F5}" type="pres">
      <dgm:prSet presAssocID="{B532B728-01AC-48D4-BE2A-85E524D6B047}" presName="node" presStyleLbl="node1" presStyleIdx="1" presStyleCnt="4" custScaleX="141022" custScaleY="152119">
        <dgm:presLayoutVars>
          <dgm:bulletEnabled val="1"/>
        </dgm:presLayoutVars>
      </dgm:prSet>
      <dgm:spPr/>
    </dgm:pt>
    <dgm:pt modelId="{E3C29518-2792-43FC-86FF-D46FCBC60399}" type="pres">
      <dgm:prSet presAssocID="{54B0B010-DC7C-4D0F-93FA-F108DC6B5891}" presName="sibTrans" presStyleLbl="sibTrans2D1" presStyleIdx="1" presStyleCnt="3"/>
      <dgm:spPr/>
    </dgm:pt>
    <dgm:pt modelId="{C573FD16-E934-4597-A83D-6BB392ED388F}" type="pres">
      <dgm:prSet presAssocID="{54B0B010-DC7C-4D0F-93FA-F108DC6B5891}" presName="connectorText" presStyleLbl="sibTrans2D1" presStyleIdx="1" presStyleCnt="3"/>
      <dgm:spPr/>
    </dgm:pt>
    <dgm:pt modelId="{CF399255-F3AC-454E-8EB5-4BE60B3E6FEA}" type="pres">
      <dgm:prSet presAssocID="{BDAEBDB1-AE9A-4C0B-8895-96FA43A77332}" presName="node" presStyleLbl="node1" presStyleIdx="2" presStyleCnt="4" custScaleX="130420" custScaleY="152119" custLinFactNeighborX="-6638" custLinFactNeighborY="-893">
        <dgm:presLayoutVars>
          <dgm:bulletEnabled val="1"/>
        </dgm:presLayoutVars>
      </dgm:prSet>
      <dgm:spPr/>
    </dgm:pt>
    <dgm:pt modelId="{693BAE7D-B235-429E-9699-E536DB12BAF8}" type="pres">
      <dgm:prSet presAssocID="{FD761B48-3FC7-455C-8FB6-A46B0F733C10}" presName="sibTrans" presStyleLbl="sibTrans2D1" presStyleIdx="2" presStyleCnt="3"/>
      <dgm:spPr/>
    </dgm:pt>
    <dgm:pt modelId="{2BB4E1D2-16C0-488B-B982-984313235BAE}" type="pres">
      <dgm:prSet presAssocID="{FD761B48-3FC7-455C-8FB6-A46B0F733C10}" presName="connectorText" presStyleLbl="sibTrans2D1" presStyleIdx="2" presStyleCnt="3"/>
      <dgm:spPr/>
    </dgm:pt>
    <dgm:pt modelId="{97A7AB90-DD19-49BF-843B-4EFAA2D75318}" type="pres">
      <dgm:prSet presAssocID="{E1523B1A-E960-44F1-9C6B-C3C30A603809}" presName="node" presStyleLbl="node1" presStyleIdx="3" presStyleCnt="4" custScaleX="132547" custScaleY="150417">
        <dgm:presLayoutVars>
          <dgm:bulletEnabled val="1"/>
        </dgm:presLayoutVars>
      </dgm:prSet>
      <dgm:spPr/>
    </dgm:pt>
  </dgm:ptLst>
  <dgm:cxnLst>
    <dgm:cxn modelId="{9ACF6F00-960C-496A-A823-55E3B491A3E7}" type="presOf" srcId="{BDAEBDB1-AE9A-4C0B-8895-96FA43A77332}" destId="{CF399255-F3AC-454E-8EB5-4BE60B3E6FEA}" srcOrd="0" destOrd="0" presId="urn:microsoft.com/office/officeart/2005/8/layout/process1"/>
    <dgm:cxn modelId="{C76D9D15-297E-44FD-91ED-A9903734028A}" type="presOf" srcId="{088EC5D5-6567-4A28-949B-22F9CC2E8D13}" destId="{D9DA2C54-D799-4DF9-9F7B-1A26D7801C86}" srcOrd="0" destOrd="0" presId="urn:microsoft.com/office/officeart/2005/8/layout/process1"/>
    <dgm:cxn modelId="{BF2CB038-923B-4DED-9A74-37D22332D41A}" type="presOf" srcId="{1D4988B3-E66B-49A5-94B3-BC58653C39BA}" destId="{6F8D57E4-55B1-4066-BDB4-F9E117D3E78A}" srcOrd="0" destOrd="0" presId="urn:microsoft.com/office/officeart/2005/8/layout/process1"/>
    <dgm:cxn modelId="{48936D3C-B29D-4FE7-A1B2-9E103A62046D}" type="presOf" srcId="{FD761B48-3FC7-455C-8FB6-A46B0F733C10}" destId="{693BAE7D-B235-429E-9699-E536DB12BAF8}" srcOrd="0" destOrd="0" presId="urn:microsoft.com/office/officeart/2005/8/layout/process1"/>
    <dgm:cxn modelId="{5505C64F-7CDF-4984-B97E-671F3DD4F4E7}" type="presOf" srcId="{1D4988B3-E66B-49A5-94B3-BC58653C39BA}" destId="{1F733870-8082-45F7-A557-9F156986B414}" srcOrd="1" destOrd="0" presId="urn:microsoft.com/office/officeart/2005/8/layout/process1"/>
    <dgm:cxn modelId="{25666850-9645-4D7B-88B2-000FFAB5AB14}" type="presOf" srcId="{5789A3F3-6B00-4F87-B415-100A3542EB56}" destId="{2DBA176A-BB0B-4727-8FF5-F3A035E99F60}" srcOrd="0" destOrd="0" presId="urn:microsoft.com/office/officeart/2005/8/layout/process1"/>
    <dgm:cxn modelId="{6331F457-999C-475C-862E-DC6086BD7C56}" type="presOf" srcId="{54B0B010-DC7C-4D0F-93FA-F108DC6B5891}" destId="{C573FD16-E934-4597-A83D-6BB392ED388F}" srcOrd="1" destOrd="0" presId="urn:microsoft.com/office/officeart/2005/8/layout/process1"/>
    <dgm:cxn modelId="{122D4674-1DB5-4840-8029-86C45E49A427}" type="presOf" srcId="{E1523B1A-E960-44F1-9C6B-C3C30A603809}" destId="{97A7AB90-DD19-49BF-843B-4EFAA2D75318}" srcOrd="0" destOrd="0" presId="urn:microsoft.com/office/officeart/2005/8/layout/process1"/>
    <dgm:cxn modelId="{F7B2BC80-2BB6-477F-A941-4D19DF2BE8F2}" srcId="{5789A3F3-6B00-4F87-B415-100A3542EB56}" destId="{B532B728-01AC-48D4-BE2A-85E524D6B047}" srcOrd="1" destOrd="0" parTransId="{5A140148-67EE-427D-AE90-CBF102B98FC5}" sibTransId="{54B0B010-DC7C-4D0F-93FA-F108DC6B5891}"/>
    <dgm:cxn modelId="{D1A4BF83-42A2-40B5-90DB-E3C0268307E2}" srcId="{5789A3F3-6B00-4F87-B415-100A3542EB56}" destId="{088EC5D5-6567-4A28-949B-22F9CC2E8D13}" srcOrd="0" destOrd="0" parTransId="{E61C3177-0BE4-480E-8E86-762E65B9F747}" sibTransId="{1D4988B3-E66B-49A5-94B3-BC58653C39BA}"/>
    <dgm:cxn modelId="{268B3B84-DA58-4AC3-88CD-BC8E584628A5}" type="presOf" srcId="{54B0B010-DC7C-4D0F-93FA-F108DC6B5891}" destId="{E3C29518-2792-43FC-86FF-D46FCBC60399}" srcOrd="0" destOrd="0" presId="urn:microsoft.com/office/officeart/2005/8/layout/process1"/>
    <dgm:cxn modelId="{F5A51997-1ECB-44DD-8741-717E0DFB3E8A}" type="presOf" srcId="{FD761B48-3FC7-455C-8FB6-A46B0F733C10}" destId="{2BB4E1D2-16C0-488B-B982-984313235BAE}" srcOrd="1" destOrd="0" presId="urn:microsoft.com/office/officeart/2005/8/layout/process1"/>
    <dgm:cxn modelId="{BA85E8A9-6CD3-4FF6-8253-539A57F1D4CD}" srcId="{5789A3F3-6B00-4F87-B415-100A3542EB56}" destId="{BDAEBDB1-AE9A-4C0B-8895-96FA43A77332}" srcOrd="2" destOrd="0" parTransId="{304087E2-8631-4F25-A0EE-FEF94C3E8D8B}" sibTransId="{FD761B48-3FC7-455C-8FB6-A46B0F733C10}"/>
    <dgm:cxn modelId="{F81CFAE2-5103-42F4-90D7-BA8DA456B61E}" srcId="{5789A3F3-6B00-4F87-B415-100A3542EB56}" destId="{E1523B1A-E960-44F1-9C6B-C3C30A603809}" srcOrd="3" destOrd="0" parTransId="{75757284-483C-44A6-AB1F-082CF75DB544}" sibTransId="{BD88E821-1232-4ABC-82EE-6360C18D0C98}"/>
    <dgm:cxn modelId="{FD9FABE7-CA9C-4C8B-8679-D115B0AB7E70}" type="presOf" srcId="{B532B728-01AC-48D4-BE2A-85E524D6B047}" destId="{C0886B3C-C90E-4216-AED8-76417D2CE1F5}" srcOrd="0" destOrd="0" presId="urn:microsoft.com/office/officeart/2005/8/layout/process1"/>
    <dgm:cxn modelId="{5AEE6B4C-EF0C-47F7-A0D2-AC3DAA24504E}" type="presParOf" srcId="{2DBA176A-BB0B-4727-8FF5-F3A035E99F60}" destId="{D9DA2C54-D799-4DF9-9F7B-1A26D7801C86}" srcOrd="0" destOrd="0" presId="urn:microsoft.com/office/officeart/2005/8/layout/process1"/>
    <dgm:cxn modelId="{F64D3048-4ED7-4806-9DF4-EFA477AE322C}" type="presParOf" srcId="{2DBA176A-BB0B-4727-8FF5-F3A035E99F60}" destId="{6F8D57E4-55B1-4066-BDB4-F9E117D3E78A}" srcOrd="1" destOrd="0" presId="urn:microsoft.com/office/officeart/2005/8/layout/process1"/>
    <dgm:cxn modelId="{A25EA9E4-73F0-4F69-A269-0A6D4D5246B5}" type="presParOf" srcId="{6F8D57E4-55B1-4066-BDB4-F9E117D3E78A}" destId="{1F733870-8082-45F7-A557-9F156986B414}" srcOrd="0" destOrd="0" presId="urn:microsoft.com/office/officeart/2005/8/layout/process1"/>
    <dgm:cxn modelId="{57F6003B-B47D-4087-9705-AFEB33216FFF}" type="presParOf" srcId="{2DBA176A-BB0B-4727-8FF5-F3A035E99F60}" destId="{C0886B3C-C90E-4216-AED8-76417D2CE1F5}" srcOrd="2" destOrd="0" presId="urn:microsoft.com/office/officeart/2005/8/layout/process1"/>
    <dgm:cxn modelId="{5983F468-2881-4C70-A434-1C7A22DDE8A3}" type="presParOf" srcId="{2DBA176A-BB0B-4727-8FF5-F3A035E99F60}" destId="{E3C29518-2792-43FC-86FF-D46FCBC60399}" srcOrd="3" destOrd="0" presId="urn:microsoft.com/office/officeart/2005/8/layout/process1"/>
    <dgm:cxn modelId="{7400369C-6C74-4185-9AFB-D43CB26F267C}" type="presParOf" srcId="{E3C29518-2792-43FC-86FF-D46FCBC60399}" destId="{C573FD16-E934-4597-A83D-6BB392ED388F}" srcOrd="0" destOrd="0" presId="urn:microsoft.com/office/officeart/2005/8/layout/process1"/>
    <dgm:cxn modelId="{A78184DA-4EE4-4198-9E82-7E61FC4A090D}" type="presParOf" srcId="{2DBA176A-BB0B-4727-8FF5-F3A035E99F60}" destId="{CF399255-F3AC-454E-8EB5-4BE60B3E6FEA}" srcOrd="4" destOrd="0" presId="urn:microsoft.com/office/officeart/2005/8/layout/process1"/>
    <dgm:cxn modelId="{F389A8E1-18CF-49E9-B970-B93961A16DAA}" type="presParOf" srcId="{2DBA176A-BB0B-4727-8FF5-F3A035E99F60}" destId="{693BAE7D-B235-429E-9699-E536DB12BAF8}" srcOrd="5" destOrd="0" presId="urn:microsoft.com/office/officeart/2005/8/layout/process1"/>
    <dgm:cxn modelId="{C2D98142-F165-4547-8928-A738FDEDFF56}" type="presParOf" srcId="{693BAE7D-B235-429E-9699-E536DB12BAF8}" destId="{2BB4E1D2-16C0-488B-B982-984313235BAE}" srcOrd="0" destOrd="0" presId="urn:microsoft.com/office/officeart/2005/8/layout/process1"/>
    <dgm:cxn modelId="{E4573206-9BF1-49D9-BF10-EE13B916944D}" type="presParOf" srcId="{2DBA176A-BB0B-4727-8FF5-F3A035E99F60}" destId="{97A7AB90-DD19-49BF-843B-4EFAA2D75318}"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89A3F3-6B00-4F87-B415-100A3542EB56}" type="doc">
      <dgm:prSet loTypeId="urn:microsoft.com/office/officeart/2005/8/layout/process1" loCatId="process" qsTypeId="urn:microsoft.com/office/officeart/2005/8/quickstyle/simple1" qsCatId="simple" csTypeId="urn:microsoft.com/office/officeart/2005/8/colors/accent1_2" csCatId="accent1" phldr="1"/>
      <dgm:spPr/>
    </dgm:pt>
    <dgm:pt modelId="{088EC5D5-6567-4A28-949B-22F9CC2E8D13}">
      <dgm:prSet phldrT="[Text]" custT="1"/>
      <dgm:spPr/>
      <dgm:t>
        <a:bodyPr/>
        <a:lstStyle/>
        <a:p>
          <a:r>
            <a:rPr lang="fi-FI" sz="1600" b="1" dirty="0"/>
            <a:t>Saat asiointi-tehtävän, ostoslistan ja </a:t>
          </a:r>
          <a:r>
            <a:rPr lang="fi-FI" sz="1600" b="1" dirty="0" err="1"/>
            <a:t>avuntarvit</a:t>
          </a:r>
          <a:r>
            <a:rPr lang="fi-FI" sz="1600" b="1" dirty="0"/>
            <a:t>-sijan yhteys-tiedot osastosta</a:t>
          </a:r>
        </a:p>
      </dgm:t>
    </dgm:pt>
    <dgm:pt modelId="{E61C3177-0BE4-480E-8E86-762E65B9F747}" type="parTrans" cxnId="{D1A4BF83-42A2-40B5-90DB-E3C0268307E2}">
      <dgm:prSet/>
      <dgm:spPr/>
      <dgm:t>
        <a:bodyPr/>
        <a:lstStyle/>
        <a:p>
          <a:endParaRPr lang="fi-FI"/>
        </a:p>
      </dgm:t>
    </dgm:pt>
    <dgm:pt modelId="{1D4988B3-E66B-49A5-94B3-BC58653C39BA}" type="sibTrans" cxnId="{D1A4BF83-42A2-40B5-90DB-E3C0268307E2}">
      <dgm:prSet/>
      <dgm:spPr>
        <a:solidFill>
          <a:schemeClr val="tx1"/>
        </a:solidFill>
      </dgm:spPr>
      <dgm:t>
        <a:bodyPr/>
        <a:lstStyle/>
        <a:p>
          <a:endParaRPr lang="fi-FI"/>
        </a:p>
      </dgm:t>
    </dgm:pt>
    <dgm:pt modelId="{B532B728-01AC-48D4-BE2A-85E524D6B047}">
      <dgm:prSet phldrT="[Text]" custT="1"/>
      <dgm:spPr/>
      <dgm:t>
        <a:bodyPr/>
        <a:lstStyle/>
        <a:p>
          <a:pPr algn="ctr"/>
          <a:r>
            <a:rPr lang="fi-FI" sz="1600" b="1" dirty="0"/>
            <a:t>Muista: </a:t>
          </a:r>
        </a:p>
        <a:p>
          <a:pPr algn="ctr"/>
          <a:r>
            <a:rPr lang="fi-FI" sz="1600" b="1" dirty="0"/>
            <a:t>- Käsihygienia - Yskimis-hygienia,</a:t>
          </a:r>
        </a:p>
        <a:p>
          <a:pPr algn="ctr"/>
          <a:r>
            <a:rPr lang="fi-FI" sz="1600" b="1" dirty="0"/>
            <a:t>- Turvaväliä   2 metriä </a:t>
          </a:r>
        </a:p>
      </dgm:t>
    </dgm:pt>
    <dgm:pt modelId="{5A140148-67EE-427D-AE90-CBF102B98FC5}" type="parTrans" cxnId="{F7B2BC80-2BB6-477F-A941-4D19DF2BE8F2}">
      <dgm:prSet/>
      <dgm:spPr/>
      <dgm:t>
        <a:bodyPr/>
        <a:lstStyle/>
        <a:p>
          <a:endParaRPr lang="fi-FI"/>
        </a:p>
      </dgm:t>
    </dgm:pt>
    <dgm:pt modelId="{54B0B010-DC7C-4D0F-93FA-F108DC6B5891}" type="sibTrans" cxnId="{F7B2BC80-2BB6-477F-A941-4D19DF2BE8F2}">
      <dgm:prSet/>
      <dgm:spPr>
        <a:solidFill>
          <a:schemeClr val="tx1"/>
        </a:solidFill>
      </dgm:spPr>
      <dgm:t>
        <a:bodyPr/>
        <a:lstStyle/>
        <a:p>
          <a:endParaRPr lang="fi-FI"/>
        </a:p>
      </dgm:t>
    </dgm:pt>
    <dgm:pt modelId="{BDAEBDB1-AE9A-4C0B-8895-96FA43A77332}">
      <dgm:prSet phldrT="[Text]" custT="1"/>
      <dgm:spPr/>
      <dgm:t>
        <a:bodyPr/>
        <a:lstStyle/>
        <a:p>
          <a:r>
            <a:rPr lang="fi-FI" sz="1600" b="1" dirty="0"/>
            <a:t>Jätä ostokset oven ulkopuolelle </a:t>
          </a:r>
          <a:r>
            <a:rPr lang="fi-FI" sz="1600" b="0" dirty="0"/>
            <a:t>(ovikello/</a:t>
          </a:r>
        </a:p>
        <a:p>
          <a:r>
            <a:rPr lang="fi-FI" sz="1600" b="0" dirty="0"/>
            <a:t>puhelu)</a:t>
          </a:r>
        </a:p>
      </dgm:t>
    </dgm:pt>
    <dgm:pt modelId="{304087E2-8631-4F25-A0EE-FEF94C3E8D8B}" type="parTrans" cxnId="{BA85E8A9-6CD3-4FF6-8253-539A57F1D4CD}">
      <dgm:prSet/>
      <dgm:spPr/>
      <dgm:t>
        <a:bodyPr/>
        <a:lstStyle/>
        <a:p>
          <a:endParaRPr lang="fi-FI"/>
        </a:p>
      </dgm:t>
    </dgm:pt>
    <dgm:pt modelId="{FD761B48-3FC7-455C-8FB6-A46B0F733C10}" type="sibTrans" cxnId="{BA85E8A9-6CD3-4FF6-8253-539A57F1D4CD}">
      <dgm:prSet/>
      <dgm:spPr>
        <a:solidFill>
          <a:schemeClr val="tx1"/>
        </a:solidFill>
      </dgm:spPr>
      <dgm:t>
        <a:bodyPr/>
        <a:lstStyle/>
        <a:p>
          <a:endParaRPr lang="fi-FI"/>
        </a:p>
      </dgm:t>
    </dgm:pt>
    <dgm:pt modelId="{E1523B1A-E960-44F1-9C6B-C3C30A603809}">
      <dgm:prSet custT="1"/>
      <dgm:spPr/>
      <dgm:t>
        <a:bodyPr/>
        <a:lstStyle/>
        <a:p>
          <a:r>
            <a:rPr lang="fi-FI" sz="1600" b="1" dirty="0"/>
            <a:t>Toimita osastoon sähköpostitse:</a:t>
          </a:r>
        </a:p>
        <a:p>
          <a:pPr>
            <a:buFont typeface="Symbol" panose="05050102010706020507" pitchFamily="18" charset="2"/>
            <a:buChar char=""/>
          </a:pPr>
          <a:r>
            <a:rPr lang="fi-FI" sz="1600" b="1" dirty="0"/>
            <a:t>- kuva ostoskuitista</a:t>
          </a:r>
        </a:p>
        <a:p>
          <a:pPr>
            <a:buFont typeface="Symbol" panose="05050102010706020507" pitchFamily="18" charset="2"/>
            <a:buChar char=""/>
          </a:pPr>
          <a:r>
            <a:rPr lang="fi-FI" sz="1600" b="1" dirty="0"/>
            <a:t>- oma ja asiakkaan nimi</a:t>
          </a:r>
        </a:p>
        <a:p>
          <a:pPr>
            <a:buFont typeface="Symbol" panose="05050102010706020507" pitchFamily="18" charset="2"/>
            <a:buChar char=""/>
          </a:pPr>
          <a:r>
            <a:rPr lang="fi-FI" sz="1600" b="1" dirty="0"/>
            <a:t>- keikan suoritusajan-kohta</a:t>
          </a:r>
        </a:p>
        <a:p>
          <a:pPr>
            <a:buFont typeface="Symbol" panose="05050102010706020507" pitchFamily="18" charset="2"/>
            <a:buChar char=""/>
          </a:pPr>
          <a:r>
            <a:rPr lang="fi-FI" sz="1600" b="0" dirty="0"/>
            <a:t>(pvm, alkamis- ja päättymisaika)</a:t>
          </a:r>
        </a:p>
      </dgm:t>
    </dgm:pt>
    <dgm:pt modelId="{75757284-483C-44A6-AB1F-082CF75DB544}" type="parTrans" cxnId="{F81CFAE2-5103-42F4-90D7-BA8DA456B61E}">
      <dgm:prSet/>
      <dgm:spPr/>
      <dgm:t>
        <a:bodyPr/>
        <a:lstStyle/>
        <a:p>
          <a:endParaRPr lang="fi-FI"/>
        </a:p>
      </dgm:t>
    </dgm:pt>
    <dgm:pt modelId="{BD88E821-1232-4ABC-82EE-6360C18D0C98}" type="sibTrans" cxnId="{F81CFAE2-5103-42F4-90D7-BA8DA456B61E}">
      <dgm:prSet/>
      <dgm:spPr/>
      <dgm:t>
        <a:bodyPr/>
        <a:lstStyle/>
        <a:p>
          <a:endParaRPr lang="fi-FI"/>
        </a:p>
      </dgm:t>
    </dgm:pt>
    <dgm:pt modelId="{2DBA176A-BB0B-4727-8FF5-F3A035E99F60}" type="pres">
      <dgm:prSet presAssocID="{5789A3F3-6B00-4F87-B415-100A3542EB56}" presName="Name0" presStyleCnt="0">
        <dgm:presLayoutVars>
          <dgm:dir/>
          <dgm:resizeHandles val="exact"/>
        </dgm:presLayoutVars>
      </dgm:prSet>
      <dgm:spPr/>
    </dgm:pt>
    <dgm:pt modelId="{D9DA2C54-D799-4DF9-9F7B-1A26D7801C86}" type="pres">
      <dgm:prSet presAssocID="{088EC5D5-6567-4A28-949B-22F9CC2E8D13}" presName="node" presStyleLbl="node1" presStyleIdx="0" presStyleCnt="4" custScaleX="123567" custScaleY="151879">
        <dgm:presLayoutVars>
          <dgm:bulletEnabled val="1"/>
        </dgm:presLayoutVars>
      </dgm:prSet>
      <dgm:spPr/>
    </dgm:pt>
    <dgm:pt modelId="{6F8D57E4-55B1-4066-BDB4-F9E117D3E78A}" type="pres">
      <dgm:prSet presAssocID="{1D4988B3-E66B-49A5-94B3-BC58653C39BA}" presName="sibTrans" presStyleLbl="sibTrans2D1" presStyleIdx="0" presStyleCnt="3"/>
      <dgm:spPr/>
    </dgm:pt>
    <dgm:pt modelId="{1F733870-8082-45F7-A557-9F156986B414}" type="pres">
      <dgm:prSet presAssocID="{1D4988B3-E66B-49A5-94B3-BC58653C39BA}" presName="connectorText" presStyleLbl="sibTrans2D1" presStyleIdx="0" presStyleCnt="3"/>
      <dgm:spPr/>
    </dgm:pt>
    <dgm:pt modelId="{C0886B3C-C90E-4216-AED8-76417D2CE1F5}" type="pres">
      <dgm:prSet presAssocID="{B532B728-01AC-48D4-BE2A-85E524D6B047}" presName="node" presStyleLbl="node1" presStyleIdx="1" presStyleCnt="4" custScaleX="141022" custScaleY="152119">
        <dgm:presLayoutVars>
          <dgm:bulletEnabled val="1"/>
        </dgm:presLayoutVars>
      </dgm:prSet>
      <dgm:spPr/>
    </dgm:pt>
    <dgm:pt modelId="{E3C29518-2792-43FC-86FF-D46FCBC60399}" type="pres">
      <dgm:prSet presAssocID="{54B0B010-DC7C-4D0F-93FA-F108DC6B5891}" presName="sibTrans" presStyleLbl="sibTrans2D1" presStyleIdx="1" presStyleCnt="3"/>
      <dgm:spPr/>
    </dgm:pt>
    <dgm:pt modelId="{C573FD16-E934-4597-A83D-6BB392ED388F}" type="pres">
      <dgm:prSet presAssocID="{54B0B010-DC7C-4D0F-93FA-F108DC6B5891}" presName="connectorText" presStyleLbl="sibTrans2D1" presStyleIdx="1" presStyleCnt="3"/>
      <dgm:spPr/>
    </dgm:pt>
    <dgm:pt modelId="{CF399255-F3AC-454E-8EB5-4BE60B3E6FEA}" type="pres">
      <dgm:prSet presAssocID="{BDAEBDB1-AE9A-4C0B-8895-96FA43A77332}" presName="node" presStyleLbl="node1" presStyleIdx="2" presStyleCnt="4" custScaleX="130420" custScaleY="152119" custLinFactNeighborX="-6638" custLinFactNeighborY="-893">
        <dgm:presLayoutVars>
          <dgm:bulletEnabled val="1"/>
        </dgm:presLayoutVars>
      </dgm:prSet>
      <dgm:spPr/>
    </dgm:pt>
    <dgm:pt modelId="{693BAE7D-B235-429E-9699-E536DB12BAF8}" type="pres">
      <dgm:prSet presAssocID="{FD761B48-3FC7-455C-8FB6-A46B0F733C10}" presName="sibTrans" presStyleLbl="sibTrans2D1" presStyleIdx="2" presStyleCnt="3"/>
      <dgm:spPr/>
    </dgm:pt>
    <dgm:pt modelId="{2BB4E1D2-16C0-488B-B982-984313235BAE}" type="pres">
      <dgm:prSet presAssocID="{FD761B48-3FC7-455C-8FB6-A46B0F733C10}" presName="connectorText" presStyleLbl="sibTrans2D1" presStyleIdx="2" presStyleCnt="3"/>
      <dgm:spPr/>
    </dgm:pt>
    <dgm:pt modelId="{97A7AB90-DD19-49BF-843B-4EFAA2D75318}" type="pres">
      <dgm:prSet presAssocID="{E1523B1A-E960-44F1-9C6B-C3C30A603809}" presName="node" presStyleLbl="node1" presStyleIdx="3" presStyleCnt="4" custScaleX="153166" custScaleY="150417">
        <dgm:presLayoutVars>
          <dgm:bulletEnabled val="1"/>
        </dgm:presLayoutVars>
      </dgm:prSet>
      <dgm:spPr/>
    </dgm:pt>
  </dgm:ptLst>
  <dgm:cxnLst>
    <dgm:cxn modelId="{9ACF6F00-960C-496A-A823-55E3B491A3E7}" type="presOf" srcId="{BDAEBDB1-AE9A-4C0B-8895-96FA43A77332}" destId="{CF399255-F3AC-454E-8EB5-4BE60B3E6FEA}" srcOrd="0" destOrd="0" presId="urn:microsoft.com/office/officeart/2005/8/layout/process1"/>
    <dgm:cxn modelId="{C76D9D15-297E-44FD-91ED-A9903734028A}" type="presOf" srcId="{088EC5D5-6567-4A28-949B-22F9CC2E8D13}" destId="{D9DA2C54-D799-4DF9-9F7B-1A26D7801C86}" srcOrd="0" destOrd="0" presId="urn:microsoft.com/office/officeart/2005/8/layout/process1"/>
    <dgm:cxn modelId="{BF2CB038-923B-4DED-9A74-37D22332D41A}" type="presOf" srcId="{1D4988B3-E66B-49A5-94B3-BC58653C39BA}" destId="{6F8D57E4-55B1-4066-BDB4-F9E117D3E78A}" srcOrd="0" destOrd="0" presId="urn:microsoft.com/office/officeart/2005/8/layout/process1"/>
    <dgm:cxn modelId="{48936D3C-B29D-4FE7-A1B2-9E103A62046D}" type="presOf" srcId="{FD761B48-3FC7-455C-8FB6-A46B0F733C10}" destId="{693BAE7D-B235-429E-9699-E536DB12BAF8}" srcOrd="0" destOrd="0" presId="urn:microsoft.com/office/officeart/2005/8/layout/process1"/>
    <dgm:cxn modelId="{5505C64F-7CDF-4984-B97E-671F3DD4F4E7}" type="presOf" srcId="{1D4988B3-E66B-49A5-94B3-BC58653C39BA}" destId="{1F733870-8082-45F7-A557-9F156986B414}" srcOrd="1" destOrd="0" presId="urn:microsoft.com/office/officeart/2005/8/layout/process1"/>
    <dgm:cxn modelId="{25666850-9645-4D7B-88B2-000FFAB5AB14}" type="presOf" srcId="{5789A3F3-6B00-4F87-B415-100A3542EB56}" destId="{2DBA176A-BB0B-4727-8FF5-F3A035E99F60}" srcOrd="0" destOrd="0" presId="urn:microsoft.com/office/officeart/2005/8/layout/process1"/>
    <dgm:cxn modelId="{6331F457-999C-475C-862E-DC6086BD7C56}" type="presOf" srcId="{54B0B010-DC7C-4D0F-93FA-F108DC6B5891}" destId="{C573FD16-E934-4597-A83D-6BB392ED388F}" srcOrd="1" destOrd="0" presId="urn:microsoft.com/office/officeart/2005/8/layout/process1"/>
    <dgm:cxn modelId="{122D4674-1DB5-4840-8029-86C45E49A427}" type="presOf" srcId="{E1523B1A-E960-44F1-9C6B-C3C30A603809}" destId="{97A7AB90-DD19-49BF-843B-4EFAA2D75318}" srcOrd="0" destOrd="0" presId="urn:microsoft.com/office/officeart/2005/8/layout/process1"/>
    <dgm:cxn modelId="{F7B2BC80-2BB6-477F-A941-4D19DF2BE8F2}" srcId="{5789A3F3-6B00-4F87-B415-100A3542EB56}" destId="{B532B728-01AC-48D4-BE2A-85E524D6B047}" srcOrd="1" destOrd="0" parTransId="{5A140148-67EE-427D-AE90-CBF102B98FC5}" sibTransId="{54B0B010-DC7C-4D0F-93FA-F108DC6B5891}"/>
    <dgm:cxn modelId="{D1A4BF83-42A2-40B5-90DB-E3C0268307E2}" srcId="{5789A3F3-6B00-4F87-B415-100A3542EB56}" destId="{088EC5D5-6567-4A28-949B-22F9CC2E8D13}" srcOrd="0" destOrd="0" parTransId="{E61C3177-0BE4-480E-8E86-762E65B9F747}" sibTransId="{1D4988B3-E66B-49A5-94B3-BC58653C39BA}"/>
    <dgm:cxn modelId="{268B3B84-DA58-4AC3-88CD-BC8E584628A5}" type="presOf" srcId="{54B0B010-DC7C-4D0F-93FA-F108DC6B5891}" destId="{E3C29518-2792-43FC-86FF-D46FCBC60399}" srcOrd="0" destOrd="0" presId="urn:microsoft.com/office/officeart/2005/8/layout/process1"/>
    <dgm:cxn modelId="{F5A51997-1ECB-44DD-8741-717E0DFB3E8A}" type="presOf" srcId="{FD761B48-3FC7-455C-8FB6-A46B0F733C10}" destId="{2BB4E1D2-16C0-488B-B982-984313235BAE}" srcOrd="1" destOrd="0" presId="urn:microsoft.com/office/officeart/2005/8/layout/process1"/>
    <dgm:cxn modelId="{BA85E8A9-6CD3-4FF6-8253-539A57F1D4CD}" srcId="{5789A3F3-6B00-4F87-B415-100A3542EB56}" destId="{BDAEBDB1-AE9A-4C0B-8895-96FA43A77332}" srcOrd="2" destOrd="0" parTransId="{304087E2-8631-4F25-A0EE-FEF94C3E8D8B}" sibTransId="{FD761B48-3FC7-455C-8FB6-A46B0F733C10}"/>
    <dgm:cxn modelId="{F81CFAE2-5103-42F4-90D7-BA8DA456B61E}" srcId="{5789A3F3-6B00-4F87-B415-100A3542EB56}" destId="{E1523B1A-E960-44F1-9C6B-C3C30A603809}" srcOrd="3" destOrd="0" parTransId="{75757284-483C-44A6-AB1F-082CF75DB544}" sibTransId="{BD88E821-1232-4ABC-82EE-6360C18D0C98}"/>
    <dgm:cxn modelId="{FD9FABE7-CA9C-4C8B-8679-D115B0AB7E70}" type="presOf" srcId="{B532B728-01AC-48D4-BE2A-85E524D6B047}" destId="{C0886B3C-C90E-4216-AED8-76417D2CE1F5}" srcOrd="0" destOrd="0" presId="urn:microsoft.com/office/officeart/2005/8/layout/process1"/>
    <dgm:cxn modelId="{5AEE6B4C-EF0C-47F7-A0D2-AC3DAA24504E}" type="presParOf" srcId="{2DBA176A-BB0B-4727-8FF5-F3A035E99F60}" destId="{D9DA2C54-D799-4DF9-9F7B-1A26D7801C86}" srcOrd="0" destOrd="0" presId="urn:microsoft.com/office/officeart/2005/8/layout/process1"/>
    <dgm:cxn modelId="{F64D3048-4ED7-4806-9DF4-EFA477AE322C}" type="presParOf" srcId="{2DBA176A-BB0B-4727-8FF5-F3A035E99F60}" destId="{6F8D57E4-55B1-4066-BDB4-F9E117D3E78A}" srcOrd="1" destOrd="0" presId="urn:microsoft.com/office/officeart/2005/8/layout/process1"/>
    <dgm:cxn modelId="{A25EA9E4-73F0-4F69-A269-0A6D4D5246B5}" type="presParOf" srcId="{6F8D57E4-55B1-4066-BDB4-F9E117D3E78A}" destId="{1F733870-8082-45F7-A557-9F156986B414}" srcOrd="0" destOrd="0" presId="urn:microsoft.com/office/officeart/2005/8/layout/process1"/>
    <dgm:cxn modelId="{57F6003B-B47D-4087-9705-AFEB33216FFF}" type="presParOf" srcId="{2DBA176A-BB0B-4727-8FF5-F3A035E99F60}" destId="{C0886B3C-C90E-4216-AED8-76417D2CE1F5}" srcOrd="2" destOrd="0" presId="urn:microsoft.com/office/officeart/2005/8/layout/process1"/>
    <dgm:cxn modelId="{5983F468-2881-4C70-A434-1C7A22DDE8A3}" type="presParOf" srcId="{2DBA176A-BB0B-4727-8FF5-F3A035E99F60}" destId="{E3C29518-2792-43FC-86FF-D46FCBC60399}" srcOrd="3" destOrd="0" presId="urn:microsoft.com/office/officeart/2005/8/layout/process1"/>
    <dgm:cxn modelId="{7400369C-6C74-4185-9AFB-D43CB26F267C}" type="presParOf" srcId="{E3C29518-2792-43FC-86FF-D46FCBC60399}" destId="{C573FD16-E934-4597-A83D-6BB392ED388F}" srcOrd="0" destOrd="0" presId="urn:microsoft.com/office/officeart/2005/8/layout/process1"/>
    <dgm:cxn modelId="{A78184DA-4EE4-4198-9E82-7E61FC4A090D}" type="presParOf" srcId="{2DBA176A-BB0B-4727-8FF5-F3A035E99F60}" destId="{CF399255-F3AC-454E-8EB5-4BE60B3E6FEA}" srcOrd="4" destOrd="0" presId="urn:microsoft.com/office/officeart/2005/8/layout/process1"/>
    <dgm:cxn modelId="{F389A8E1-18CF-49E9-B970-B93961A16DAA}" type="presParOf" srcId="{2DBA176A-BB0B-4727-8FF5-F3A035E99F60}" destId="{693BAE7D-B235-429E-9699-E536DB12BAF8}" srcOrd="5" destOrd="0" presId="urn:microsoft.com/office/officeart/2005/8/layout/process1"/>
    <dgm:cxn modelId="{C2D98142-F165-4547-8928-A738FDEDFF56}" type="presParOf" srcId="{693BAE7D-B235-429E-9699-E536DB12BAF8}" destId="{2BB4E1D2-16C0-488B-B982-984313235BAE}" srcOrd="0" destOrd="0" presId="urn:microsoft.com/office/officeart/2005/8/layout/process1"/>
    <dgm:cxn modelId="{E4573206-9BF1-49D9-BF10-EE13B916944D}" type="presParOf" srcId="{2DBA176A-BB0B-4727-8FF5-F3A035E99F60}" destId="{97A7AB90-DD19-49BF-843B-4EFAA2D75318}"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DA2C54-D799-4DF9-9F7B-1A26D7801C86}">
      <dsp:nvSpPr>
        <dsp:cNvPr id="0" name=""/>
        <dsp:cNvSpPr/>
      </dsp:nvSpPr>
      <dsp:spPr>
        <a:xfrm>
          <a:off x="8012" y="3235"/>
          <a:ext cx="1679816" cy="40947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i-FI" sz="1600" b="1" kern="1200" dirty="0" err="1"/>
            <a:t>Koordi-naattori</a:t>
          </a:r>
          <a:endParaRPr lang="fi-FI" sz="1600" b="1" kern="1200" dirty="0"/>
        </a:p>
        <a:p>
          <a:pPr marL="0" lvl="0" indent="0" algn="ctr" defTabSz="711200">
            <a:lnSpc>
              <a:spcPct val="90000"/>
            </a:lnSpc>
            <a:spcBef>
              <a:spcPct val="0"/>
            </a:spcBef>
            <a:spcAft>
              <a:spcPct val="35000"/>
            </a:spcAft>
            <a:buNone/>
          </a:pPr>
          <a:r>
            <a:rPr lang="fi-FI" sz="1600" b="1" kern="1200" dirty="0"/>
            <a:t>ottaa vastaan avunpyynnöt </a:t>
          </a:r>
        </a:p>
        <a:p>
          <a:pPr marL="0" lvl="0" indent="0" algn="ctr" defTabSz="711200">
            <a:lnSpc>
              <a:spcPct val="90000"/>
            </a:lnSpc>
            <a:spcBef>
              <a:spcPct val="0"/>
            </a:spcBef>
            <a:spcAft>
              <a:spcPct val="35000"/>
            </a:spcAft>
            <a:buNone/>
          </a:pPr>
          <a:r>
            <a:rPr lang="fi-FI" sz="1600" kern="1200" dirty="0"/>
            <a:t>(osaston</a:t>
          </a:r>
        </a:p>
        <a:p>
          <a:pPr marL="0" lvl="0" indent="0" algn="ctr" defTabSz="711200">
            <a:lnSpc>
              <a:spcPct val="90000"/>
            </a:lnSpc>
            <a:spcBef>
              <a:spcPct val="0"/>
            </a:spcBef>
            <a:spcAft>
              <a:spcPct val="35000"/>
            </a:spcAft>
            <a:buNone/>
          </a:pPr>
          <a:r>
            <a:rPr lang="fi-FI" sz="1600" kern="1200" dirty="0"/>
            <a:t> puh./</a:t>
          </a:r>
          <a:r>
            <a:rPr lang="fi-FI" sz="1600" kern="1200" dirty="0" err="1"/>
            <a:t>s.posti</a:t>
          </a:r>
          <a:r>
            <a:rPr lang="fi-FI" sz="1600" kern="1200" dirty="0"/>
            <a:t>)</a:t>
          </a:r>
        </a:p>
      </dsp:txBody>
      <dsp:txXfrm>
        <a:off x="57212" y="52435"/>
        <a:ext cx="1581416" cy="3996393"/>
      </dsp:txXfrm>
    </dsp:sp>
    <dsp:sp modelId="{6F8D57E4-55B1-4066-BDB4-F9E117D3E78A}">
      <dsp:nvSpPr>
        <dsp:cNvPr id="0" name=""/>
        <dsp:cNvSpPr/>
      </dsp:nvSpPr>
      <dsp:spPr>
        <a:xfrm>
          <a:off x="1823772" y="1882061"/>
          <a:ext cx="288200" cy="337140"/>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fi-FI" sz="1400" kern="1200"/>
        </a:p>
      </dsp:txBody>
      <dsp:txXfrm>
        <a:off x="1823772" y="1949489"/>
        <a:ext cx="201740" cy="202284"/>
      </dsp:txXfrm>
    </dsp:sp>
    <dsp:sp modelId="{C0886B3C-C90E-4216-AED8-76417D2CE1F5}">
      <dsp:nvSpPr>
        <dsp:cNvPr id="0" name=""/>
        <dsp:cNvSpPr/>
      </dsp:nvSpPr>
      <dsp:spPr>
        <a:xfrm>
          <a:off x="2231604" y="0"/>
          <a:ext cx="1917106" cy="41012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i-FI" sz="1600" b="1" kern="1200" dirty="0"/>
            <a:t>Ohjataan kauppojen toimitus-palveluun.</a:t>
          </a:r>
        </a:p>
        <a:p>
          <a:pPr marL="0" lvl="0" indent="0" algn="ctr" defTabSz="711200">
            <a:lnSpc>
              <a:spcPct val="90000"/>
            </a:lnSpc>
            <a:spcBef>
              <a:spcPct val="0"/>
            </a:spcBef>
            <a:spcAft>
              <a:spcPct val="35000"/>
            </a:spcAft>
            <a:buNone/>
          </a:pPr>
          <a:r>
            <a:rPr lang="fi-FI" sz="1600" b="1" kern="1200" dirty="0"/>
            <a:t>Vapaa-ehtoinen voi auttaa tilauksessa ja kuljetuksessa.</a:t>
          </a:r>
          <a:endParaRPr lang="fi-FI" sz="1600" kern="1200" dirty="0"/>
        </a:p>
      </dsp:txBody>
      <dsp:txXfrm>
        <a:off x="2287754" y="56150"/>
        <a:ext cx="1804806" cy="3988964"/>
      </dsp:txXfrm>
    </dsp:sp>
    <dsp:sp modelId="{E3C29518-2792-43FC-86FF-D46FCBC60399}">
      <dsp:nvSpPr>
        <dsp:cNvPr id="0" name=""/>
        <dsp:cNvSpPr/>
      </dsp:nvSpPr>
      <dsp:spPr>
        <a:xfrm>
          <a:off x="4275630" y="1882061"/>
          <a:ext cx="269070" cy="337140"/>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fi-FI" sz="1400" kern="1200"/>
        </a:p>
      </dsp:txBody>
      <dsp:txXfrm>
        <a:off x="4275630" y="1949489"/>
        <a:ext cx="188349" cy="202284"/>
      </dsp:txXfrm>
    </dsp:sp>
    <dsp:sp modelId="{CF399255-F3AC-454E-8EB5-4BE60B3E6FEA}">
      <dsp:nvSpPr>
        <dsp:cNvPr id="0" name=""/>
        <dsp:cNvSpPr/>
      </dsp:nvSpPr>
      <dsp:spPr>
        <a:xfrm>
          <a:off x="4656390" y="0"/>
          <a:ext cx="1772978" cy="41012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i-FI" sz="1600" b="1" kern="1200" dirty="0"/>
            <a:t>Sovitaan asiakkaan kanssa:</a:t>
          </a:r>
        </a:p>
        <a:p>
          <a:pPr marL="0" lvl="0" indent="0" algn="ctr" defTabSz="711200">
            <a:lnSpc>
              <a:spcPct val="90000"/>
            </a:lnSpc>
            <a:spcBef>
              <a:spcPct val="0"/>
            </a:spcBef>
            <a:spcAft>
              <a:spcPct val="35000"/>
            </a:spcAft>
            <a:buNone/>
          </a:pPr>
          <a:r>
            <a:rPr lang="fi-FI" sz="1600" b="1" kern="1200" dirty="0"/>
            <a:t>- Maksutapa</a:t>
          </a:r>
        </a:p>
        <a:p>
          <a:pPr marL="0" lvl="0" indent="0" algn="ctr" defTabSz="711200">
            <a:lnSpc>
              <a:spcPct val="90000"/>
            </a:lnSpc>
            <a:spcBef>
              <a:spcPct val="0"/>
            </a:spcBef>
            <a:spcAft>
              <a:spcPct val="35000"/>
            </a:spcAft>
            <a:buNone/>
          </a:pPr>
          <a:r>
            <a:rPr lang="fi-FI" sz="1600" b="1" kern="1200" dirty="0"/>
            <a:t>- Ajankohta</a:t>
          </a:r>
        </a:p>
        <a:p>
          <a:pPr marL="0" lvl="0" indent="0" algn="ctr" defTabSz="711200">
            <a:lnSpc>
              <a:spcPct val="90000"/>
            </a:lnSpc>
            <a:spcBef>
              <a:spcPct val="0"/>
            </a:spcBef>
            <a:spcAft>
              <a:spcPct val="35000"/>
            </a:spcAft>
            <a:buNone/>
          </a:pPr>
          <a:r>
            <a:rPr lang="fi-FI" sz="1600" b="1" kern="1200" dirty="0"/>
            <a:t>- Ostoslista (huom. allergiat)</a:t>
          </a:r>
        </a:p>
        <a:p>
          <a:pPr marL="0" lvl="0" indent="0" algn="ctr" defTabSz="711200">
            <a:lnSpc>
              <a:spcPct val="90000"/>
            </a:lnSpc>
            <a:spcBef>
              <a:spcPct val="0"/>
            </a:spcBef>
            <a:spcAft>
              <a:spcPct val="35000"/>
            </a:spcAft>
            <a:buNone/>
          </a:pPr>
          <a:r>
            <a:rPr lang="fi-FI" sz="1600" b="1" kern="1200" dirty="0"/>
            <a:t>- Tietojen tallentaminen kotimaan avustus-toiminnan asiakas-rekisteriin</a:t>
          </a:r>
          <a:endParaRPr lang="fi-FI" sz="1600" kern="1200" dirty="0"/>
        </a:p>
      </dsp:txBody>
      <dsp:txXfrm>
        <a:off x="4708319" y="51929"/>
        <a:ext cx="1669120" cy="3997406"/>
      </dsp:txXfrm>
    </dsp:sp>
    <dsp:sp modelId="{693BAE7D-B235-429E-9699-E536DB12BAF8}">
      <dsp:nvSpPr>
        <dsp:cNvPr id="0" name=""/>
        <dsp:cNvSpPr/>
      </dsp:nvSpPr>
      <dsp:spPr>
        <a:xfrm>
          <a:off x="6574337" y="1882061"/>
          <a:ext cx="307331" cy="337140"/>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fi-FI" sz="1400" kern="1200"/>
        </a:p>
      </dsp:txBody>
      <dsp:txXfrm>
        <a:off x="6574337" y="1949489"/>
        <a:ext cx="215132" cy="202284"/>
      </dsp:txXfrm>
    </dsp:sp>
    <dsp:sp modelId="{97A7AB90-DD19-49BF-843B-4EFAA2D75318}">
      <dsp:nvSpPr>
        <dsp:cNvPr id="0" name=""/>
        <dsp:cNvSpPr/>
      </dsp:nvSpPr>
      <dsp:spPr>
        <a:xfrm>
          <a:off x="7009240" y="22943"/>
          <a:ext cx="1801894" cy="40553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i-FI" sz="1600" b="1" kern="1200" dirty="0" err="1"/>
            <a:t>Koordi-naattori</a:t>
          </a:r>
          <a:r>
            <a:rPr lang="fi-FI" sz="1600" b="1" kern="1200" dirty="0"/>
            <a:t> antaa tehtävän </a:t>
          </a:r>
          <a:r>
            <a:rPr lang="fi-FI" sz="1600" b="1" kern="1200" dirty="0" err="1"/>
            <a:t>vapaaehtoi-selle</a:t>
          </a:r>
          <a:r>
            <a:rPr lang="fi-FI" sz="1600" b="1" kern="1200" dirty="0"/>
            <a:t> ja kirjaa tehtävän seuranta-lomakkeelle.</a:t>
          </a:r>
        </a:p>
        <a:p>
          <a:pPr marL="0" lvl="0" indent="0" algn="ctr" defTabSz="711200">
            <a:lnSpc>
              <a:spcPct val="90000"/>
            </a:lnSpc>
            <a:spcBef>
              <a:spcPct val="0"/>
            </a:spcBef>
            <a:spcAft>
              <a:spcPct val="35000"/>
            </a:spcAft>
            <a:buNone/>
          </a:pPr>
          <a:r>
            <a:rPr lang="fi-FI" sz="1600" b="1" kern="1200" dirty="0"/>
            <a:t>Kuitatkaa liivit!</a:t>
          </a:r>
        </a:p>
      </dsp:txBody>
      <dsp:txXfrm>
        <a:off x="7062016" y="75719"/>
        <a:ext cx="1696342" cy="39498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DA2C54-D799-4DF9-9F7B-1A26D7801C86}">
      <dsp:nvSpPr>
        <dsp:cNvPr id="0" name=""/>
        <dsp:cNvSpPr/>
      </dsp:nvSpPr>
      <dsp:spPr>
        <a:xfrm>
          <a:off x="4442" y="3216"/>
          <a:ext cx="1644875" cy="40707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i-FI" sz="1600" b="1" kern="1200" dirty="0"/>
            <a:t>Saat asiointi-tehtävän, ostoslistan ja </a:t>
          </a:r>
          <a:r>
            <a:rPr lang="fi-FI" sz="1600" b="1" kern="1200" dirty="0" err="1"/>
            <a:t>avuntarvit</a:t>
          </a:r>
          <a:r>
            <a:rPr lang="fi-FI" sz="1600" b="1" kern="1200" dirty="0"/>
            <a:t>-sijan yhteys-tiedot osastosta</a:t>
          </a:r>
        </a:p>
      </dsp:txBody>
      <dsp:txXfrm>
        <a:off x="52619" y="51393"/>
        <a:ext cx="1548521" cy="3974414"/>
      </dsp:txXfrm>
    </dsp:sp>
    <dsp:sp modelId="{6F8D57E4-55B1-4066-BDB4-F9E117D3E78A}">
      <dsp:nvSpPr>
        <dsp:cNvPr id="0" name=""/>
        <dsp:cNvSpPr/>
      </dsp:nvSpPr>
      <dsp:spPr>
        <a:xfrm>
          <a:off x="1782433" y="1873536"/>
          <a:ext cx="282206" cy="33012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fi-FI" sz="1400" kern="1200"/>
        </a:p>
      </dsp:txBody>
      <dsp:txXfrm>
        <a:off x="1782433" y="1939561"/>
        <a:ext cx="197544" cy="198077"/>
      </dsp:txXfrm>
    </dsp:sp>
    <dsp:sp modelId="{C0886B3C-C90E-4216-AED8-76417D2CE1F5}">
      <dsp:nvSpPr>
        <dsp:cNvPr id="0" name=""/>
        <dsp:cNvSpPr/>
      </dsp:nvSpPr>
      <dsp:spPr>
        <a:xfrm>
          <a:off x="2181782" y="0"/>
          <a:ext cx="1877229" cy="407720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i-FI" sz="1600" b="1" kern="1200" dirty="0"/>
            <a:t>Muista: </a:t>
          </a:r>
        </a:p>
        <a:p>
          <a:pPr marL="0" lvl="0" indent="0" algn="ctr" defTabSz="711200">
            <a:lnSpc>
              <a:spcPct val="90000"/>
            </a:lnSpc>
            <a:spcBef>
              <a:spcPct val="0"/>
            </a:spcBef>
            <a:spcAft>
              <a:spcPct val="35000"/>
            </a:spcAft>
            <a:buNone/>
          </a:pPr>
          <a:r>
            <a:rPr lang="fi-FI" sz="1600" b="1" kern="1200" dirty="0"/>
            <a:t>- Käsihygienia - Yskimis-hygienia,</a:t>
          </a:r>
        </a:p>
        <a:p>
          <a:pPr marL="0" lvl="0" indent="0" algn="ctr" defTabSz="711200">
            <a:lnSpc>
              <a:spcPct val="90000"/>
            </a:lnSpc>
            <a:spcBef>
              <a:spcPct val="0"/>
            </a:spcBef>
            <a:spcAft>
              <a:spcPct val="35000"/>
            </a:spcAft>
            <a:buNone/>
          </a:pPr>
          <a:r>
            <a:rPr lang="fi-FI" sz="1600" b="1" kern="1200" dirty="0"/>
            <a:t>- Turvaväliä   2 metriä </a:t>
          </a:r>
        </a:p>
      </dsp:txBody>
      <dsp:txXfrm>
        <a:off x="2236764" y="54982"/>
        <a:ext cx="1767265" cy="3967237"/>
      </dsp:txXfrm>
    </dsp:sp>
    <dsp:sp modelId="{E3C29518-2792-43FC-86FF-D46FCBC60399}">
      <dsp:nvSpPr>
        <dsp:cNvPr id="0" name=""/>
        <dsp:cNvSpPr/>
      </dsp:nvSpPr>
      <dsp:spPr>
        <a:xfrm>
          <a:off x="4183291" y="1873536"/>
          <a:ext cx="263473" cy="33012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fi-FI" sz="1400" kern="1200"/>
        </a:p>
      </dsp:txBody>
      <dsp:txXfrm>
        <a:off x="4183291" y="1939561"/>
        <a:ext cx="184431" cy="198077"/>
      </dsp:txXfrm>
    </dsp:sp>
    <dsp:sp modelId="{CF399255-F3AC-454E-8EB5-4BE60B3E6FEA}">
      <dsp:nvSpPr>
        <dsp:cNvPr id="0" name=""/>
        <dsp:cNvSpPr/>
      </dsp:nvSpPr>
      <dsp:spPr>
        <a:xfrm>
          <a:off x="4556131" y="0"/>
          <a:ext cx="1736100" cy="407720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i-FI" sz="1600" b="1" kern="1200" dirty="0"/>
            <a:t>Jätä ostokset oven ulkopuolelle </a:t>
          </a:r>
          <a:r>
            <a:rPr lang="fi-FI" sz="1600" b="0" kern="1200" dirty="0"/>
            <a:t>(ovikello/</a:t>
          </a:r>
        </a:p>
        <a:p>
          <a:pPr marL="0" lvl="0" indent="0" algn="ctr" defTabSz="711200">
            <a:lnSpc>
              <a:spcPct val="90000"/>
            </a:lnSpc>
            <a:spcBef>
              <a:spcPct val="0"/>
            </a:spcBef>
            <a:spcAft>
              <a:spcPct val="35000"/>
            </a:spcAft>
            <a:buNone/>
          </a:pPr>
          <a:r>
            <a:rPr lang="fi-FI" sz="1600" b="0" kern="1200" dirty="0"/>
            <a:t>puhelu)</a:t>
          </a:r>
        </a:p>
      </dsp:txBody>
      <dsp:txXfrm>
        <a:off x="4606980" y="50849"/>
        <a:ext cx="1634402" cy="3975503"/>
      </dsp:txXfrm>
    </dsp:sp>
    <dsp:sp modelId="{693BAE7D-B235-429E-9699-E536DB12BAF8}">
      <dsp:nvSpPr>
        <dsp:cNvPr id="0" name=""/>
        <dsp:cNvSpPr/>
      </dsp:nvSpPr>
      <dsp:spPr>
        <a:xfrm>
          <a:off x="6434183" y="1873536"/>
          <a:ext cx="300938" cy="33012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fi-FI" sz="1400" kern="1200"/>
        </a:p>
      </dsp:txBody>
      <dsp:txXfrm>
        <a:off x="6434183" y="1939561"/>
        <a:ext cx="210657" cy="198077"/>
      </dsp:txXfrm>
    </dsp:sp>
    <dsp:sp modelId="{97A7AB90-DD19-49BF-843B-4EFAA2D75318}">
      <dsp:nvSpPr>
        <dsp:cNvPr id="0" name=""/>
        <dsp:cNvSpPr/>
      </dsp:nvSpPr>
      <dsp:spPr>
        <a:xfrm>
          <a:off x="6860040" y="22809"/>
          <a:ext cx="2038886" cy="403158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i-FI" sz="1600" b="1" kern="1200" dirty="0"/>
            <a:t>Toimita osastoon sähköpostitse:</a:t>
          </a:r>
        </a:p>
        <a:p>
          <a:pPr marL="0" lvl="0" indent="0" algn="ctr" defTabSz="711200">
            <a:lnSpc>
              <a:spcPct val="90000"/>
            </a:lnSpc>
            <a:spcBef>
              <a:spcPct val="0"/>
            </a:spcBef>
            <a:spcAft>
              <a:spcPct val="35000"/>
            </a:spcAft>
            <a:buFont typeface="Symbol" panose="05050102010706020507" pitchFamily="18" charset="2"/>
            <a:buNone/>
          </a:pPr>
          <a:r>
            <a:rPr lang="fi-FI" sz="1600" b="1" kern="1200" dirty="0"/>
            <a:t>- kuva ostoskuitista</a:t>
          </a:r>
        </a:p>
        <a:p>
          <a:pPr marL="0" lvl="0" indent="0" algn="ctr" defTabSz="711200">
            <a:lnSpc>
              <a:spcPct val="90000"/>
            </a:lnSpc>
            <a:spcBef>
              <a:spcPct val="0"/>
            </a:spcBef>
            <a:spcAft>
              <a:spcPct val="35000"/>
            </a:spcAft>
            <a:buFont typeface="Symbol" panose="05050102010706020507" pitchFamily="18" charset="2"/>
            <a:buNone/>
          </a:pPr>
          <a:r>
            <a:rPr lang="fi-FI" sz="1600" b="1" kern="1200" dirty="0"/>
            <a:t>- oma ja asiakkaan nimi</a:t>
          </a:r>
        </a:p>
        <a:p>
          <a:pPr marL="0" lvl="0" indent="0" algn="ctr" defTabSz="711200">
            <a:lnSpc>
              <a:spcPct val="90000"/>
            </a:lnSpc>
            <a:spcBef>
              <a:spcPct val="0"/>
            </a:spcBef>
            <a:spcAft>
              <a:spcPct val="35000"/>
            </a:spcAft>
            <a:buFont typeface="Symbol" panose="05050102010706020507" pitchFamily="18" charset="2"/>
            <a:buNone/>
          </a:pPr>
          <a:r>
            <a:rPr lang="fi-FI" sz="1600" b="1" kern="1200" dirty="0"/>
            <a:t>- keikan suoritusajan-kohta</a:t>
          </a:r>
        </a:p>
        <a:p>
          <a:pPr marL="0" lvl="0" indent="0" algn="ctr" defTabSz="711200">
            <a:lnSpc>
              <a:spcPct val="90000"/>
            </a:lnSpc>
            <a:spcBef>
              <a:spcPct val="0"/>
            </a:spcBef>
            <a:spcAft>
              <a:spcPct val="35000"/>
            </a:spcAft>
            <a:buFont typeface="Symbol" panose="05050102010706020507" pitchFamily="18" charset="2"/>
            <a:buNone/>
          </a:pPr>
          <a:r>
            <a:rPr lang="fi-FI" sz="1600" b="0" kern="1200" dirty="0"/>
            <a:t>(pvm, alkamis- ja päättymisaika)</a:t>
          </a:r>
        </a:p>
      </dsp:txBody>
      <dsp:txXfrm>
        <a:off x="6919757" y="82526"/>
        <a:ext cx="1919452" cy="391214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920DEE-D505-4502-89CE-E2A9EBA9650A}" type="datetimeFigureOut">
              <a:rPr lang="fi-FI" smtClean="0"/>
              <a:t>1.4.2020</a:t>
            </a:fld>
            <a:endParaRPr lang="fi-FI"/>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E16DD1-D432-4136-A09E-5C2F56AC3ACB}" type="slidenum">
              <a:rPr lang="fi-FI" smtClean="0"/>
              <a:t>‹#›</a:t>
            </a:fld>
            <a:endParaRPr lang="fi-FI"/>
          </a:p>
        </p:txBody>
      </p:sp>
    </p:spTree>
    <p:extLst>
      <p:ext uri="{BB962C8B-B14F-4D97-AF65-F5344CB8AC3E}">
        <p14:creationId xmlns:p14="http://schemas.microsoft.com/office/powerpoint/2010/main" val="379405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rednet.punainenristi.fi/Koronaohje"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rednet.punainenristi.fi/Koronaohje"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rednet.punainenristi.fi/Koronaohje"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rednet.punainenristi.fi/Koronaohje" TargetMode="External"/><Relationship Id="rId2" Type="http://schemas.openxmlformats.org/officeDocument/2006/relationships/slide" Target="../slides/slide25.xml"/><Relationship Id="rId1" Type="http://schemas.openxmlformats.org/officeDocument/2006/relationships/notesMaster" Target="../notesMasters/notesMaster1.xml"/><Relationship Id="rId4" Type="http://schemas.openxmlformats.org/officeDocument/2006/relationships/hyperlink" Target="https://www.ruokavirasto.fi/globalassets/yhteisot/tuet-ja-kehittaminen/korona-covid-19-ohje-eu-ruoka-apuun17032020.pdf" TargetMode="Externa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thl.fi/fi/web/infektiotaudit-ja-rokotukset/taudit-ja-torjunta/taudit-ja-taudinaiheuttajat-a-o/koronavirus-covid-19/vakavan-koronavirustaudin-riskiryhmat"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rednet.punainenristi.fi/node/59198"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rednet.punainenristi.fi/system/files/page/Tietosuojaohjeet%20Kotimaan%20avustustoiminta.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1200" kern="1200" dirty="0">
                <a:solidFill>
                  <a:schemeClr val="tx1"/>
                </a:solidFill>
                <a:effectLst/>
                <a:latin typeface="+mn-lt"/>
                <a:ea typeface="+mn-ea"/>
                <a:cs typeface="+mn-cs"/>
              </a:rPr>
              <a:t>Koronaepidemia ja poikkeusolot vaikuttavat voimakkaasti varsinkin viruksen riskiryhmien, yksinäisten ja muiden haavoittuvassa tilanteessa elävien ihmisten arkeen. Tilanteen helpottamiseksi Punaisen Ristin vapaaehtoisilla on mahdollisuus tarjota apuaan päivittäiseen asiointiin kaupassa ja apteekissa. </a:t>
            </a:r>
          </a:p>
          <a:p>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Vapaaehtoisten antaman tuen merkitys on suuri tilanteessa, jossa viranomaisten voimavarat ovat tiukoilla. Monet naapurustot ovat aktivoituneet auttamaan toisiaan, mutta kaikilla apua tarvitsevilla ei ole mahdollisuutta naapuriavun hyödyntämiseen. </a:t>
            </a:r>
          </a:p>
          <a:p>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Vapaaehtoisten tarjoama asiointiapu antaa vaikeaan tilanteeseen joutuneelle tukea sekä arjessa pärjäämiseen että henkiseen jaksamiseen kriisin keskellä.</a:t>
            </a:r>
          </a:p>
          <a:p>
            <a:r>
              <a:rPr lang="fi-FI" sz="1200" kern="1200" dirty="0">
                <a:solidFill>
                  <a:schemeClr val="tx1"/>
                </a:solidFill>
                <a:effectLst/>
                <a:latin typeface="+mn-lt"/>
                <a:ea typeface="+mn-ea"/>
                <a:cs typeface="+mn-cs"/>
              </a:rPr>
              <a:t> </a:t>
            </a:r>
          </a:p>
          <a:p>
            <a:r>
              <a:rPr lang="fi-FI" sz="1200" b="1" kern="1200" dirty="0">
                <a:solidFill>
                  <a:schemeClr val="tx1"/>
                </a:solidFill>
                <a:effectLst/>
                <a:latin typeface="+mn-lt"/>
                <a:ea typeface="+mn-ea"/>
                <a:cs typeface="+mn-cs"/>
              </a:rPr>
              <a:t>Tästä ohjeesta löydät</a:t>
            </a:r>
            <a:r>
              <a:rPr lang="fi-FI" sz="1200" kern="1200" dirty="0">
                <a:solidFill>
                  <a:schemeClr val="tx1"/>
                </a:solidFill>
                <a:effectLst/>
                <a:latin typeface="+mn-lt"/>
                <a:ea typeface="+mn-ea"/>
                <a:cs typeface="+mn-cs"/>
              </a:rPr>
              <a:t> ohjeistukset asiointiavun toteuttamiseen osastolle, toimintaa koordinoiville vapaaehtoisille sekä asiointikeikkoja tekeville vapaaehtoisille. Osaston kannattaa tehdä asiointiavussa yhteistyötä kunnan ja muiden toimijoiden kanssa. </a:t>
            </a:r>
          </a:p>
          <a:p>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Asiointiapua antavat vapaaehtoiset eivät käsittele rahaa. He huolehtivat tartuntojen ehkäisemisestä, jotta toiminta on turvallista sekä avun saajille että auttajille.</a:t>
            </a:r>
          </a:p>
          <a:p>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On tärkeää huomata, että Punaisen Ristin vapaaehtoiset eivät järjestä asiointiapua koronavirustautiin sairastuneille. Heitä auttavat kunnan ammattityöntekijät.</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2</a:t>
            </a:fld>
            <a:endParaRPr lang="fi-FI"/>
          </a:p>
        </p:txBody>
      </p:sp>
    </p:spTree>
    <p:extLst>
      <p:ext uri="{BB962C8B-B14F-4D97-AF65-F5344CB8AC3E}">
        <p14:creationId xmlns:p14="http://schemas.microsoft.com/office/powerpoint/2010/main" val="3448597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14</a:t>
            </a:fld>
            <a:endParaRPr lang="fi-FI"/>
          </a:p>
        </p:txBody>
      </p:sp>
    </p:spTree>
    <p:extLst>
      <p:ext uri="{BB962C8B-B14F-4D97-AF65-F5344CB8AC3E}">
        <p14:creationId xmlns:p14="http://schemas.microsoft.com/office/powerpoint/2010/main" val="42713495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1200" u="sng" kern="1200" dirty="0">
                <a:solidFill>
                  <a:schemeClr val="tx1"/>
                </a:solidFill>
                <a:effectLst/>
                <a:latin typeface="+mn-lt"/>
                <a:ea typeface="+mn-ea"/>
                <a:cs typeface="+mn-cs"/>
              </a:rPr>
              <a:t>Jos sinulla on lieviäkään flunssan oireita, kuten nuhaa, yskää, kurkkukipua ja kuumetta, pysy kotona, kunnes olet ollut oireettomana vähintään kaksi vuorokautta. Voit osallistua lähikontaktia vaativaan vapaaehtoistoimintaan vasta sen jälkeen</a:t>
            </a:r>
            <a:r>
              <a:rPr lang="fi-FI" sz="1200" kern="1200" dirty="0">
                <a:solidFill>
                  <a:schemeClr val="tx1"/>
                </a:solidFill>
                <a:effectLst/>
                <a:latin typeface="+mn-lt"/>
                <a:ea typeface="+mn-ea"/>
                <a:cs typeface="+mn-cs"/>
              </a:rPr>
              <a:t>.</a:t>
            </a:r>
          </a:p>
          <a:p>
            <a:r>
              <a:rPr lang="fi-FI" sz="1200" u="none" strike="noStrike" kern="1200" dirty="0">
                <a:solidFill>
                  <a:schemeClr val="tx1"/>
                </a:solidFill>
                <a:effectLst/>
                <a:latin typeface="+mn-lt"/>
                <a:ea typeface="+mn-ea"/>
                <a:cs typeface="+mn-cs"/>
              </a:rPr>
              <a:t> </a:t>
            </a:r>
            <a:endParaRPr lang="fi-FI" sz="1200" kern="1200" dirty="0">
              <a:solidFill>
                <a:schemeClr val="tx1"/>
              </a:solidFill>
              <a:effectLst/>
              <a:latin typeface="+mn-lt"/>
              <a:ea typeface="+mn-ea"/>
              <a:cs typeface="+mn-cs"/>
            </a:endParaRPr>
          </a:p>
          <a:p>
            <a:pPr lvl="0"/>
            <a:r>
              <a:rPr lang="fi-FI" sz="1200" kern="1200" dirty="0">
                <a:solidFill>
                  <a:schemeClr val="tx1"/>
                </a:solidFill>
                <a:effectLst/>
                <a:latin typeface="+mn-lt"/>
                <a:ea typeface="+mn-ea"/>
                <a:cs typeface="+mn-cs"/>
              </a:rPr>
              <a:t>Tutustu </a:t>
            </a:r>
            <a:r>
              <a:rPr lang="fi-FI" sz="1200" u="sng" kern="1200" dirty="0" err="1">
                <a:solidFill>
                  <a:schemeClr val="tx1"/>
                </a:solidFill>
                <a:effectLst/>
                <a:latin typeface="+mn-lt"/>
                <a:ea typeface="+mn-ea"/>
                <a:cs typeface="+mn-cs"/>
                <a:hlinkClick r:id="rId3"/>
              </a:rPr>
              <a:t>RedNetin</a:t>
            </a:r>
            <a:r>
              <a:rPr lang="fi-FI" sz="1200" u="sng" kern="1200" dirty="0">
                <a:solidFill>
                  <a:schemeClr val="tx1"/>
                </a:solidFill>
                <a:effectLst/>
                <a:latin typeface="+mn-lt"/>
                <a:ea typeface="+mn-ea"/>
                <a:cs typeface="+mn-cs"/>
                <a:hlinkClick r:id="rId3"/>
              </a:rPr>
              <a:t> turvallisuusohjeisiin</a:t>
            </a:r>
            <a:r>
              <a:rPr lang="fi-FI" sz="1200" kern="1200" dirty="0">
                <a:solidFill>
                  <a:schemeClr val="tx1"/>
                </a:solidFill>
                <a:effectLst/>
                <a:latin typeface="+mn-lt"/>
                <a:ea typeface="+mn-ea"/>
                <a:cs typeface="+mn-cs"/>
              </a:rPr>
              <a:t>, joista saat ohjeet virustartunnan ehkäisemiseen. Koronavirukselta suojaudutaan samalla tavoin kuin muiltakin hengitystieinfektioiden aiheuttajilta.</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15</a:t>
            </a:fld>
            <a:endParaRPr lang="fi-FI"/>
          </a:p>
        </p:txBody>
      </p:sp>
    </p:spTree>
    <p:extLst>
      <p:ext uri="{BB962C8B-B14F-4D97-AF65-F5344CB8AC3E}">
        <p14:creationId xmlns:p14="http://schemas.microsoft.com/office/powerpoint/2010/main" val="24655551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16</a:t>
            </a:fld>
            <a:endParaRPr lang="fi-FI"/>
          </a:p>
        </p:txBody>
      </p:sp>
    </p:spTree>
    <p:extLst>
      <p:ext uri="{BB962C8B-B14F-4D97-AF65-F5344CB8AC3E}">
        <p14:creationId xmlns:p14="http://schemas.microsoft.com/office/powerpoint/2010/main" val="28358236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sz="1200" kern="1200" dirty="0">
                <a:solidFill>
                  <a:schemeClr val="tx1"/>
                </a:solidFill>
                <a:effectLst/>
                <a:latin typeface="+mn-lt"/>
                <a:ea typeface="+mn-ea"/>
                <a:cs typeface="+mn-cs"/>
              </a:rPr>
              <a:t>Saat asiointitehtävän, ostoslistan ja avuntarvitsijan yhteystiedot asiointiapua osastossa koordinoivalta henkilöltä.</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Tutustu </a:t>
            </a:r>
            <a:r>
              <a:rPr lang="fi-FI" sz="1200" u="sng" kern="1200" dirty="0" err="1">
                <a:solidFill>
                  <a:schemeClr val="tx1"/>
                </a:solidFill>
                <a:effectLst/>
                <a:latin typeface="+mn-lt"/>
                <a:ea typeface="+mn-ea"/>
                <a:cs typeface="+mn-cs"/>
                <a:hlinkClick r:id="rId3"/>
              </a:rPr>
              <a:t>RedNetin</a:t>
            </a:r>
            <a:r>
              <a:rPr lang="fi-FI" sz="1200" u="sng" kern="1200" dirty="0">
                <a:solidFill>
                  <a:schemeClr val="tx1"/>
                </a:solidFill>
                <a:effectLst/>
                <a:latin typeface="+mn-lt"/>
                <a:ea typeface="+mn-ea"/>
                <a:cs typeface="+mn-cs"/>
                <a:hlinkClick r:id="rId3"/>
              </a:rPr>
              <a:t> turvallisuusohjeisiin</a:t>
            </a:r>
            <a:r>
              <a:rPr lang="fi-FI" sz="1200" kern="1200" dirty="0">
                <a:solidFill>
                  <a:schemeClr val="tx1"/>
                </a:solidFill>
                <a:effectLst/>
                <a:latin typeface="+mn-lt"/>
                <a:ea typeface="+mn-ea"/>
                <a:cs typeface="+mn-cs"/>
              </a:rPr>
              <a:t>, joista saat ohjeet virustartunnan ehkäisemiseen. Koronavirukselta suojaudutaan samalla tavoin kuin muiltakin hengitystieinfektioiden aiheuttajilta.</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Jätä ostokset oven ulkopuolelle. Soita ovikelloa tai soita asiakkaalle puhelimella ja varmista, että hän ottaa toimituksen vastaan. Huolehdi, että etäisyys asiakkaaseen säilyy noin kahdessa metrissä, jotta pysytte molemmat turvassa tartunnalta.</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Toimita asioinnin jälkeen osaston asiointiavun koordinaattorille sähköpostitse:</a:t>
            </a:r>
          </a:p>
          <a:p>
            <a:pPr lvl="0"/>
            <a:r>
              <a:rPr lang="fi-FI" sz="1200" kern="1200" dirty="0">
                <a:solidFill>
                  <a:schemeClr val="tx1"/>
                </a:solidFill>
                <a:effectLst/>
                <a:latin typeface="+mn-lt"/>
                <a:ea typeface="+mn-ea"/>
                <a:cs typeface="+mn-cs"/>
              </a:rPr>
              <a:t>- Kuva ostoskuitista</a:t>
            </a:r>
          </a:p>
          <a:p>
            <a:pPr lvl="0"/>
            <a:r>
              <a:rPr lang="fi-FI" sz="1200" kern="1200" dirty="0">
                <a:solidFill>
                  <a:schemeClr val="tx1"/>
                </a:solidFill>
                <a:effectLst/>
                <a:latin typeface="+mn-lt"/>
                <a:ea typeface="+mn-ea"/>
                <a:cs typeface="+mn-cs"/>
              </a:rPr>
              <a:t>- Vapaaehtoisen ja asiakkaan nimi</a:t>
            </a:r>
          </a:p>
          <a:p>
            <a:pPr lvl="0"/>
            <a:r>
              <a:rPr lang="fi-FI" sz="1200" kern="1200" dirty="0">
                <a:solidFill>
                  <a:schemeClr val="tx1"/>
                </a:solidFill>
                <a:effectLst/>
                <a:latin typeface="+mn-lt"/>
                <a:ea typeface="+mn-ea"/>
                <a:cs typeface="+mn-cs"/>
              </a:rPr>
              <a:t>- Tieto auttamistehtävän ajankohdasta (pvm, alkamis- ja päättymisaika)</a:t>
            </a:r>
          </a:p>
        </p:txBody>
      </p:sp>
      <p:sp>
        <p:nvSpPr>
          <p:cNvPr id="4" name="Slide Number Placeholder 3"/>
          <p:cNvSpPr>
            <a:spLocks noGrp="1"/>
          </p:cNvSpPr>
          <p:nvPr>
            <p:ph type="sldNum" sz="quarter" idx="5"/>
          </p:nvPr>
        </p:nvSpPr>
        <p:spPr/>
        <p:txBody>
          <a:bodyPr/>
          <a:lstStyle/>
          <a:p>
            <a:fld id="{75E16DD1-D432-4136-A09E-5C2F56AC3ACB}" type="slidenum">
              <a:rPr lang="fi-FI" smtClean="0"/>
              <a:t>17</a:t>
            </a:fld>
            <a:endParaRPr lang="fi-FI"/>
          </a:p>
        </p:txBody>
      </p:sp>
    </p:spTree>
    <p:extLst>
      <p:ext uri="{BB962C8B-B14F-4D97-AF65-F5344CB8AC3E}">
        <p14:creationId xmlns:p14="http://schemas.microsoft.com/office/powerpoint/2010/main" val="10430351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sz="1200" kern="1200" dirty="0">
                <a:solidFill>
                  <a:schemeClr val="tx1"/>
                </a:solidFill>
                <a:effectLst/>
                <a:latin typeface="+mn-lt"/>
                <a:ea typeface="+mn-ea"/>
                <a:cs typeface="+mn-cs"/>
              </a:rPr>
              <a:t>Punaisen Ristin apu on aina luottamuksellista. Älä kerro asiakkaan tietoja ulkopuoliselle. Käsittele tietoja huolella ja tuhoa huolellisesti kaikki avustamiseen liittyvät tiedot, kun olet raportoinut ne osaston asiointiavun koordinaattorille. Poista lähettämisen jälkeen myös esimerkiksi kuittien kuvat puhelimestasi.</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Jos huolestut asiointiapua antaessasi jonkun ihmisen turvallisuudesta tai hyvinvoinnista, ilmoita huolestasi osaston asiointiavun koordinaattorille. Huoli voi liittyä esimerkiksi lasten huolenpitoon, kotiväkivaltaan tai pakottamiseen ja painostamiseen. Hätätapauksessa soita hätänumeroon 112.</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18</a:t>
            </a:fld>
            <a:endParaRPr lang="fi-FI"/>
          </a:p>
        </p:txBody>
      </p:sp>
    </p:spTree>
    <p:extLst>
      <p:ext uri="{BB962C8B-B14F-4D97-AF65-F5344CB8AC3E}">
        <p14:creationId xmlns:p14="http://schemas.microsoft.com/office/powerpoint/2010/main" val="827207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1200" kern="1200" dirty="0">
                <a:solidFill>
                  <a:schemeClr val="tx1"/>
                </a:solidFill>
                <a:effectLst/>
                <a:latin typeface="+mn-lt"/>
                <a:ea typeface="+mn-ea"/>
                <a:cs typeface="+mn-cs"/>
              </a:rPr>
              <a:t>Reseptilääkkeiden noutaminen ei edellytä Kela-korttia, vaan apteekille riittää, että Kela-kortista on kortin etupuolelta otettu valokuva. </a:t>
            </a:r>
          </a:p>
          <a:p>
            <a:r>
              <a:rPr lang="fi-FI" sz="1200" kern="1200" dirty="0">
                <a:solidFill>
                  <a:schemeClr val="tx1"/>
                </a:solidFill>
                <a:effectLst/>
                <a:latin typeface="+mn-lt"/>
                <a:ea typeface="+mn-ea"/>
                <a:cs typeface="+mn-cs"/>
              </a:rPr>
              <a:t> </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19</a:t>
            </a:fld>
            <a:endParaRPr lang="fi-FI"/>
          </a:p>
        </p:txBody>
      </p:sp>
    </p:spTree>
    <p:extLst>
      <p:ext uri="{BB962C8B-B14F-4D97-AF65-F5344CB8AC3E}">
        <p14:creationId xmlns:p14="http://schemas.microsoft.com/office/powerpoint/2010/main" val="4199130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dirty="0"/>
              <a:t>Jos asiakas tarvitsee taloudellista tukea, kehottakaa häntä olemaan yhteydessä Kelaan tai kunnan sosiaalitoimistoon. Antakaa myös niiden yhteystiedot. Tarvittaessa antakaa lisäneuvoja ja varmistakaa, että asiakas löytää avun piiriin. Hyvä keino on esimerkiksi soittaa perään ja tarkistaa, että asiakas saa tarvitsemaansa apua. </a:t>
            </a:r>
          </a:p>
          <a:p>
            <a:pPr lvl="0"/>
            <a:endParaRPr lang="fi-FI" dirty="0"/>
          </a:p>
          <a:p>
            <a:pPr lvl="0"/>
            <a:r>
              <a:rPr lang="fi-FI" dirty="0"/>
              <a:t>Tarpeen mukaan ohjatkaa asiakas myös kunnan terveyspalveluihin ja antakaa niiden yhteystiedot.</a:t>
            </a:r>
          </a:p>
          <a:p>
            <a:pPr lvl="0"/>
            <a:endParaRPr lang="fi-FI" dirty="0"/>
          </a:p>
          <a:p>
            <a:pPr lvl="0"/>
            <a:r>
              <a:rPr lang="fi-FI" dirty="0"/>
              <a:t>Toimeentulotuen asiakkailla on usein Kelasta tai kunnan sosiaalitoimesta saatu maksusitoumus kauppaan. Maksusitoumuksella asioiminen saattaa edellyttää rahan tai Kela-kortin käsittelyä tai valtuutusta käyttää maksusitoumusta asiakkaan puolesta. </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20</a:t>
            </a:fld>
            <a:endParaRPr lang="fi-FI"/>
          </a:p>
        </p:txBody>
      </p:sp>
    </p:spTree>
    <p:extLst>
      <p:ext uri="{BB962C8B-B14F-4D97-AF65-F5344CB8AC3E}">
        <p14:creationId xmlns:p14="http://schemas.microsoft.com/office/powerpoint/2010/main" val="34664862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Ennen asiointia kannattaa siis ottaa yhteyttä kunnan sosiaalitoimeen tai paikalliseen Kelan toimistoon ja selvittää, miten tilanteessa menetellään.</a:t>
            </a:r>
          </a:p>
          <a:p>
            <a:pPr marL="628650" lvl="1" indent="-171450">
              <a:buFontTx/>
              <a:buChar char="-"/>
            </a:pPr>
            <a:r>
              <a:rPr lang="fi-FI" dirty="0"/>
              <a:t>Jos asiakas tarvitsee toimeentulotuen maksusitoumuksen, hänet ohjataan ensin sopimaan Kelan (perustoimeentulotuki) tai kunnan (täydentävä ja ehkäisevä toimeentulotuki) kanssa, että Punaisen Ristin vapaaehtoinen asioi hänen puolestaan. Viranomaiselle täytyy antaa vapaaehtoisen nimi, jonka osastossa asiointiapua koordinoiva henkilö ilmoittaa asiakkaalle. Selvittäkää Kelasta tai kunnasta, voiko Punainen Risti asioida henkilön puolesta puhelimitse annetun suullisen valtuutuksen nojalla, jos ihminen ei itse pysty asioimaan.</a:t>
            </a:r>
          </a:p>
          <a:p>
            <a:pPr marL="628650" lvl="1" indent="-171450">
              <a:buFontTx/>
              <a:buChar char="-"/>
            </a:pPr>
            <a:r>
              <a:rPr lang="fi-FI" dirty="0"/>
              <a:t>Jos asiakas saa toimeentulotukea maksusitoumuksena Kelasta tai kunnan sosiaalitoimesta, sopikaa, noutaako vapaaehtoinen maksusitoumuksen viranomaiselta vai toimitetaanko se kauppaan. Vapaaehtoinen merkitään silloin ostajaksi ja hänellä täytyy olla oma henkilöllisyystodistus mukana.</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21</a:t>
            </a:fld>
            <a:endParaRPr lang="fi-FI"/>
          </a:p>
        </p:txBody>
      </p:sp>
    </p:spTree>
    <p:extLst>
      <p:ext uri="{BB962C8B-B14F-4D97-AF65-F5344CB8AC3E}">
        <p14:creationId xmlns:p14="http://schemas.microsoft.com/office/powerpoint/2010/main" val="24177495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dirty="0"/>
              <a:t>Jos vapaaehtoinen ilmoittaa olevansa huolissaan asiakkaan tai tämän lähipiirin hyvinvoinnista, asia täytyy aina selvittää. </a:t>
            </a:r>
            <a:endParaRPr lang="fi-FI" sz="4000" dirty="0"/>
          </a:p>
          <a:p>
            <a:pPr marL="628650" lvl="1" indent="-171450">
              <a:buFontTx/>
              <a:buChar char="-"/>
            </a:pPr>
            <a:r>
              <a:rPr lang="fi-FI" dirty="0"/>
              <a:t>Jos huoli koskee lapsen hyvinvointia, tehkää  kunnalle lastensuojeluilmoitus. </a:t>
            </a:r>
          </a:p>
          <a:p>
            <a:pPr marL="628650" lvl="1" indent="-171450">
              <a:buFontTx/>
              <a:buChar char="-"/>
            </a:pPr>
            <a:r>
              <a:rPr lang="fi-FI" dirty="0"/>
              <a:t>Jos kyse on aikuisesta, joka on ilmeisen kykenemätön huolehtimaan hyvinvoinnistaan ja turvallisuudestaan, tehkää asiasta kunnalle huoli-ilmoitus. </a:t>
            </a:r>
            <a:endParaRPr lang="fi-FI" sz="4000" dirty="0"/>
          </a:p>
          <a:p>
            <a:r>
              <a:rPr lang="fi-FI" dirty="0"/>
              <a:t>Jos mahdollista, tehkää ilmoitus yhteistyössä asiakkaan kanssa. </a:t>
            </a:r>
            <a:endParaRPr lang="fi-FI" sz="4000" dirty="0"/>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22</a:t>
            </a:fld>
            <a:endParaRPr lang="fi-FI"/>
          </a:p>
        </p:txBody>
      </p:sp>
    </p:spTree>
    <p:extLst>
      <p:ext uri="{BB962C8B-B14F-4D97-AF65-F5344CB8AC3E}">
        <p14:creationId xmlns:p14="http://schemas.microsoft.com/office/powerpoint/2010/main" val="32488348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dirty="0"/>
              <a:t>Jos asiointiapu edellyttää rahan käyttämistä, voit noutaa käteisen rahan asiakkaalta. Vapaaehtoinen voi ottaa vastaan korkeintaan 100 euroa ja rahan vastaanottaminen täytyy kuitata (</a:t>
            </a:r>
            <a:r>
              <a:rPr lang="fi-FI" i="1" dirty="0"/>
              <a:t>lomake 2</a:t>
            </a:r>
            <a:r>
              <a:rPr lang="fi-FI" dirty="0"/>
              <a:t>). Lomakkeen toinen osa jää asiakkaalle ja toinen vapaaehtoiselle. Vapaaehtoinen ei saa ottaa haltuunsa asiakkaan pankki- tai luottokorttia.</a:t>
            </a:r>
          </a:p>
          <a:p>
            <a:pPr lvl="0"/>
            <a:endParaRPr lang="fi-FI" dirty="0"/>
          </a:p>
          <a:p>
            <a:pPr lvl="0"/>
            <a:r>
              <a:rPr lang="fi-FI" dirty="0"/>
              <a:t>Jos olet ottanut vastaan rahaa, pyydä asiakasta kuittaamaan, että hän on vastaanottanut toimituksen, vaihtorahat ja kuitin. Lähikontaktia ei silloin voi välttää kokonaan, mutta sen täytyy olla mahdollisimman vähäinen. Huomioi </a:t>
            </a:r>
            <a:r>
              <a:rPr lang="fi-FI" u="sng" dirty="0" err="1">
                <a:hlinkClick r:id="rId3"/>
              </a:rPr>
              <a:t>RedNetin</a:t>
            </a:r>
            <a:r>
              <a:rPr lang="fi-FI" u="sng" dirty="0">
                <a:hlinkClick r:id="rId3"/>
              </a:rPr>
              <a:t> turvallisuusohjeet</a:t>
            </a:r>
            <a:r>
              <a:rPr lang="fi-FI" dirty="0"/>
              <a:t>.</a:t>
            </a:r>
          </a:p>
          <a:p>
            <a:pPr lvl="0"/>
            <a:endParaRPr lang="fi-FI" dirty="0"/>
          </a:p>
          <a:p>
            <a:pPr lvl="0"/>
            <a:r>
              <a:rPr lang="fi-FI" dirty="0"/>
              <a:t>Jätä lomakkeen toinen osa asiakkaalle ja ota toinen itsellesi. Ota kuva ostoskuitista ja jätä alkuperäinen kuitti asiakkaalle. </a:t>
            </a:r>
          </a:p>
          <a:p>
            <a:pPr lvl="0"/>
            <a:endParaRPr lang="fi-FI" dirty="0"/>
          </a:p>
          <a:p>
            <a:pPr lvl="0"/>
            <a:r>
              <a:rPr lang="fi-FI" dirty="0"/>
              <a:t>Toimita asioinnin jälkeen osastossa toimintaa koordinoivalle henkilölle sähköpostitse kuva vastaanottokuittauslomakkeesta (vain jos olet ottanut vastaan rahaa tai Kela-kortin).</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23</a:t>
            </a:fld>
            <a:endParaRPr lang="fi-FI"/>
          </a:p>
        </p:txBody>
      </p:sp>
    </p:spTree>
    <p:extLst>
      <p:ext uri="{BB962C8B-B14F-4D97-AF65-F5344CB8AC3E}">
        <p14:creationId xmlns:p14="http://schemas.microsoft.com/office/powerpoint/2010/main" val="1541842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1200" b="1" kern="1200" dirty="0">
                <a:solidFill>
                  <a:schemeClr val="tx1"/>
                </a:solidFill>
                <a:effectLst/>
                <a:latin typeface="+mn-lt"/>
                <a:ea typeface="+mn-ea"/>
                <a:cs typeface="+mn-cs"/>
              </a:rPr>
              <a:t> </a:t>
            </a:r>
            <a:r>
              <a:rPr lang="fi-FI" sz="1200" kern="1200" dirty="0">
                <a:solidFill>
                  <a:schemeClr val="tx1"/>
                </a:solidFill>
                <a:effectLst/>
                <a:latin typeface="+mn-lt"/>
                <a:ea typeface="+mn-ea"/>
                <a:cs typeface="+mn-cs"/>
              </a:rPr>
              <a:t>On kunnan tehtävä huolehtia asukkaistaan ja ohjeistaa sekä neuvoa, miten asiointi kaupassa ja apteekissa järjestetään riskiryhmissä, karanteenissa ja eristyksessä oleville. </a:t>
            </a:r>
            <a:r>
              <a:rPr lang="fi-FI" sz="1200" b="1" kern="1200" dirty="0">
                <a:solidFill>
                  <a:schemeClr val="tx1"/>
                </a:solidFill>
                <a:effectLst/>
                <a:latin typeface="+mn-lt"/>
                <a:ea typeface="+mn-ea"/>
                <a:cs typeface="+mn-cs"/>
              </a:rPr>
              <a:t>Olkaa rohkeasti yhteydessä kuntaan ja tarjotkaa apua.</a:t>
            </a:r>
            <a:endParaRPr lang="fi-FI" sz="1200" kern="1200" dirty="0">
              <a:solidFill>
                <a:schemeClr val="tx1"/>
              </a:solidFill>
              <a:effectLst/>
              <a:latin typeface="+mn-lt"/>
              <a:ea typeface="+mn-ea"/>
              <a:cs typeface="+mn-cs"/>
            </a:endParaRPr>
          </a:p>
          <a:p>
            <a:r>
              <a:rPr lang="fi-FI" sz="1200" kern="1200" dirty="0">
                <a:solidFill>
                  <a:schemeClr val="tx1"/>
                </a:solidFill>
                <a:effectLst/>
                <a:latin typeface="+mn-lt"/>
                <a:ea typeface="+mn-ea"/>
                <a:cs typeface="+mn-cs"/>
              </a:rPr>
              <a:t> </a:t>
            </a:r>
          </a:p>
          <a:p>
            <a:pPr lvl="0"/>
            <a:r>
              <a:rPr lang="fi-FI" sz="1200" b="1" kern="1200" dirty="0">
                <a:solidFill>
                  <a:schemeClr val="tx1"/>
                </a:solidFill>
                <a:effectLst/>
                <a:latin typeface="+mn-lt"/>
                <a:ea typeface="+mn-ea"/>
                <a:cs typeface="+mn-cs"/>
              </a:rPr>
              <a:t>Selvittäkää, ketkä tarvitsevat Punaisen Ristin apua.</a:t>
            </a:r>
            <a:r>
              <a:rPr lang="fi-FI" sz="1200" kern="1200" dirty="0">
                <a:solidFill>
                  <a:schemeClr val="tx1"/>
                </a:solidFill>
                <a:effectLst/>
                <a:latin typeface="+mn-lt"/>
                <a:ea typeface="+mn-ea"/>
                <a:cs typeface="+mn-cs"/>
              </a:rPr>
              <a:t> Poikkeusoloissa tukea voivat tarvita erityisesti ilman turvaverkkoa elävät ihmiset – esimerkiksi kotiavun ulkopuolella olevat iäkkäät, sairastuneet tai karanteenissa olevat henkilöt sekä yksinhuoltajat, joiden lapsi on sairas tai karanteenissa. On tärkeää tunnistaa ihmiset, jotka eivät itse pysty hakemaan apua esimerkiksi iän, sairauden tai kielen vuoksi.</a:t>
            </a:r>
          </a:p>
          <a:p>
            <a:r>
              <a:rPr lang="fi-FI" sz="1200" kern="1200" dirty="0">
                <a:solidFill>
                  <a:schemeClr val="tx1"/>
                </a:solidFill>
                <a:effectLst/>
                <a:latin typeface="+mn-lt"/>
                <a:ea typeface="+mn-ea"/>
                <a:cs typeface="+mn-cs"/>
              </a:rPr>
              <a:t> </a:t>
            </a:r>
          </a:p>
          <a:p>
            <a:pPr lvl="0"/>
            <a:r>
              <a:rPr lang="fi-FI" sz="1200" b="1" kern="1200" dirty="0">
                <a:solidFill>
                  <a:schemeClr val="tx1"/>
                </a:solidFill>
                <a:effectLst/>
                <a:latin typeface="+mn-lt"/>
                <a:ea typeface="+mn-ea"/>
                <a:cs typeface="+mn-cs"/>
              </a:rPr>
              <a:t>Jos saatte pyynnön avustamiseen kunnalta,</a:t>
            </a:r>
            <a:r>
              <a:rPr lang="fi-FI" sz="1200" kern="1200" dirty="0">
                <a:solidFill>
                  <a:schemeClr val="tx1"/>
                </a:solidFill>
                <a:effectLst/>
                <a:latin typeface="+mn-lt"/>
                <a:ea typeface="+mn-ea"/>
                <a:cs typeface="+mn-cs"/>
              </a:rPr>
              <a:t> suunnitelkaa yhdessä kunnan kanssa, miten organisoitte toiminnan ja otatte vastaan avunpyynnöt.</a:t>
            </a:r>
          </a:p>
          <a:p>
            <a:r>
              <a:rPr lang="fi-FI" sz="1200" kern="1200" dirty="0">
                <a:solidFill>
                  <a:schemeClr val="tx1"/>
                </a:solidFill>
                <a:effectLst/>
                <a:latin typeface="+mn-lt"/>
                <a:ea typeface="+mn-ea"/>
                <a:cs typeface="+mn-cs"/>
              </a:rPr>
              <a:t> </a:t>
            </a:r>
          </a:p>
          <a:p>
            <a:pPr lvl="0"/>
            <a:r>
              <a:rPr lang="fi-FI" sz="1200" b="1" kern="1200" dirty="0">
                <a:solidFill>
                  <a:schemeClr val="tx1"/>
                </a:solidFill>
                <a:effectLst/>
                <a:latin typeface="+mn-lt"/>
                <a:ea typeface="+mn-ea"/>
                <a:cs typeface="+mn-cs"/>
              </a:rPr>
              <a:t>Mitoittakaa toiminta osaston resurssien mukaan.</a:t>
            </a:r>
            <a:r>
              <a:rPr lang="fi-FI" sz="1200" kern="1200" dirty="0">
                <a:solidFill>
                  <a:schemeClr val="tx1"/>
                </a:solidFill>
                <a:effectLst/>
                <a:latin typeface="+mn-lt"/>
                <a:ea typeface="+mn-ea"/>
                <a:cs typeface="+mn-cs"/>
              </a:rPr>
              <a:t> Osastollanne täytyy olla mahdollisuus vastata myös muihin avunpyyntöihin. On tärkeää huolehtia omasta jaksamisestanne ja viestiä viranomaiselle realistisesti käytettävissä olevat resurssit ja mahdollisuudet. Kannattaa selvittää myös mahdollisuudet yhteistyöhön naapuriosaston kanssa.</a:t>
            </a:r>
          </a:p>
          <a:p>
            <a:pPr lvl="0"/>
            <a:endParaRPr lang="fi-FI"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200" b="1" kern="1200" dirty="0">
                <a:solidFill>
                  <a:schemeClr val="tx1"/>
                </a:solidFill>
                <a:effectLst/>
                <a:latin typeface="+mn-lt"/>
                <a:ea typeface="+mn-ea"/>
                <a:cs typeface="+mn-cs"/>
              </a:rPr>
              <a:t>Olkaa rohkeasti yhteydessä naapuriosaston lisäksi</a:t>
            </a:r>
            <a:r>
              <a:rPr lang="fi-FI" sz="1200" kern="1200" dirty="0">
                <a:solidFill>
                  <a:schemeClr val="tx1"/>
                </a:solidFill>
                <a:effectLst/>
                <a:latin typeface="+mn-lt"/>
                <a:ea typeface="+mn-ea"/>
                <a:cs typeface="+mn-cs"/>
              </a:rPr>
              <a:t> myös seurakuntaan ja muihin asiointiapua tarjoaviin järjestöihin, jotta voitte koordinoida toimintaanne kaikkein haavoittuvimpien auttamiseksi. </a:t>
            </a:r>
          </a:p>
          <a:p>
            <a:pPr lvl="0"/>
            <a:endParaRPr lang="fi-FI" sz="1200" kern="1200" dirty="0">
              <a:solidFill>
                <a:schemeClr val="tx1"/>
              </a:solidFill>
              <a:effectLst/>
              <a:latin typeface="+mn-lt"/>
              <a:ea typeface="+mn-ea"/>
              <a:cs typeface="+mn-cs"/>
            </a:endParaRPr>
          </a:p>
          <a:p>
            <a:pPr lvl="0"/>
            <a:endParaRPr lang="fi-FI" sz="1200" kern="1200" dirty="0">
              <a:solidFill>
                <a:schemeClr val="tx1"/>
              </a:solidFill>
              <a:effectLst/>
              <a:latin typeface="+mn-lt"/>
              <a:ea typeface="+mn-ea"/>
              <a:cs typeface="+mn-cs"/>
            </a:endParaRP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5</a:t>
            </a:fld>
            <a:endParaRPr lang="fi-FI"/>
          </a:p>
        </p:txBody>
      </p:sp>
    </p:spTree>
    <p:extLst>
      <p:ext uri="{BB962C8B-B14F-4D97-AF65-F5344CB8AC3E}">
        <p14:creationId xmlns:p14="http://schemas.microsoft.com/office/powerpoint/2010/main" val="31554149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dirty="0"/>
              <a:t>Varmistakaa puhelimitse osaston avun piirissä olevilta ihmisiltä heidän tilanteensa. Onko heillä ruokaa ja lääkkeitä, ja saavatko he apua omaisiltaan tai kunnalta?</a:t>
            </a:r>
          </a:p>
          <a:p>
            <a:pPr lvl="0"/>
            <a:endParaRPr lang="fi-FI" dirty="0"/>
          </a:p>
          <a:p>
            <a:pPr lvl="0"/>
            <a:r>
              <a:rPr lang="fi-FI" dirty="0"/>
              <a:t>Avun tarvetta voivat kartoittaa ystävävälittäjät tai ystäväasiakkaan oma vapaaehtoinen. Vapaaehtoiset ilmoittavat tarpeista sovitun mukaisesti joko ystävävälitykseen tai suoraan osaston asiointiavun koordinaattorille.</a:t>
            </a:r>
          </a:p>
          <a:p>
            <a:pPr lvl="0"/>
            <a:endParaRPr lang="fi-FI" dirty="0"/>
          </a:p>
          <a:p>
            <a:r>
              <a:rPr lang="fi-FI" dirty="0"/>
              <a:t>Ellei ystävävapaaehtoisella ole ystäväasiakkaan puhelinnumeroa, ystävävälitys soittaa asiakkaille ja hankkii tarvittaessa apuvoimia välitykseen. Välittäjä voi pyytää ystäväasiakkaalta lupaa luovuttaa puhelinnumero omalle ystävävapaaehtoiselle</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24</a:t>
            </a:fld>
            <a:endParaRPr lang="fi-FI"/>
          </a:p>
        </p:txBody>
      </p:sp>
    </p:spTree>
    <p:extLst>
      <p:ext uri="{BB962C8B-B14F-4D97-AF65-F5344CB8AC3E}">
        <p14:creationId xmlns:p14="http://schemas.microsoft.com/office/powerpoint/2010/main" val="19188530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dirty="0"/>
              <a:t>Jos osastonne tarjoaa ruoka-apua, voitte toimittaa ruokakasseja ruoka-avun asiakkaiden ovelle sovittuna aikana.</a:t>
            </a:r>
          </a:p>
          <a:p>
            <a:pPr lvl="0"/>
            <a:endParaRPr lang="fi-FI" dirty="0"/>
          </a:p>
          <a:p>
            <a:pPr lvl="0"/>
            <a:r>
              <a:rPr lang="fi-FI" dirty="0"/>
              <a:t>Osastonne voi myös järjestää ruokajakelun pakkaamalla ruuan valmiiksi kasseihin. Pakkaamalla pyritään välttämään jonotus.</a:t>
            </a:r>
          </a:p>
          <a:p>
            <a:pPr lvl="0"/>
            <a:endParaRPr lang="fi-FI" dirty="0"/>
          </a:p>
          <a:p>
            <a:pPr lvl="0"/>
            <a:r>
              <a:rPr lang="fi-FI" dirty="0"/>
              <a:t>Jakakaa kasseja tarvittaessa useammassa pisteessä, ettei jonoa muodostu.</a:t>
            </a:r>
          </a:p>
          <a:p>
            <a:pPr lvl="0"/>
            <a:endParaRPr lang="fi-FI" dirty="0"/>
          </a:p>
          <a:p>
            <a:pPr lvl="0"/>
            <a:r>
              <a:rPr lang="fi-FI" dirty="0"/>
              <a:t>Ruoka-avussa on tärkeää huolehtia hygieniasta </a:t>
            </a:r>
            <a:r>
              <a:rPr lang="fi-FI" u="sng" dirty="0" err="1">
                <a:hlinkClick r:id="rId3"/>
              </a:rPr>
              <a:t>RedNetin</a:t>
            </a:r>
            <a:r>
              <a:rPr lang="fi-FI" u="sng" dirty="0">
                <a:hlinkClick r:id="rId3"/>
              </a:rPr>
              <a:t> turvallisuusohjeen</a:t>
            </a:r>
            <a:r>
              <a:rPr lang="fi-FI" dirty="0"/>
              <a:t> mukaisesti.</a:t>
            </a:r>
          </a:p>
          <a:p>
            <a:pPr lvl="0"/>
            <a:endParaRPr lang="fi-FI" dirty="0"/>
          </a:p>
          <a:p>
            <a:pPr lvl="0"/>
            <a:r>
              <a:rPr lang="fi-FI" dirty="0"/>
              <a:t>Myös ruokakassien toimittamisessa kannattaa tehdä yhteistyötä muiden järjestöjen tai seurakunnan kanssa. </a:t>
            </a:r>
          </a:p>
          <a:p>
            <a:pPr lvl="0"/>
            <a:r>
              <a:rPr lang="fi-FI" dirty="0"/>
              <a:t>Ruoka-avussa sovelletaan </a:t>
            </a:r>
            <a:r>
              <a:rPr lang="fi-FI" u="sng" dirty="0">
                <a:hlinkClick r:id="rId4"/>
              </a:rPr>
              <a:t>Ruokaviraston EU:n ruoka-avun ohjeistusta</a:t>
            </a:r>
            <a:r>
              <a:rPr lang="fi-FI" dirty="0"/>
              <a:t>.</a:t>
            </a:r>
          </a:p>
          <a:p>
            <a:pPr marL="0" lvl="0" indent="0">
              <a:buNone/>
            </a:pPr>
            <a:r>
              <a:rPr lang="fi-FI" dirty="0"/>
              <a:t> </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25</a:t>
            </a:fld>
            <a:endParaRPr lang="fi-FI"/>
          </a:p>
        </p:txBody>
      </p:sp>
    </p:spTree>
    <p:extLst>
      <p:ext uri="{BB962C8B-B14F-4D97-AF65-F5344CB8AC3E}">
        <p14:creationId xmlns:p14="http://schemas.microsoft.com/office/powerpoint/2010/main" val="1784640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dirty="0"/>
              <a:t>Selvittäkää asiakkailta, onko heillä majoituspaikka, saavatko he ruokaa ja lääkkeitä ja tietävätkö he, mistä saavat tarvittaessa apua.</a:t>
            </a:r>
          </a:p>
          <a:p>
            <a:pPr lvl="0"/>
            <a:endParaRPr lang="fi-FI" dirty="0"/>
          </a:p>
          <a:p>
            <a:pPr lvl="0"/>
            <a:r>
              <a:rPr lang="fi-FI" dirty="0"/>
              <a:t>Selvittäkää myös, tuntevatko he koronaviruksen leviämiseen liittyvät ohjeistukset ja tavat estää tartuntojen leviämistä.</a:t>
            </a:r>
          </a:p>
          <a:p>
            <a:pPr lvl="0"/>
            <a:endParaRPr lang="fi-FI" dirty="0"/>
          </a:p>
          <a:p>
            <a:pPr lvl="0"/>
            <a:r>
              <a:rPr lang="fi-FI" dirty="0"/>
              <a:t>Ohjeistakaa asiakkaita toimimaan oikein, jos he tai heidän läheisensä tai ystävänsä sairastuvat.</a:t>
            </a:r>
          </a:p>
          <a:p>
            <a:pPr lvl="0"/>
            <a:endParaRPr lang="fi-FI" dirty="0"/>
          </a:p>
          <a:p>
            <a:pPr lvl="0"/>
            <a:r>
              <a:rPr lang="fi-FI" dirty="0"/>
              <a:t>Paperittomien ja asunnottomien tilanteen selvittäminen voi olla vaikeaa, eivätkä he välttämättä halua hakea apua viranomaisilta. Jos osastollanne ei ole aiempaa kokemusta paperittomien ja asunnottomien auttamisesta, kysykää ohjeita piiristä. Saatavilla on myös osastojen opas paperittomien kanssa toimimiseen.</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26</a:t>
            </a:fld>
            <a:endParaRPr lang="fi-FI"/>
          </a:p>
        </p:txBody>
      </p:sp>
    </p:spTree>
    <p:extLst>
      <p:ext uri="{BB962C8B-B14F-4D97-AF65-F5344CB8AC3E}">
        <p14:creationId xmlns:p14="http://schemas.microsoft.com/office/powerpoint/2010/main" val="18000471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I" dirty="0"/>
          </a:p>
        </p:txBody>
      </p:sp>
      <p:sp>
        <p:nvSpPr>
          <p:cNvPr id="4" name="Slide Number Placeholder 3"/>
          <p:cNvSpPr>
            <a:spLocks noGrp="1"/>
          </p:cNvSpPr>
          <p:nvPr>
            <p:ph type="sldNum" sz="quarter" idx="5"/>
          </p:nvPr>
        </p:nvSpPr>
        <p:spPr/>
        <p:txBody>
          <a:bodyPr/>
          <a:lstStyle/>
          <a:p>
            <a:fld id="{75E16DD1-D432-4136-A09E-5C2F56AC3ACB}" type="slidenum">
              <a:rPr lang="fi-FI" smtClean="0"/>
              <a:t>28</a:t>
            </a:fld>
            <a:endParaRPr lang="fi-FI"/>
          </a:p>
        </p:txBody>
      </p:sp>
    </p:spTree>
    <p:extLst>
      <p:ext uri="{BB962C8B-B14F-4D97-AF65-F5344CB8AC3E}">
        <p14:creationId xmlns:p14="http://schemas.microsoft.com/office/powerpoint/2010/main" val="4111548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sz="1200" b="1" kern="1200" dirty="0">
                <a:solidFill>
                  <a:schemeClr val="tx1"/>
                </a:solidFill>
                <a:effectLst/>
                <a:latin typeface="+mn-lt"/>
                <a:ea typeface="+mn-ea"/>
                <a:cs typeface="+mn-cs"/>
              </a:rPr>
              <a:t>Välttäkää rahan käsittelyä asiointiavussa.</a:t>
            </a:r>
            <a:r>
              <a:rPr lang="fi-FI" sz="1200" kern="1200" dirty="0">
                <a:solidFill>
                  <a:schemeClr val="tx1"/>
                </a:solidFill>
                <a:effectLst/>
                <a:latin typeface="+mn-lt"/>
                <a:ea typeface="+mn-ea"/>
                <a:cs typeface="+mn-cs"/>
              </a:rPr>
              <a:t> Etsikää yhdessä kunnan ja kauppojen kanssa muita maksamisen mahdollisuuksia, kuten laskutusmahdollisuus. Jos mahdollista, asiakas maksaa tuotteet ennakkoon itse verkossa tai puhelimen maksusovelluksilla (esim. </a:t>
            </a:r>
            <a:r>
              <a:rPr lang="fi-FI" sz="1200" kern="1200" dirty="0" err="1">
                <a:solidFill>
                  <a:schemeClr val="tx1"/>
                </a:solidFill>
                <a:effectLst/>
                <a:latin typeface="+mn-lt"/>
                <a:ea typeface="+mn-ea"/>
                <a:cs typeface="+mn-cs"/>
              </a:rPr>
              <a:t>MobilePay</a:t>
            </a:r>
            <a:r>
              <a:rPr lang="fi-FI" sz="1200" kern="1200" dirty="0">
                <a:solidFill>
                  <a:schemeClr val="tx1"/>
                </a:solidFill>
                <a:effectLst/>
                <a:latin typeface="+mn-lt"/>
                <a:ea typeface="+mn-ea"/>
                <a:cs typeface="+mn-cs"/>
              </a:rPr>
              <a:t>). Käteisen rahan vastaanottaminen ja palauttaminen on vasta viimeinen keino asiointiavun toteuttamiseksi (erillinen ohje jäljempänä).</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Huomatkaa, että toiminnasta aiheutuvat kulut korvataan erillisen ohjeistuksen mukaisesti </a:t>
            </a:r>
            <a:r>
              <a:rPr lang="fi-FI" sz="1200" i="1" kern="1200" dirty="0">
                <a:solidFill>
                  <a:schemeClr val="tx1"/>
                </a:solidFill>
                <a:effectLst/>
                <a:latin typeface="+mn-lt"/>
                <a:ea typeface="+mn-ea"/>
                <a:cs typeface="+mn-cs"/>
              </a:rPr>
              <a:t>(Katastrofirahaston käyttö koronaoperaation aikana).</a:t>
            </a:r>
            <a:endParaRPr lang="fi-FI" sz="1200" kern="1200" dirty="0">
              <a:solidFill>
                <a:schemeClr val="tx1"/>
              </a:solidFill>
              <a:effectLst/>
              <a:latin typeface="+mn-lt"/>
              <a:ea typeface="+mn-ea"/>
              <a:cs typeface="+mn-cs"/>
            </a:endParaRP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6</a:t>
            </a:fld>
            <a:endParaRPr lang="fi-FI"/>
          </a:p>
        </p:txBody>
      </p:sp>
    </p:spTree>
    <p:extLst>
      <p:ext uri="{BB962C8B-B14F-4D97-AF65-F5344CB8AC3E}">
        <p14:creationId xmlns:p14="http://schemas.microsoft.com/office/powerpoint/2010/main" val="164434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sz="1200" kern="1200" dirty="0">
                <a:solidFill>
                  <a:schemeClr val="tx1"/>
                </a:solidFill>
                <a:effectLst/>
                <a:latin typeface="+mn-lt"/>
                <a:ea typeface="+mn-ea"/>
                <a:cs typeface="+mn-cs"/>
              </a:rPr>
              <a:t>Perehdyttäkää uudet, mukaan tulevat vapaaehtoiset asiointiaputehtävään ja Punaisen Ristin periaatteisiin (materiaali tulossa </a:t>
            </a:r>
            <a:r>
              <a:rPr lang="fi-FI" sz="1200" kern="1200" dirty="0" err="1">
                <a:solidFill>
                  <a:schemeClr val="tx1"/>
                </a:solidFill>
                <a:effectLst/>
                <a:latin typeface="+mn-lt"/>
                <a:ea typeface="+mn-ea"/>
                <a:cs typeface="+mn-cs"/>
              </a:rPr>
              <a:t>RedNetiin</a:t>
            </a:r>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Valitkaa niihin tehtäviin, joissa käsitellään rahaa, hyvin tuntemianne tai muuten luotettaviksi tietämiänne vapaaehtoisia.</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Sekä auttajien että avunsaajien turvallisuuden varmistamiseksi auttamistehtäviin osallistuvien vapaaehtoisten tulee olla perusterveitä eikä heillä saa olla influenssa- tai flunssaoireita. Sairastamisen jälkeen edellytetään kaksi oireetonta päivää, ennen kuin vapaaehtoinen voi jatkaa vapaaehtoistyössä.</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7</a:t>
            </a:fld>
            <a:endParaRPr lang="fi-FI"/>
          </a:p>
        </p:txBody>
      </p:sp>
    </p:spTree>
    <p:extLst>
      <p:ext uri="{BB962C8B-B14F-4D97-AF65-F5344CB8AC3E}">
        <p14:creationId xmlns:p14="http://schemas.microsoft.com/office/powerpoint/2010/main" val="2215406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1200" kern="1200" dirty="0">
                <a:solidFill>
                  <a:schemeClr val="tx1"/>
                </a:solidFill>
                <a:effectLst/>
                <a:latin typeface="+mn-lt"/>
                <a:ea typeface="+mn-ea"/>
                <a:cs typeface="+mn-cs"/>
              </a:rPr>
              <a:t>Koronaviruksen </a:t>
            </a:r>
            <a:r>
              <a:rPr lang="fi-FI" sz="1200" u="sng" kern="1200" dirty="0">
                <a:solidFill>
                  <a:schemeClr val="tx1"/>
                </a:solidFill>
                <a:effectLst/>
                <a:latin typeface="+mn-lt"/>
                <a:ea typeface="+mn-ea"/>
                <a:cs typeface="+mn-cs"/>
                <a:hlinkClick r:id="rId3"/>
              </a:rPr>
              <a:t>riskiryhmiin</a:t>
            </a:r>
            <a:r>
              <a:rPr lang="fi-FI" sz="1200" kern="1200" dirty="0">
                <a:solidFill>
                  <a:schemeClr val="tx1"/>
                </a:solidFill>
                <a:effectLst/>
                <a:latin typeface="+mn-lt"/>
                <a:ea typeface="+mn-ea"/>
                <a:cs typeface="+mn-cs"/>
              </a:rPr>
              <a:t> kuuluvat vapaaehtoiset eivät voi toimia tehtävissä, joissa heidän oma terveytensä voi vaarantua – esimerkiksi asiointiapuna tai tehtävissä, jotka edellyttävät kasvokkaista kontaktia</a:t>
            </a:r>
            <a:r>
              <a:rPr lang="fi-FI" sz="1200" u="sng" kern="1200" dirty="0">
                <a:solidFill>
                  <a:schemeClr val="tx1"/>
                </a:solidFill>
                <a:effectLst/>
                <a:latin typeface="+mn-lt"/>
                <a:ea typeface="+mn-ea"/>
                <a:cs typeface="+mn-cs"/>
              </a:rPr>
              <a:t>. Ulkomailta viimeisen 14 vuorokauden aikana saapuneet eivät myöskään voi osallistua kasvokkaiseen vapaaehtoistoimintaan.</a:t>
            </a:r>
            <a:endParaRPr lang="fi-FI" sz="1200" kern="1200" dirty="0">
              <a:solidFill>
                <a:schemeClr val="tx1"/>
              </a:solidFill>
              <a:effectLst/>
              <a:latin typeface="+mn-lt"/>
              <a:ea typeface="+mn-ea"/>
              <a:cs typeface="+mn-cs"/>
            </a:endParaRPr>
          </a:p>
          <a:p>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Nämä vapaaehtoiset voivat kuitenkin hoitaa tärkeitä tehtäviä esimerkiksi kartoittamalla avun tarvetta tai koordinoimalla apua puhelimitse.</a:t>
            </a:r>
          </a:p>
          <a:p>
            <a:r>
              <a:rPr lang="fi-FI"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i-FI" sz="1200" kern="1200" dirty="0">
                <a:solidFill>
                  <a:schemeClr val="tx1"/>
                </a:solidFill>
                <a:effectLst/>
                <a:latin typeface="+mn-lt"/>
                <a:ea typeface="+mn-ea"/>
                <a:cs typeface="+mn-cs"/>
              </a:rPr>
              <a:t>Käyttäkää avustustehtävissä aina Punaisen Ristin järjestötunnuksella varustettua liiviä ja nimilappua.</a:t>
            </a:r>
          </a:p>
          <a:p>
            <a:pPr lvl="0"/>
            <a:endParaRPr lang="fi-FI" sz="1200" kern="1200" dirty="0">
              <a:solidFill>
                <a:schemeClr val="tx1"/>
              </a:solidFill>
              <a:effectLst/>
              <a:latin typeface="+mn-lt"/>
              <a:ea typeface="+mn-ea"/>
              <a:cs typeface="+mn-cs"/>
            </a:endParaRPr>
          </a:p>
          <a:p>
            <a:pPr lvl="0"/>
            <a:r>
              <a:rPr lang="fi-FI" sz="1200" kern="1200" dirty="0">
                <a:solidFill>
                  <a:schemeClr val="tx1"/>
                </a:solidFill>
                <a:effectLst/>
                <a:latin typeface="+mn-lt"/>
                <a:ea typeface="+mn-ea"/>
                <a:cs typeface="+mn-cs"/>
              </a:rPr>
              <a:t>Noudattakaa huolellisesti </a:t>
            </a:r>
            <a:r>
              <a:rPr lang="fi-FI" sz="1200" u="sng" kern="1200" dirty="0">
                <a:solidFill>
                  <a:schemeClr val="tx1"/>
                </a:solidFill>
                <a:effectLst/>
                <a:latin typeface="+mn-lt"/>
                <a:ea typeface="+mn-ea"/>
                <a:cs typeface="+mn-cs"/>
                <a:hlinkClick r:id="rId4"/>
              </a:rPr>
              <a:t>turvallisuusohjeita</a:t>
            </a:r>
            <a:r>
              <a:rPr lang="fi-FI" sz="1200" u="sng" kern="1200" dirty="0">
                <a:solidFill>
                  <a:schemeClr val="tx1"/>
                </a:solidFill>
                <a:effectLst/>
                <a:latin typeface="+mn-lt"/>
                <a:ea typeface="+mn-ea"/>
                <a:cs typeface="+mn-cs"/>
              </a:rPr>
              <a:t> </a:t>
            </a:r>
            <a:r>
              <a:rPr lang="fi-FI" sz="1200" kern="1200" dirty="0">
                <a:solidFill>
                  <a:schemeClr val="tx1"/>
                </a:solidFill>
                <a:effectLst/>
                <a:latin typeface="+mn-lt"/>
                <a:ea typeface="+mn-ea"/>
                <a:cs typeface="+mn-cs"/>
              </a:rPr>
              <a:t>virustartunnan välttämiseksi ja leviämisen ehkäisemiseksi.</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8</a:t>
            </a:fld>
            <a:endParaRPr lang="fi-FI"/>
          </a:p>
        </p:txBody>
      </p:sp>
    </p:spTree>
    <p:extLst>
      <p:ext uri="{BB962C8B-B14F-4D97-AF65-F5344CB8AC3E}">
        <p14:creationId xmlns:p14="http://schemas.microsoft.com/office/powerpoint/2010/main" val="2784863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10</a:t>
            </a:fld>
            <a:endParaRPr lang="fi-FI"/>
          </a:p>
        </p:txBody>
      </p:sp>
    </p:spTree>
    <p:extLst>
      <p:ext uri="{BB962C8B-B14F-4D97-AF65-F5344CB8AC3E}">
        <p14:creationId xmlns:p14="http://schemas.microsoft.com/office/powerpoint/2010/main" val="9287681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sz="1200" kern="1200" dirty="0">
                <a:solidFill>
                  <a:schemeClr val="tx1"/>
                </a:solidFill>
                <a:effectLst/>
                <a:latin typeface="+mn-lt"/>
                <a:ea typeface="+mn-ea"/>
                <a:cs typeface="+mn-cs"/>
              </a:rPr>
              <a:t>Jotta toiminta sujuu ja tieto auttajien välillä kulkee jouhevasti, valitkaa toimintaa </a:t>
            </a:r>
            <a:r>
              <a:rPr lang="fi-FI" sz="1200" b="1" kern="1200" dirty="0">
                <a:solidFill>
                  <a:schemeClr val="tx1"/>
                </a:solidFill>
                <a:effectLst/>
                <a:latin typeface="+mn-lt"/>
                <a:ea typeface="+mn-ea"/>
                <a:cs typeface="+mn-cs"/>
              </a:rPr>
              <a:t>koordinoimaan vähintään kaksi vapaaehtoista</a:t>
            </a:r>
            <a:r>
              <a:rPr lang="fi-FI" sz="1200" kern="1200" dirty="0">
                <a:solidFill>
                  <a:schemeClr val="tx1"/>
                </a:solidFill>
                <a:effectLst/>
                <a:latin typeface="+mn-lt"/>
                <a:ea typeface="+mn-ea"/>
                <a:cs typeface="+mn-cs"/>
              </a:rPr>
              <a:t> ja heille varahenkilöt.</a:t>
            </a:r>
          </a:p>
          <a:p>
            <a:r>
              <a:rPr lang="fi-FI" sz="1200" kern="1200" dirty="0">
                <a:solidFill>
                  <a:schemeClr val="tx1"/>
                </a:solidFill>
                <a:effectLst/>
                <a:latin typeface="+mn-lt"/>
                <a:ea typeface="+mn-ea"/>
                <a:cs typeface="+mn-cs"/>
              </a:rPr>
              <a:t> </a:t>
            </a:r>
          </a:p>
          <a:p>
            <a:pPr lvl="0"/>
            <a:r>
              <a:rPr lang="fi-FI" sz="1200" b="1" kern="1200" dirty="0">
                <a:solidFill>
                  <a:schemeClr val="tx1"/>
                </a:solidFill>
                <a:effectLst/>
                <a:latin typeface="+mn-lt"/>
                <a:ea typeface="+mn-ea"/>
                <a:cs typeface="+mn-cs"/>
              </a:rPr>
              <a:t>Ottakaa vastaan kaikki avunpyynnöt keskitetysti</a:t>
            </a:r>
            <a:r>
              <a:rPr lang="fi-FI" sz="1200" kern="1200" dirty="0">
                <a:solidFill>
                  <a:schemeClr val="tx1"/>
                </a:solidFill>
                <a:effectLst/>
                <a:latin typeface="+mn-lt"/>
                <a:ea typeface="+mn-ea"/>
                <a:cs typeface="+mn-cs"/>
              </a:rPr>
              <a:t> samaan puhelinnumeroon tai sähköpostiosoitteeseen. Käyttäkää osaston punainenristi.fi-päätteistä sähköpostiosoitetta ja puhelinnumeroa. Jos yksittäinen vapaaehtoinen saa suoran avunpyynnön, hän välittää sen osaston sähköpostiosoitteeseen tai puhelinnumeroon.</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Voitte liittää asiointiapua antavat </a:t>
            </a:r>
            <a:r>
              <a:rPr lang="fi-FI" sz="1200" b="1" kern="1200" dirty="0">
                <a:solidFill>
                  <a:schemeClr val="tx1"/>
                </a:solidFill>
                <a:effectLst/>
                <a:latin typeface="+mn-lt"/>
                <a:ea typeface="+mn-ea"/>
                <a:cs typeface="+mn-cs"/>
              </a:rPr>
              <a:t>vapaaehtoiset esimerkiksi Omassa olevaan ryhmään tai </a:t>
            </a:r>
            <a:r>
              <a:rPr lang="fi-FI" sz="1200" b="1" kern="1200" dirty="0" err="1">
                <a:solidFill>
                  <a:schemeClr val="tx1"/>
                </a:solidFill>
                <a:effectLst/>
                <a:latin typeface="+mn-lt"/>
                <a:ea typeface="+mn-ea"/>
                <a:cs typeface="+mn-cs"/>
              </a:rPr>
              <a:t>Whatsapp</a:t>
            </a:r>
            <a:r>
              <a:rPr lang="fi-FI" sz="1200" b="1" kern="1200" dirty="0">
                <a:solidFill>
                  <a:schemeClr val="tx1"/>
                </a:solidFill>
                <a:effectLst/>
                <a:latin typeface="+mn-lt"/>
                <a:ea typeface="+mn-ea"/>
                <a:cs typeface="+mn-cs"/>
              </a:rPr>
              <a:t>-ryhmään</a:t>
            </a:r>
            <a:r>
              <a:rPr lang="fi-FI" sz="1200" kern="1200" dirty="0">
                <a:solidFill>
                  <a:schemeClr val="tx1"/>
                </a:solidFill>
                <a:effectLst/>
                <a:latin typeface="+mn-lt"/>
                <a:ea typeface="+mn-ea"/>
                <a:cs typeface="+mn-cs"/>
              </a:rPr>
              <a:t>. Ryhmä sopii hyvin hälyttämiseen, mutta tietosuojan vuoksi siellä ei pidä jakaa henkilötietoja. Hälytyksen voi toteuttaa esimerkiksi näin: ”Tehtävä: asiointiapu, kesto 2h, paikka: Hämeenlinna. Kuka suorittaa?”. </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Osaston on tärkeää </a:t>
            </a:r>
            <a:r>
              <a:rPr lang="fi-FI" sz="1200" b="1" kern="1200" dirty="0">
                <a:solidFill>
                  <a:schemeClr val="tx1"/>
                </a:solidFill>
                <a:effectLst/>
                <a:latin typeface="+mn-lt"/>
                <a:ea typeface="+mn-ea"/>
                <a:cs typeface="+mn-cs"/>
              </a:rPr>
              <a:t>pitää kirjaa </a:t>
            </a:r>
            <a:r>
              <a:rPr lang="fi-FI" sz="1200" kern="1200" dirty="0">
                <a:solidFill>
                  <a:schemeClr val="tx1"/>
                </a:solidFill>
                <a:effectLst/>
                <a:latin typeface="+mn-lt"/>
                <a:ea typeface="+mn-ea"/>
                <a:cs typeface="+mn-cs"/>
              </a:rPr>
              <a:t>kaikista avunpyynnöistä, auttamistilanteista, kellonajoista ja mukana olleista vapaaehtoista </a:t>
            </a:r>
            <a:r>
              <a:rPr lang="fi-FI" sz="1200" i="1" kern="1200" dirty="0">
                <a:solidFill>
                  <a:schemeClr val="tx1"/>
                </a:solidFill>
                <a:effectLst/>
                <a:latin typeface="+mn-lt"/>
                <a:ea typeface="+mn-ea"/>
                <a:cs typeface="+mn-cs"/>
              </a:rPr>
              <a:t>(lomake 1).</a:t>
            </a:r>
            <a:r>
              <a:rPr lang="fi-FI" sz="1200" kern="1200" dirty="0">
                <a:solidFill>
                  <a:schemeClr val="tx1"/>
                </a:solidFill>
                <a:effectLst/>
                <a:latin typeface="+mn-lt"/>
                <a:ea typeface="+mn-ea"/>
                <a:cs typeface="+mn-cs"/>
              </a:rPr>
              <a:t> Näin turvaatte sen, että vakuutus kattaa vapaaehtoiselle tai avunsaajalle mahdollisesti aiheutuvan henkilövahingon. Jos virustartunta kaikista varotoimenpiteistä huolimatta sattuu, altistuneet löydetään nopeasti ja saadaan avun piiriin.</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11</a:t>
            </a:fld>
            <a:endParaRPr lang="fi-FI"/>
          </a:p>
        </p:txBody>
      </p:sp>
    </p:spTree>
    <p:extLst>
      <p:ext uri="{BB962C8B-B14F-4D97-AF65-F5344CB8AC3E}">
        <p14:creationId xmlns:p14="http://schemas.microsoft.com/office/powerpoint/2010/main" val="2018804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sz="1200" b="1" kern="1200" dirty="0">
                <a:solidFill>
                  <a:schemeClr val="tx1"/>
                </a:solidFill>
                <a:effectLst/>
                <a:latin typeface="+mn-lt"/>
                <a:ea typeface="+mn-ea"/>
                <a:cs typeface="+mn-cs"/>
              </a:rPr>
              <a:t>Säilyttäkää kaikki aineisto</a:t>
            </a:r>
            <a:r>
              <a:rPr lang="fi-FI" sz="1200" kern="1200" dirty="0">
                <a:solidFill>
                  <a:schemeClr val="tx1"/>
                </a:solidFill>
                <a:effectLst/>
                <a:latin typeface="+mn-lt"/>
                <a:ea typeface="+mn-ea"/>
                <a:cs typeface="+mn-cs"/>
              </a:rPr>
              <a:t>, kuten kuittikuvat, huolellisesti lukitussa tilassa samalla tavoin kuin muutkin osaston säilytettävät aineistot.</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Asiointiavun antamisessa käsitellään asiakkaiden henkilötietoja. Asiointiapua koskee </a:t>
            </a:r>
            <a:r>
              <a:rPr lang="fi-FI" sz="1200" u="sng" kern="1200" dirty="0">
                <a:solidFill>
                  <a:schemeClr val="tx1"/>
                </a:solidFill>
                <a:effectLst/>
                <a:latin typeface="+mn-lt"/>
                <a:ea typeface="+mn-ea"/>
                <a:cs typeface="+mn-cs"/>
                <a:hlinkClick r:id="rId3"/>
              </a:rPr>
              <a:t>tietosuojaohje kotimaan avustustoiminnasta</a:t>
            </a:r>
            <a:r>
              <a:rPr lang="fi-FI" sz="1200" kern="1200" dirty="0">
                <a:solidFill>
                  <a:schemeClr val="tx1"/>
                </a:solidFill>
                <a:effectLst/>
                <a:latin typeface="+mn-lt"/>
                <a:ea typeface="+mn-ea"/>
                <a:cs typeface="+mn-cs"/>
              </a:rPr>
              <a:t>. Asiointiapuasiakkaiden tietoja käsitellään lain (tietosuojalaki ja tietosuoja-asetus) ja tietosuojaselosteen mukaisesti. Ongelmatilanteissa pyytäkää rohkeasti apua piiristä.</a:t>
            </a:r>
          </a:p>
          <a:p>
            <a:r>
              <a:rPr lang="fi-FI" sz="1200" kern="1200" dirty="0">
                <a:solidFill>
                  <a:schemeClr val="tx1"/>
                </a:solidFill>
                <a:effectLst/>
                <a:latin typeface="+mn-lt"/>
                <a:ea typeface="+mn-ea"/>
                <a:cs typeface="+mn-cs"/>
              </a:rPr>
              <a:t> </a:t>
            </a:r>
          </a:p>
          <a:p>
            <a:r>
              <a:rPr lang="fi-FI" sz="1200" u="sng" kern="1200" dirty="0">
                <a:solidFill>
                  <a:schemeClr val="tx1"/>
                </a:solidFill>
                <a:effectLst/>
                <a:latin typeface="+mn-lt"/>
                <a:ea typeface="+mn-ea"/>
                <a:cs typeface="+mn-cs"/>
              </a:rPr>
              <a:t>Jos kunta pyytää osastosta esimerkiksi ystävätoiminnan asiakkaiden tietoja auttamisen organisoimiseksi, voitte luovuttaa tiedot tarpeen mukaan ja harkiten. Dokumentoikaa aina luovutukset ja varmistakaa, että tietoja käytetään vain tässä tilanteessa toimimista varten että ne hävitetään sen jälkeen.</a:t>
            </a:r>
            <a:endParaRPr lang="fi-FI" sz="1200" kern="1200" dirty="0">
              <a:solidFill>
                <a:schemeClr val="tx1"/>
              </a:solidFill>
              <a:effectLst/>
              <a:latin typeface="+mn-lt"/>
              <a:ea typeface="+mn-ea"/>
              <a:cs typeface="+mn-cs"/>
            </a:endParaRPr>
          </a:p>
          <a:p>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Huolehtikaa, että </a:t>
            </a:r>
            <a:r>
              <a:rPr lang="fi-FI" sz="1200" b="1" kern="1200" dirty="0">
                <a:solidFill>
                  <a:schemeClr val="tx1"/>
                </a:solidFill>
                <a:effectLst/>
                <a:latin typeface="+mn-lt"/>
                <a:ea typeface="+mn-ea"/>
                <a:cs typeface="+mn-cs"/>
              </a:rPr>
              <a:t>henkilötietoja käsitellään huolellisesti</a:t>
            </a:r>
            <a:r>
              <a:rPr lang="fi-FI" sz="1200" kern="1200" dirty="0">
                <a:solidFill>
                  <a:schemeClr val="tx1"/>
                </a:solidFill>
                <a:effectLst/>
                <a:latin typeface="+mn-lt"/>
                <a:ea typeface="+mn-ea"/>
                <a:cs typeface="+mn-cs"/>
              </a:rPr>
              <a:t> ja suunnitellusti – asiakkaiden henkilötietoja ei saa välittää sähköpostitse. Tiedonvälitys tapahtuu puhelimitse tai paperilla. </a:t>
            </a:r>
          </a:p>
          <a:p>
            <a:r>
              <a:rPr lang="fi-FI" sz="1200" kern="1200" dirty="0">
                <a:solidFill>
                  <a:schemeClr val="tx1"/>
                </a:solidFill>
                <a:effectLst/>
                <a:latin typeface="+mn-lt"/>
                <a:ea typeface="+mn-ea"/>
                <a:cs typeface="+mn-cs"/>
              </a:rPr>
              <a:t> </a:t>
            </a:r>
          </a:p>
          <a:p>
            <a:pPr lvl="0"/>
            <a:r>
              <a:rPr lang="fi-FI" sz="1200" b="1" kern="1200" dirty="0">
                <a:solidFill>
                  <a:schemeClr val="tx1"/>
                </a:solidFill>
                <a:effectLst/>
                <a:latin typeface="+mn-lt"/>
                <a:ea typeface="+mn-ea"/>
                <a:cs typeface="+mn-cs"/>
              </a:rPr>
              <a:t>Muistakaa huolehtia kylmäketjusta</a:t>
            </a:r>
            <a:r>
              <a:rPr lang="fi-FI" sz="1200" kern="1200" dirty="0">
                <a:solidFill>
                  <a:schemeClr val="tx1"/>
                </a:solidFill>
                <a:effectLst/>
                <a:latin typeface="+mn-lt"/>
                <a:ea typeface="+mn-ea"/>
                <a:cs typeface="+mn-cs"/>
              </a:rPr>
              <a:t> kaupasta asiakkaan luo. Kylmälaukkua kannattaa käyttää kylmätuotteiden kuljetuksessa aina ja varsinkin, jos asiointimatka kestää yli 30 minuuttia.</a:t>
            </a:r>
          </a:p>
          <a:p>
            <a:endParaRPr lang="fi-FI" dirty="0"/>
          </a:p>
        </p:txBody>
      </p:sp>
      <p:sp>
        <p:nvSpPr>
          <p:cNvPr id="4" name="Slide Number Placeholder 3"/>
          <p:cNvSpPr>
            <a:spLocks noGrp="1"/>
          </p:cNvSpPr>
          <p:nvPr>
            <p:ph type="sldNum" sz="quarter" idx="5"/>
          </p:nvPr>
        </p:nvSpPr>
        <p:spPr/>
        <p:txBody>
          <a:bodyPr/>
          <a:lstStyle/>
          <a:p>
            <a:fld id="{75E16DD1-D432-4136-A09E-5C2F56AC3ACB}" type="slidenum">
              <a:rPr lang="fi-FI" smtClean="0"/>
              <a:t>12</a:t>
            </a:fld>
            <a:endParaRPr lang="fi-FI"/>
          </a:p>
        </p:txBody>
      </p:sp>
    </p:spTree>
    <p:extLst>
      <p:ext uri="{BB962C8B-B14F-4D97-AF65-F5344CB8AC3E}">
        <p14:creationId xmlns:p14="http://schemas.microsoft.com/office/powerpoint/2010/main" val="3144427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i-FI" sz="1200" kern="1200" dirty="0">
                <a:solidFill>
                  <a:schemeClr val="tx1"/>
                </a:solidFill>
                <a:effectLst/>
                <a:latin typeface="+mn-lt"/>
                <a:ea typeface="+mn-ea"/>
                <a:cs typeface="+mn-cs"/>
              </a:rPr>
              <a:t>1. Osaston asiointiavun koordinaattori ottaa vastaan avunpyynnöt puhelimitse tai sähköpostilla. Avunpyyntö voi tulla apua tarvitsevalta, hänen läheiseltään tai viranomaiselta.</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2. Ohjatkaa apua pyytänyt ensisijaisesti ruokakaupan tai apteekin toimituspalvelun piiriin. Neuvokaa tarvittaessa niiden käytössä.</a:t>
            </a:r>
          </a:p>
          <a:p>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Vapaaehtoinen voi noutaa valmiiksi tilatun ja maksetun tai laskutettavan kauppakassin ja/tai lääkkeet ja toimittaa ne asiakkaalle kotiin.</a:t>
            </a:r>
          </a:p>
          <a:p>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Toimittakaa tuotteet aina oven ulkopuolelle, jotta ostoksia luovuttaessanne ei synny lähikontaktia ja tartuntavaaraa.</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3. Asiointiavun koordinaattori sopii asiakkaan kanssa puhelimitse näistä asioista:</a:t>
            </a:r>
          </a:p>
          <a:p>
            <a:pPr lvl="0"/>
            <a:r>
              <a:rPr lang="fi-FI" sz="1200" kern="1200" dirty="0">
                <a:solidFill>
                  <a:schemeClr val="tx1"/>
                </a:solidFill>
                <a:effectLst/>
                <a:latin typeface="+mn-lt"/>
                <a:ea typeface="+mn-ea"/>
                <a:cs typeface="+mn-cs"/>
              </a:rPr>
              <a:t>- miten asiakas maksaa ostokset</a:t>
            </a:r>
          </a:p>
          <a:p>
            <a:pPr lvl="0"/>
            <a:r>
              <a:rPr lang="fi-FI" sz="1200" kern="1200" dirty="0">
                <a:solidFill>
                  <a:schemeClr val="tx1"/>
                </a:solidFill>
                <a:effectLst/>
                <a:latin typeface="+mn-lt"/>
                <a:ea typeface="+mn-ea"/>
                <a:cs typeface="+mn-cs"/>
              </a:rPr>
              <a:t>- miten ja milloin vapaaehtoinen toimittaa ostokset asiakkaalle</a:t>
            </a:r>
          </a:p>
          <a:p>
            <a:pPr lvl="0"/>
            <a:r>
              <a:rPr lang="fi-FI" sz="1200" kern="1200" dirty="0">
                <a:solidFill>
                  <a:schemeClr val="tx1"/>
                </a:solidFill>
                <a:effectLst/>
                <a:latin typeface="+mn-lt"/>
                <a:ea typeface="+mn-ea"/>
                <a:cs typeface="+mn-cs"/>
              </a:rPr>
              <a:t>- mitä ostetaan: pyytäkää tarkka kauppalista, jossa on huomioitu allergiat ja erityisruokavalio. Ellei muuta sovita, tuotteissa suositaan edullisia vaihtoehtoja.</a:t>
            </a:r>
          </a:p>
          <a:p>
            <a:r>
              <a:rPr lang="fi-FI" sz="1200" kern="1200" dirty="0">
                <a:solidFill>
                  <a:schemeClr val="tx1"/>
                </a:solidFill>
                <a:effectLst/>
                <a:latin typeface="+mn-lt"/>
                <a:ea typeface="+mn-ea"/>
                <a:cs typeface="+mn-cs"/>
              </a:rPr>
              <a:t> </a:t>
            </a:r>
          </a:p>
          <a:p>
            <a:r>
              <a:rPr lang="fi-FI" sz="1200" kern="1200" dirty="0">
                <a:solidFill>
                  <a:schemeClr val="tx1"/>
                </a:solidFill>
                <a:effectLst/>
                <a:latin typeface="+mn-lt"/>
                <a:ea typeface="+mn-ea"/>
                <a:cs typeface="+mn-cs"/>
              </a:rPr>
              <a:t>Asiointiavun koordinaattori kertoo myös, että hänen tietonsa tallennetaan Suomen Punaisen Ristin kotimaan avustustoiminnan asiakasrekisteriin.</a:t>
            </a:r>
          </a:p>
          <a:p>
            <a:r>
              <a:rPr lang="fi-FI" sz="1200" kern="1200" dirty="0">
                <a:solidFill>
                  <a:schemeClr val="tx1"/>
                </a:solidFill>
                <a:effectLst/>
                <a:latin typeface="+mn-lt"/>
                <a:ea typeface="+mn-ea"/>
                <a:cs typeface="+mn-cs"/>
              </a:rPr>
              <a:t> </a:t>
            </a:r>
          </a:p>
          <a:p>
            <a:pPr lvl="0"/>
            <a:r>
              <a:rPr lang="fi-FI" sz="1200" kern="1200" dirty="0">
                <a:solidFill>
                  <a:schemeClr val="tx1"/>
                </a:solidFill>
                <a:effectLst/>
                <a:latin typeface="+mn-lt"/>
                <a:ea typeface="+mn-ea"/>
                <a:cs typeface="+mn-cs"/>
              </a:rPr>
              <a:t>4. Osaston asiointiavun koordinaattori antaa vapaaehtoiselle asiointitehtävän ja kirjaa tehtävän asiointiavun seurantalomakkeelle </a:t>
            </a:r>
            <a:r>
              <a:rPr lang="fi-FI" sz="1200" i="1" kern="1200" dirty="0">
                <a:solidFill>
                  <a:schemeClr val="tx1"/>
                </a:solidFill>
                <a:effectLst/>
                <a:latin typeface="+mn-lt"/>
                <a:ea typeface="+mn-ea"/>
                <a:cs typeface="+mn-cs"/>
              </a:rPr>
              <a:t>(lomake 1). </a:t>
            </a:r>
            <a:r>
              <a:rPr lang="fi-FI" sz="1200" kern="1200" dirty="0">
                <a:solidFill>
                  <a:schemeClr val="tx1"/>
                </a:solidFill>
                <a:effectLst/>
                <a:latin typeface="+mn-lt"/>
                <a:ea typeface="+mn-ea"/>
                <a:cs typeface="+mn-cs"/>
              </a:rPr>
              <a:t>Vapaaehtoinen ei voi antaa Punaisen Ristin asiointiapua ilman tehtävänantoa.</a:t>
            </a:r>
          </a:p>
          <a:p>
            <a:pPr lvl="0"/>
            <a:r>
              <a:rPr lang="fi-FI" sz="1200" kern="1200" dirty="0">
                <a:solidFill>
                  <a:schemeClr val="tx1"/>
                </a:solidFill>
                <a:effectLst/>
                <a:latin typeface="+mn-lt"/>
                <a:ea typeface="+mn-ea"/>
                <a:cs typeface="+mn-cs"/>
              </a:rPr>
              <a:t>5. Muistakaa kuitata myös liivit luovutetuiksi ja palautetuiksi.</a:t>
            </a:r>
          </a:p>
        </p:txBody>
      </p:sp>
      <p:sp>
        <p:nvSpPr>
          <p:cNvPr id="4" name="Slide Number Placeholder 3"/>
          <p:cNvSpPr>
            <a:spLocks noGrp="1"/>
          </p:cNvSpPr>
          <p:nvPr>
            <p:ph type="sldNum" sz="quarter" idx="5"/>
          </p:nvPr>
        </p:nvSpPr>
        <p:spPr/>
        <p:txBody>
          <a:bodyPr/>
          <a:lstStyle/>
          <a:p>
            <a:fld id="{75E16DD1-D432-4136-A09E-5C2F56AC3ACB}" type="slidenum">
              <a:rPr lang="fi-FI" smtClean="0"/>
              <a:t>13</a:t>
            </a:fld>
            <a:endParaRPr lang="fi-FI"/>
          </a:p>
        </p:txBody>
      </p:sp>
    </p:spTree>
    <p:extLst>
      <p:ext uri="{BB962C8B-B14F-4D97-AF65-F5344CB8AC3E}">
        <p14:creationId xmlns:p14="http://schemas.microsoft.com/office/powerpoint/2010/main" val="2917285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8" name="Suorakulmio 7"/>
          <p:cNvSpPr/>
          <p:nvPr userDrawn="1"/>
        </p:nvSpPr>
        <p:spPr>
          <a:xfrm>
            <a:off x="212035" y="1404733"/>
            <a:ext cx="8712000"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 name="Title 1"/>
          <p:cNvSpPr>
            <a:spLocks noGrp="1"/>
          </p:cNvSpPr>
          <p:nvPr>
            <p:ph type="ctrTitle"/>
          </p:nvPr>
        </p:nvSpPr>
        <p:spPr>
          <a:xfrm>
            <a:off x="672548" y="2435909"/>
            <a:ext cx="7772400" cy="1620000"/>
          </a:xfrm>
        </p:spPr>
        <p:txBody>
          <a:bodyPr anchor="b">
            <a:normAutofit/>
          </a:bodyPr>
          <a:lstStyle>
            <a:lvl1pPr algn="l">
              <a:defRPr sz="4000" b="1">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672548" y="4208254"/>
            <a:ext cx="7772400" cy="1620000"/>
          </a:xfrm>
        </p:spPr>
        <p:txBody>
          <a:bodyPr>
            <a:normAutofit/>
          </a:bodyPr>
          <a:lstStyle>
            <a:lvl1pPr marL="0" indent="0" algn="l">
              <a:buNone/>
              <a:defRPr sz="3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72E544-3D7F-453F-8E91-2D00BE9DB9D9}" type="datetimeFigureOut">
              <a:rPr lang="fi-FI" smtClean="0"/>
              <a:t>1.4.2020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3817952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72E544-3D7F-453F-8E91-2D00BE9DB9D9}" type="datetimeFigureOut">
              <a:rPr lang="fi-FI" smtClean="0"/>
              <a:t>1.4.2020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2730266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72E544-3D7F-453F-8E91-2D00BE9DB9D9}" type="datetimeFigureOut">
              <a:rPr lang="fi-FI" smtClean="0"/>
              <a:t>1.4.2020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115994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72E544-3D7F-453F-8E91-2D00BE9DB9D9}" type="datetimeFigureOut">
              <a:rPr lang="fi-FI" smtClean="0"/>
              <a:t>1.4.2020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1897333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ctr">
            <a:normAutofit/>
          </a:bodyPr>
          <a:lstStyle>
            <a:lvl1pPr>
              <a:defRPr sz="4000" b="1"/>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307753"/>
          </a:xfrm>
        </p:spPr>
        <p:txBody>
          <a:bodyPr/>
          <a:lstStyle>
            <a:lvl1pPr marL="0" indent="0">
              <a:buNone/>
              <a:defRPr sz="3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72E544-3D7F-453F-8E91-2D00BE9DB9D9}" type="datetimeFigureOut">
              <a:rPr lang="fi-FI" smtClean="0"/>
              <a:t>1.4.2020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284288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032000"/>
          </a:xfrm>
        </p:spPr>
        <p:txBody>
          <a:bodyPr/>
          <a:lstStyle>
            <a:lvl1pPr>
              <a:defRPr sz="2400"/>
            </a:lvl1pPr>
            <a:lvl2pPr>
              <a:defRPr sz="2200"/>
            </a:lvl2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032000"/>
          </a:xfrm>
        </p:spPr>
        <p:txBody>
          <a:bodyPr/>
          <a:lstStyle>
            <a:lvl1pPr>
              <a:defRPr sz="2400"/>
            </a:lvl1pPr>
            <a:lvl2pPr>
              <a:defRPr sz="2200"/>
            </a:lvl2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72E544-3D7F-453F-8E91-2D00BE9DB9D9}" type="datetimeFigureOut">
              <a:rPr lang="fi-FI" smtClean="0"/>
              <a:t>1.4.2020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2533812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ct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348000"/>
          </a:xfrm>
        </p:spPr>
        <p:txBody>
          <a:bodyPr/>
          <a:lstStyle>
            <a:lvl1pPr>
              <a:defRPr sz="2400"/>
            </a:lvl1pPr>
            <a:lvl2pPr>
              <a:defRPr sz="2200"/>
            </a:lvl2pPr>
            <a:lvl3pPr>
              <a:defRPr sz="2000"/>
            </a:lvl3pPr>
            <a:lvl4pPr>
              <a:defRPr sz="18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ctr">
            <a:no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348000"/>
          </a:xfrm>
        </p:spPr>
        <p:txBody>
          <a:bodyPr/>
          <a:lstStyle>
            <a:lvl1pPr>
              <a:defRPr sz="24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72E544-3D7F-453F-8E91-2D00BE9DB9D9}" type="datetimeFigureOut">
              <a:rPr lang="fi-FI" smtClean="0"/>
              <a:t>1.4.2020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1765561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72E544-3D7F-453F-8E91-2D00BE9DB9D9}" type="datetimeFigureOut">
              <a:rPr lang="fi-FI" smtClean="0"/>
              <a:t>1.4.2020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2242279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72E544-3D7F-453F-8E91-2D00BE9DB9D9}" type="datetimeFigureOut">
              <a:rPr lang="fi-FI" smtClean="0"/>
              <a:t>1.4.2020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3769508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927475" y="1433282"/>
            <a:ext cx="4629150" cy="4420800"/>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8650" y="2161194"/>
            <a:ext cx="2949178" cy="36720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72E544-3D7F-453F-8E91-2D00BE9DB9D9}" type="datetimeFigureOut">
              <a:rPr lang="fi-FI" smtClean="0"/>
              <a:t>1.4.2020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1380979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29841" y="301086"/>
            <a:ext cx="6278400" cy="1324800"/>
          </a:xfrm>
        </p:spPr>
        <p:txBody>
          <a:bodyPr anchor="ctr"/>
          <a:lstStyle>
            <a:lvl1pPr>
              <a:defRPr sz="3200"/>
            </a:lvl1pPr>
          </a:lstStyle>
          <a:p>
            <a:r>
              <a:rPr lang="en-US"/>
              <a:t>Click to edit Master title style</a:t>
            </a:r>
            <a:endParaRPr lang="en-US" dirty="0"/>
          </a:p>
        </p:txBody>
      </p:sp>
      <p:sp>
        <p:nvSpPr>
          <p:cNvPr id="3" name="Picture Placeholder 2"/>
          <p:cNvSpPr>
            <a:spLocks noGrp="1"/>
          </p:cNvSpPr>
          <p:nvPr>
            <p:ph type="pic" idx="1"/>
          </p:nvPr>
        </p:nvSpPr>
        <p:spPr>
          <a:xfrm>
            <a:off x="3888000" y="2048400"/>
            <a:ext cx="5004000" cy="3780000"/>
          </a:xfrm>
        </p:spPr>
        <p:txBody>
          <a:bodyPr anchor="t">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48400"/>
            <a:ext cx="2949178" cy="37800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72E544-3D7F-453F-8E91-2D00BE9DB9D9}" type="datetimeFigureOut">
              <a:rPr lang="fi-FI" smtClean="0"/>
              <a:t>1.4.2020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E628F96-98B1-4CD4-9FA7-42A4FE572E1E}" type="slidenum">
              <a:rPr lang="fi-FI" smtClean="0"/>
              <a:t>‹#›</a:t>
            </a:fld>
            <a:endParaRPr lang="fi-FI"/>
          </a:p>
        </p:txBody>
      </p:sp>
    </p:spTree>
    <p:extLst>
      <p:ext uri="{BB962C8B-B14F-4D97-AF65-F5344CB8AC3E}">
        <p14:creationId xmlns:p14="http://schemas.microsoft.com/office/powerpoint/2010/main" val="3871627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Suorakulmio 6"/>
          <p:cNvSpPr/>
          <p:nvPr userDrawn="1"/>
        </p:nvSpPr>
        <p:spPr>
          <a:xfrm>
            <a:off x="216000" y="6109200"/>
            <a:ext cx="8712000" cy="532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Placeholder 1"/>
          <p:cNvSpPr>
            <a:spLocks noGrp="1"/>
          </p:cNvSpPr>
          <p:nvPr>
            <p:ph type="title"/>
          </p:nvPr>
        </p:nvSpPr>
        <p:spPr>
          <a:xfrm>
            <a:off x="628650" y="280287"/>
            <a:ext cx="6278400" cy="132556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endParaRPr lang="en-US" dirty="0"/>
          </a:p>
        </p:txBody>
      </p:sp>
      <p:sp>
        <p:nvSpPr>
          <p:cNvPr id="3" name="Text Placeholder 2"/>
          <p:cNvSpPr>
            <a:spLocks noGrp="1"/>
          </p:cNvSpPr>
          <p:nvPr>
            <p:ph type="body" idx="1"/>
          </p:nvPr>
        </p:nvSpPr>
        <p:spPr>
          <a:xfrm>
            <a:off x="628650" y="1825625"/>
            <a:ext cx="7886700" cy="4032000"/>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2"/>
          </p:nvPr>
        </p:nvSpPr>
        <p:spPr>
          <a:xfrm>
            <a:off x="6419850" y="6191251"/>
            <a:ext cx="1289050" cy="365125"/>
          </a:xfrm>
          <a:prstGeom prst="rect">
            <a:avLst/>
          </a:prstGeom>
        </p:spPr>
        <p:txBody>
          <a:bodyPr vert="horz" lIns="91440" tIns="45720" rIns="91440" bIns="45720" rtlCol="0" anchor="ctr"/>
          <a:lstStyle>
            <a:lvl1pPr algn="r">
              <a:defRPr sz="1200">
                <a:solidFill>
                  <a:schemeClr val="bg1"/>
                </a:solidFill>
              </a:defRPr>
            </a:lvl1pPr>
          </a:lstStyle>
          <a:p>
            <a:fld id="{2172E544-3D7F-453F-8E91-2D00BE9DB9D9}" type="datetimeFigureOut">
              <a:rPr lang="fi-FI" smtClean="0"/>
              <a:pPr/>
              <a:t>1.4.2020</a:t>
            </a:fld>
            <a:endParaRPr lang="fi-FI"/>
          </a:p>
        </p:txBody>
      </p:sp>
      <p:sp>
        <p:nvSpPr>
          <p:cNvPr id="5" name="Footer Placeholder 4"/>
          <p:cNvSpPr>
            <a:spLocks noGrp="1"/>
          </p:cNvSpPr>
          <p:nvPr>
            <p:ph type="ftr" sz="quarter" idx="3"/>
          </p:nvPr>
        </p:nvSpPr>
        <p:spPr>
          <a:xfrm>
            <a:off x="628650" y="6191251"/>
            <a:ext cx="5613400" cy="365125"/>
          </a:xfrm>
          <a:prstGeom prst="rect">
            <a:avLst/>
          </a:prstGeom>
        </p:spPr>
        <p:txBody>
          <a:bodyPr vert="horz" lIns="91440" tIns="45720" rIns="91440" bIns="45720" rtlCol="0" anchor="ctr"/>
          <a:lstStyle>
            <a:lvl1pPr algn="l">
              <a:defRPr sz="1600" b="1" cap="all" baseline="0">
                <a:solidFill>
                  <a:schemeClr val="bg1"/>
                </a:solidFill>
              </a:defRPr>
            </a:lvl1pPr>
          </a:lstStyle>
          <a:p>
            <a:endParaRPr lang="fi-FI" dirty="0"/>
          </a:p>
        </p:txBody>
      </p:sp>
      <p:sp>
        <p:nvSpPr>
          <p:cNvPr id="6" name="Slide Number Placeholder 5"/>
          <p:cNvSpPr>
            <a:spLocks noGrp="1"/>
          </p:cNvSpPr>
          <p:nvPr>
            <p:ph type="sldNum" sz="quarter" idx="4"/>
          </p:nvPr>
        </p:nvSpPr>
        <p:spPr>
          <a:xfrm>
            <a:off x="7886700" y="6191251"/>
            <a:ext cx="628650" cy="365125"/>
          </a:xfrm>
          <a:prstGeom prst="rect">
            <a:avLst/>
          </a:prstGeom>
        </p:spPr>
        <p:txBody>
          <a:bodyPr vert="horz" lIns="91440" tIns="45720" rIns="91440" bIns="45720" rtlCol="0" anchor="ctr"/>
          <a:lstStyle>
            <a:lvl1pPr algn="r">
              <a:defRPr sz="1200">
                <a:solidFill>
                  <a:schemeClr val="bg1"/>
                </a:solidFill>
              </a:defRPr>
            </a:lvl1pPr>
          </a:lstStyle>
          <a:p>
            <a:fld id="{7E628F96-98B1-4CD4-9FA7-42A4FE572E1E}" type="slidenum">
              <a:rPr lang="fi-FI" smtClean="0"/>
              <a:pPr/>
              <a:t>‹#›</a:t>
            </a:fld>
            <a:endParaRPr lang="fi-FI"/>
          </a:p>
        </p:txBody>
      </p:sp>
      <p:pic>
        <p:nvPicPr>
          <p:cNvPr id="8" name="Picture 39" descr="PR_pu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011987" y="534987"/>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97692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70" userDrawn="1">
          <p15:clr>
            <a:srgbClr val="F26B43"/>
          </p15:clr>
        </p15:guide>
        <p15:guide id="2" pos="553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ZKt0CJe85gY"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youtube.com/watch?v=De5Fz2lkv30"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rednet.punainenristi.fi/Koronaohje"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rednet.punainenristi.fi/Koronaohje"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ruokavirasto.fi/globalassets/yhteisot/tuet-ja-kehittaminen/korona-covid-19-ohje-eu-ruoka-apuun17032020.pdf"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www.punainenristi.fi/hae-tukea-ja-apua/akilliseen-onnettomuuteen/koronavirus-henkisen-tuen-ohjeita" TargetMode="External"/><Relationship Id="rId3" Type="http://schemas.openxmlformats.org/officeDocument/2006/relationships/hyperlink" Target="https://aineistopankki.thl.fi/l/TCBbp-75_d69" TargetMode="External"/><Relationship Id="rId7" Type="http://schemas.openxmlformats.org/officeDocument/2006/relationships/hyperlink" Target="https://stm.fi/documents/1271139/21332413/toimeentulotuki+ja+korona+FI+ohje/121ea5b1-956a-5d7d-e554-eeb348ac42f1/toimeentulotuki+ja+korona+FI+ohje.pdf" TargetMode="External"/><Relationship Id="rId2" Type="http://schemas.openxmlformats.org/officeDocument/2006/relationships/hyperlink" Target="https://thl.fi/fi/web/infektiotaudit-ja-rokotukset/ajankohtaista/ajankohtaista-koronaviruksesta-covid-19" TargetMode="External"/><Relationship Id="rId1" Type="http://schemas.openxmlformats.org/officeDocument/2006/relationships/slideLayout" Target="../slideLayouts/slideLayout2.xml"/><Relationship Id="rId6" Type="http://schemas.openxmlformats.org/officeDocument/2006/relationships/hyperlink" Target="https://stm.fi/documents/1271139/21429433/Sosiaali-+ja+terveysministeri%C3%B6n+ohje+Covid-19+aiheuttaman+poikkeustilan+huomioimen+perustason+sosiaali-+ja+terveydenhuollon+palvelujen+toiminnassa.pdf/c0c26fc0-a746-835e-526e-a665819d00d9/Sosiaali-+ja+terveysministeri%C3%B6n+ohje+Covid-19+aiheuttaman+poikkeustilan+huomioimen+perustason+sosiaali-+ja+terveydenhuollon+palvelujen+toiminnassa.pdf" TargetMode="External"/><Relationship Id="rId5" Type="http://schemas.openxmlformats.org/officeDocument/2006/relationships/hyperlink" Target="https://www.ruokavirasto.fi/globalassets/yhteisot/tuet-ja-kehittaminen/korona-covid-19-ohje-eu-ruoka-apuun17032020.pdf" TargetMode="External"/><Relationship Id="rId4" Type="http://schemas.openxmlformats.org/officeDocument/2006/relationships/hyperlink" Target="https://thl.fi/fi/web/infektiotaudit-ja-rokotukset/taudit-ja-torjunta/taudit-ja-taudinaiheuttajat-a-o/koronavirus-covid-19/ohjeet-koronavirustaudin-covid-19-kotihoitoon" TargetMode="External"/><Relationship Id="rId9" Type="http://schemas.openxmlformats.org/officeDocument/2006/relationships/hyperlink" Target="https://kotouttaminen.fi/artikkeli/-/asset_publisher/ota-kayttoosi-monikieliset-materiaalit-koronaviruksesta"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thl.fi/fi/web/infektiotaudit-ja-rokotukset/taudit-ja-torjunta/taudit-ja-taudinaiheuttajat-a-o/koronavirus-covid-19/vakavan-koronavirustaudin-riskiryhma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rednet.punainenristi.fi/node/59198"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De5Fz2lkv30" TargetMode="External"/><Relationship Id="rId2" Type="http://schemas.openxmlformats.org/officeDocument/2006/relationships/hyperlink" Target="https://www.youtube.com/watch?v=ZKt0CJe85g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Ohjeet osastoille asiointiapuun</a:t>
            </a:r>
          </a:p>
        </p:txBody>
      </p:sp>
      <p:sp>
        <p:nvSpPr>
          <p:cNvPr id="3" name="Alaotsikko 2"/>
          <p:cNvSpPr>
            <a:spLocks noGrp="1"/>
          </p:cNvSpPr>
          <p:nvPr>
            <p:ph type="subTitle" idx="1"/>
          </p:nvPr>
        </p:nvSpPr>
        <p:spPr/>
        <p:txBody>
          <a:bodyPr>
            <a:normAutofit/>
          </a:bodyPr>
          <a:lstStyle/>
          <a:p>
            <a:r>
              <a:rPr lang="fi-FI" dirty="0"/>
              <a:t>Covid-19</a:t>
            </a:r>
          </a:p>
          <a:p>
            <a:endParaRPr lang="fi-FI" dirty="0"/>
          </a:p>
          <a:p>
            <a:r>
              <a:rPr lang="fi-FI" sz="2000" dirty="0"/>
              <a:t>24.3.2020</a:t>
            </a:r>
          </a:p>
        </p:txBody>
      </p:sp>
    </p:spTree>
    <p:extLst>
      <p:ext uri="{BB962C8B-B14F-4D97-AF65-F5344CB8AC3E}">
        <p14:creationId xmlns:p14="http://schemas.microsoft.com/office/powerpoint/2010/main" val="3260441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D7B9B-9524-4F5E-A0B7-A404B80DE5AA}"/>
              </a:ext>
            </a:extLst>
          </p:cNvPr>
          <p:cNvSpPr>
            <a:spLocks noGrp="1"/>
          </p:cNvSpPr>
          <p:nvPr>
            <p:ph type="title"/>
          </p:nvPr>
        </p:nvSpPr>
        <p:spPr/>
        <p:txBody>
          <a:bodyPr>
            <a:normAutofit fontScale="90000"/>
          </a:bodyPr>
          <a:lstStyle/>
          <a:p>
            <a:r>
              <a:rPr lang="fi-FI" dirty="0"/>
              <a:t>Ohjeita koronaviruksen välttämiseksi</a:t>
            </a:r>
            <a:br>
              <a:rPr lang="fi-FI" dirty="0"/>
            </a:br>
            <a:endParaRPr lang="fi-FI" dirty="0"/>
          </a:p>
        </p:txBody>
      </p:sp>
      <p:sp>
        <p:nvSpPr>
          <p:cNvPr id="3" name="Content Placeholder 2">
            <a:extLst>
              <a:ext uri="{FF2B5EF4-FFF2-40B4-BE49-F238E27FC236}">
                <a16:creationId xmlns:a16="http://schemas.microsoft.com/office/drawing/2014/main" id="{B8C561A6-122F-4E06-8DC9-E1A8C6080F40}"/>
              </a:ext>
            </a:extLst>
          </p:cNvPr>
          <p:cNvSpPr>
            <a:spLocks noGrp="1"/>
          </p:cNvSpPr>
          <p:nvPr>
            <p:ph idx="1"/>
          </p:nvPr>
        </p:nvSpPr>
        <p:spPr>
          <a:xfrm>
            <a:off x="628650" y="1432560"/>
            <a:ext cx="7886700" cy="4663439"/>
          </a:xfrm>
        </p:spPr>
        <p:txBody>
          <a:bodyPr>
            <a:normAutofit fontScale="62500" lnSpcReduction="20000"/>
          </a:bodyPr>
          <a:lstStyle/>
          <a:p>
            <a:pPr fontAlgn="base"/>
            <a:r>
              <a:rPr lang="fi-FI" dirty="0"/>
              <a:t>Vältä tarpeettomia kontakteja muihin ihmisiin</a:t>
            </a:r>
          </a:p>
          <a:p>
            <a:pPr fontAlgn="base"/>
            <a:r>
              <a:rPr lang="fi-FI" dirty="0"/>
              <a:t>Pese käsiä vedellä ja saippualla ainakin 20 sekunnin ajan.</a:t>
            </a:r>
          </a:p>
          <a:p>
            <a:pPr fontAlgn="base"/>
            <a:r>
              <a:rPr lang="fi-FI" dirty="0"/>
              <a:t>Käytä kertakäyttöpyyhkeitä käsien kuivaamiseen yleisissä saniteettitiloissa. Älä käytä yhteispyyhkeitä.</a:t>
            </a:r>
          </a:p>
          <a:p>
            <a:pPr fontAlgn="base"/>
            <a:r>
              <a:rPr lang="fi-FI" dirty="0"/>
              <a:t>Jos käsien peseminen ei ole mahdollista, käytä alkoholipitoista käsihuuhdetta.</a:t>
            </a:r>
          </a:p>
          <a:p>
            <a:pPr fontAlgn="base"/>
            <a:r>
              <a:rPr lang="fi-FI" dirty="0"/>
              <a:t>Pese kädet aina kotiin tullessasi, ennen ruokailua ja yskimisen, niistämisen sekä WC:ssä käynnin jälkeen.</a:t>
            </a:r>
          </a:p>
          <a:p>
            <a:pPr fontAlgn="base"/>
            <a:r>
              <a:rPr lang="fi-FI" dirty="0"/>
              <a:t>Käytä käsineitä julkisissa kulkuvälineissä, kaupoissa ja muissa asioinneissa.</a:t>
            </a:r>
          </a:p>
          <a:p>
            <a:pPr fontAlgn="base"/>
            <a:r>
              <a:rPr lang="fi-FI" dirty="0"/>
              <a:t>Älä koskettele käsilläsi silmiä, nenää tai suuta.</a:t>
            </a:r>
          </a:p>
          <a:p>
            <a:pPr fontAlgn="base"/>
            <a:r>
              <a:rPr lang="fi-FI" dirty="0"/>
              <a:t>Yski tai aivasta kertakäyttöiseen nenäliinaan, heitä se roskiin ja pese kädet.</a:t>
            </a:r>
          </a:p>
          <a:p>
            <a:pPr fontAlgn="base"/>
            <a:r>
              <a:rPr lang="fi-FI" dirty="0"/>
              <a:t>Yski tai aivasta hihaan, jos sinulla ei ole nenäliinaa. Vältä läheistä kosketusta henkilöön, jolla on hengitystieinfektio (flunssa)</a:t>
            </a:r>
          </a:p>
          <a:p>
            <a:pPr marL="0" indent="0">
              <a:buNone/>
            </a:pPr>
            <a:endParaRPr lang="fi-FI" dirty="0"/>
          </a:p>
        </p:txBody>
      </p:sp>
    </p:spTree>
    <p:extLst>
      <p:ext uri="{BB962C8B-B14F-4D97-AF65-F5344CB8AC3E}">
        <p14:creationId xmlns:p14="http://schemas.microsoft.com/office/powerpoint/2010/main" val="2293846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5354F-925C-41ED-AF51-D19E92846FEB}"/>
              </a:ext>
            </a:extLst>
          </p:cNvPr>
          <p:cNvSpPr>
            <a:spLocks noGrp="1"/>
          </p:cNvSpPr>
          <p:nvPr>
            <p:ph type="title"/>
          </p:nvPr>
        </p:nvSpPr>
        <p:spPr/>
        <p:txBody>
          <a:bodyPr/>
          <a:lstStyle/>
          <a:p>
            <a:r>
              <a:rPr lang="fi-FI" dirty="0"/>
              <a:t>Ennen toiminnan </a:t>
            </a:r>
            <a:br>
              <a:rPr lang="fi-FI" dirty="0"/>
            </a:br>
            <a:r>
              <a:rPr lang="fi-FI" dirty="0"/>
              <a:t>aloittamista 1</a:t>
            </a:r>
          </a:p>
        </p:txBody>
      </p:sp>
      <p:sp>
        <p:nvSpPr>
          <p:cNvPr id="3" name="Content Placeholder 2">
            <a:extLst>
              <a:ext uri="{FF2B5EF4-FFF2-40B4-BE49-F238E27FC236}">
                <a16:creationId xmlns:a16="http://schemas.microsoft.com/office/drawing/2014/main" id="{BA3DF376-16EC-46B1-8621-0BA538EDEEA8}"/>
              </a:ext>
            </a:extLst>
          </p:cNvPr>
          <p:cNvSpPr>
            <a:spLocks noGrp="1"/>
          </p:cNvSpPr>
          <p:nvPr>
            <p:ph idx="1"/>
          </p:nvPr>
        </p:nvSpPr>
        <p:spPr/>
        <p:txBody>
          <a:bodyPr/>
          <a:lstStyle/>
          <a:p>
            <a:r>
              <a:rPr lang="fi-FI" dirty="0"/>
              <a:t>Koordinoimaan vähintään kaksi vapaaehtoista.</a:t>
            </a:r>
          </a:p>
          <a:p>
            <a:r>
              <a:rPr lang="fi-FI" dirty="0"/>
              <a:t>Ottakaa vastaan kaikki avunpyynnöt keskitetysti.</a:t>
            </a:r>
          </a:p>
          <a:p>
            <a:r>
              <a:rPr lang="fi-FI" dirty="0"/>
              <a:t>Vapaaehtoiset liitetään esim. Omassa olevaan ryhmään tai </a:t>
            </a:r>
            <a:r>
              <a:rPr lang="fi-FI" dirty="0" err="1"/>
              <a:t>Whatsapp</a:t>
            </a:r>
            <a:r>
              <a:rPr lang="fi-FI" dirty="0"/>
              <a:t>-ryhmään. </a:t>
            </a:r>
          </a:p>
          <a:p>
            <a:r>
              <a:rPr lang="fi-FI" dirty="0"/>
              <a:t>Pitäkää kirjaa kaikista avunpyynnöistä.</a:t>
            </a:r>
          </a:p>
        </p:txBody>
      </p:sp>
    </p:spTree>
    <p:extLst>
      <p:ext uri="{BB962C8B-B14F-4D97-AF65-F5344CB8AC3E}">
        <p14:creationId xmlns:p14="http://schemas.microsoft.com/office/powerpoint/2010/main" val="1610728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E3702-5C35-47C9-9724-F9DF74A418A1}"/>
              </a:ext>
            </a:extLst>
          </p:cNvPr>
          <p:cNvSpPr>
            <a:spLocks noGrp="1"/>
          </p:cNvSpPr>
          <p:nvPr>
            <p:ph type="title"/>
          </p:nvPr>
        </p:nvSpPr>
        <p:spPr/>
        <p:txBody>
          <a:bodyPr/>
          <a:lstStyle/>
          <a:p>
            <a:r>
              <a:rPr lang="fi-FI" dirty="0"/>
              <a:t>Ennen toiminnan </a:t>
            </a:r>
            <a:br>
              <a:rPr lang="fi-FI" dirty="0"/>
            </a:br>
            <a:r>
              <a:rPr lang="fi-FI" dirty="0"/>
              <a:t>aloittamista 2</a:t>
            </a:r>
          </a:p>
        </p:txBody>
      </p:sp>
      <p:sp>
        <p:nvSpPr>
          <p:cNvPr id="3" name="Content Placeholder 2">
            <a:extLst>
              <a:ext uri="{FF2B5EF4-FFF2-40B4-BE49-F238E27FC236}">
                <a16:creationId xmlns:a16="http://schemas.microsoft.com/office/drawing/2014/main" id="{E65C9626-D2BE-4511-864E-CC638A20C89B}"/>
              </a:ext>
            </a:extLst>
          </p:cNvPr>
          <p:cNvSpPr>
            <a:spLocks noGrp="1"/>
          </p:cNvSpPr>
          <p:nvPr>
            <p:ph idx="1"/>
          </p:nvPr>
        </p:nvSpPr>
        <p:spPr/>
        <p:txBody>
          <a:bodyPr/>
          <a:lstStyle/>
          <a:p>
            <a:r>
              <a:rPr lang="fi-FI" dirty="0"/>
              <a:t>Säilyttäkää kaikki aineisto.</a:t>
            </a:r>
          </a:p>
          <a:p>
            <a:r>
              <a:rPr lang="fi-FI" dirty="0"/>
              <a:t>Noudattakaa Kotimaan avustustoiminnan tietosuojaohjetta.</a:t>
            </a:r>
          </a:p>
          <a:p>
            <a:r>
              <a:rPr lang="fi-FI" dirty="0"/>
              <a:t>Käsitelkää henkilötietoja huolellisesti.</a:t>
            </a:r>
          </a:p>
          <a:p>
            <a:r>
              <a:rPr lang="fi-FI" dirty="0"/>
              <a:t>Muistakaa huolehtia kylmäketjusta.  </a:t>
            </a:r>
          </a:p>
        </p:txBody>
      </p:sp>
    </p:spTree>
    <p:extLst>
      <p:ext uri="{BB962C8B-B14F-4D97-AF65-F5344CB8AC3E}">
        <p14:creationId xmlns:p14="http://schemas.microsoft.com/office/powerpoint/2010/main" val="1572633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40B18-724B-4319-8A7B-F81D92543E50}"/>
              </a:ext>
            </a:extLst>
          </p:cNvPr>
          <p:cNvSpPr>
            <a:spLocks noGrp="1"/>
          </p:cNvSpPr>
          <p:nvPr>
            <p:ph type="title"/>
          </p:nvPr>
        </p:nvSpPr>
        <p:spPr>
          <a:xfrm>
            <a:off x="628650" y="337343"/>
            <a:ext cx="6278400" cy="1325563"/>
          </a:xfrm>
        </p:spPr>
        <p:txBody>
          <a:bodyPr/>
          <a:lstStyle/>
          <a:p>
            <a:r>
              <a:rPr lang="fi-FI" dirty="0"/>
              <a:t>Asiointiavun </a:t>
            </a:r>
            <a:r>
              <a:rPr lang="fi-FI" dirty="0" err="1"/>
              <a:t>koordiointi</a:t>
            </a:r>
            <a:endParaRPr lang="fi-FI" dirty="0"/>
          </a:p>
        </p:txBody>
      </p:sp>
      <p:graphicFrame>
        <p:nvGraphicFramePr>
          <p:cNvPr id="4" name="Content Placeholder 3">
            <a:extLst>
              <a:ext uri="{FF2B5EF4-FFF2-40B4-BE49-F238E27FC236}">
                <a16:creationId xmlns:a16="http://schemas.microsoft.com/office/drawing/2014/main" id="{62624676-46D9-4E41-81DD-CA9F79071C76}"/>
              </a:ext>
            </a:extLst>
          </p:cNvPr>
          <p:cNvGraphicFramePr>
            <a:graphicFrameLocks noGrp="1"/>
          </p:cNvGraphicFramePr>
          <p:nvPr>
            <p:ph idx="1"/>
            <p:extLst>
              <p:ext uri="{D42A27DB-BD31-4B8C-83A1-F6EECF244321}">
                <p14:modId xmlns:p14="http://schemas.microsoft.com/office/powerpoint/2010/main" val="3910229645"/>
              </p:ext>
            </p:extLst>
          </p:nvPr>
        </p:nvGraphicFramePr>
        <p:xfrm>
          <a:off x="156411" y="1756611"/>
          <a:ext cx="8819147" cy="4101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94032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Ohjeet asiointiavun vapaaehtoiselle</a:t>
            </a:r>
          </a:p>
        </p:txBody>
      </p:sp>
      <p:sp>
        <p:nvSpPr>
          <p:cNvPr id="3" name="Alaotsikko 2"/>
          <p:cNvSpPr>
            <a:spLocks noGrp="1"/>
          </p:cNvSpPr>
          <p:nvPr>
            <p:ph type="subTitle" idx="1"/>
          </p:nvPr>
        </p:nvSpPr>
        <p:spPr/>
        <p:txBody>
          <a:bodyPr>
            <a:normAutofit/>
          </a:bodyPr>
          <a:lstStyle/>
          <a:p>
            <a:endParaRPr lang="fi-FI" dirty="0"/>
          </a:p>
        </p:txBody>
      </p:sp>
    </p:spTree>
    <p:extLst>
      <p:ext uri="{BB962C8B-B14F-4D97-AF65-F5344CB8AC3E}">
        <p14:creationId xmlns:p14="http://schemas.microsoft.com/office/powerpoint/2010/main" val="1380753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4A8D5-898A-41BB-B454-2E30838C92EA}"/>
              </a:ext>
            </a:extLst>
          </p:cNvPr>
          <p:cNvSpPr>
            <a:spLocks noGrp="1"/>
          </p:cNvSpPr>
          <p:nvPr>
            <p:ph type="title"/>
          </p:nvPr>
        </p:nvSpPr>
        <p:spPr/>
        <p:txBody>
          <a:bodyPr/>
          <a:lstStyle/>
          <a:p>
            <a:r>
              <a:rPr lang="fi-FI" dirty="0"/>
              <a:t>Kun asioit asiakkaan puolesta kaupassa</a:t>
            </a:r>
          </a:p>
        </p:txBody>
      </p:sp>
      <p:sp>
        <p:nvSpPr>
          <p:cNvPr id="3" name="Content Placeholder 2">
            <a:extLst>
              <a:ext uri="{FF2B5EF4-FFF2-40B4-BE49-F238E27FC236}">
                <a16:creationId xmlns:a16="http://schemas.microsoft.com/office/drawing/2014/main" id="{840130E3-F058-4142-A41E-CF1F6B1F156F}"/>
              </a:ext>
            </a:extLst>
          </p:cNvPr>
          <p:cNvSpPr>
            <a:spLocks noGrp="1"/>
          </p:cNvSpPr>
          <p:nvPr>
            <p:ph idx="1"/>
          </p:nvPr>
        </p:nvSpPr>
        <p:spPr/>
        <p:txBody>
          <a:bodyPr>
            <a:normAutofit/>
          </a:bodyPr>
          <a:lstStyle/>
          <a:p>
            <a:r>
              <a:rPr lang="fi-FI" dirty="0"/>
              <a:t>Ei flunssaisena! Ei lieviäkään oireita!</a:t>
            </a:r>
          </a:p>
          <a:p>
            <a:pPr lvl="1"/>
            <a:r>
              <a:rPr lang="fi-FI" dirty="0"/>
              <a:t>Oireettomana vähintään 2 vrk</a:t>
            </a:r>
          </a:p>
          <a:p>
            <a:r>
              <a:rPr lang="fi-FI" dirty="0"/>
              <a:t>Käsienpesun ohjevideo (Lähde: THL):</a:t>
            </a:r>
            <a:endParaRPr lang="fi-FI" dirty="0">
              <a:hlinkClick r:id="rId3"/>
            </a:endParaRPr>
          </a:p>
          <a:p>
            <a:pPr marL="0" indent="0">
              <a:buNone/>
            </a:pPr>
            <a:r>
              <a:rPr lang="fi-FI" sz="2000" dirty="0">
                <a:hlinkClick r:id="rId3"/>
              </a:rPr>
              <a:t>https://www.youtube.com/watch?v=ZKt0CJe85gY</a:t>
            </a:r>
            <a:endParaRPr lang="fi-FI" sz="2000" dirty="0"/>
          </a:p>
          <a:p>
            <a:r>
              <a:rPr lang="fi-FI" dirty="0"/>
              <a:t>Yskimisohjevideo (Lähde: THL):</a:t>
            </a:r>
          </a:p>
          <a:p>
            <a:pPr marL="0" indent="0">
              <a:buNone/>
            </a:pPr>
            <a:r>
              <a:rPr lang="fi-FI" sz="2000" dirty="0">
                <a:hlinkClick r:id="rId4"/>
              </a:rPr>
              <a:t>https://www.youtube.com/watch?v=De5Fz2lkv30</a:t>
            </a:r>
            <a:endParaRPr lang="fi-FI" sz="2000" dirty="0"/>
          </a:p>
          <a:p>
            <a:endParaRPr lang="fi-FI" dirty="0"/>
          </a:p>
          <a:p>
            <a:endParaRPr lang="fi-FI" dirty="0"/>
          </a:p>
        </p:txBody>
      </p:sp>
    </p:spTree>
    <p:extLst>
      <p:ext uri="{BB962C8B-B14F-4D97-AF65-F5344CB8AC3E}">
        <p14:creationId xmlns:p14="http://schemas.microsoft.com/office/powerpoint/2010/main" val="518100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D7B9B-9524-4F5E-A0B7-A404B80DE5AA}"/>
              </a:ext>
            </a:extLst>
          </p:cNvPr>
          <p:cNvSpPr>
            <a:spLocks noGrp="1"/>
          </p:cNvSpPr>
          <p:nvPr>
            <p:ph type="title"/>
          </p:nvPr>
        </p:nvSpPr>
        <p:spPr/>
        <p:txBody>
          <a:bodyPr>
            <a:normAutofit fontScale="90000"/>
          </a:bodyPr>
          <a:lstStyle/>
          <a:p>
            <a:r>
              <a:rPr lang="fi-FI" dirty="0"/>
              <a:t>Ohjeita koronaviruksen välttämiseksi asiointiavun vapaaehtoiselle</a:t>
            </a:r>
            <a:br>
              <a:rPr lang="fi-FI" dirty="0"/>
            </a:br>
            <a:endParaRPr lang="fi-FI" dirty="0"/>
          </a:p>
        </p:txBody>
      </p:sp>
      <p:sp>
        <p:nvSpPr>
          <p:cNvPr id="3" name="Content Placeholder 2">
            <a:extLst>
              <a:ext uri="{FF2B5EF4-FFF2-40B4-BE49-F238E27FC236}">
                <a16:creationId xmlns:a16="http://schemas.microsoft.com/office/drawing/2014/main" id="{B8C561A6-122F-4E06-8DC9-E1A8C6080F40}"/>
              </a:ext>
            </a:extLst>
          </p:cNvPr>
          <p:cNvSpPr>
            <a:spLocks noGrp="1"/>
          </p:cNvSpPr>
          <p:nvPr>
            <p:ph idx="1"/>
          </p:nvPr>
        </p:nvSpPr>
        <p:spPr>
          <a:xfrm>
            <a:off x="628650" y="1416424"/>
            <a:ext cx="7886700" cy="4805082"/>
          </a:xfrm>
        </p:spPr>
        <p:txBody>
          <a:bodyPr>
            <a:normAutofit fontScale="62500" lnSpcReduction="20000"/>
          </a:bodyPr>
          <a:lstStyle/>
          <a:p>
            <a:pPr fontAlgn="base"/>
            <a:r>
              <a:rPr lang="fi-FI" dirty="0"/>
              <a:t>Vältä tarpeettomia kontakteja muihin ihmisiin</a:t>
            </a:r>
          </a:p>
          <a:p>
            <a:pPr fontAlgn="base"/>
            <a:r>
              <a:rPr lang="fi-FI" dirty="0"/>
              <a:t>Pese käsiä vedellä ja saippualla ainakin 20 sekunnin ajan.</a:t>
            </a:r>
          </a:p>
          <a:p>
            <a:pPr fontAlgn="base"/>
            <a:r>
              <a:rPr lang="fi-FI" dirty="0"/>
              <a:t>Käytä kertakäyttöpyyhkeitä käsien kuivaamiseen yleisissä saniteettitiloissa. Älä käytä yhteispyyhkeitä.</a:t>
            </a:r>
          </a:p>
          <a:p>
            <a:pPr fontAlgn="base"/>
            <a:r>
              <a:rPr lang="fi-FI" dirty="0"/>
              <a:t>Jos käsien peseminen ei ole mahdollista, käytä alkoholipitoista käsihuuhdetta.</a:t>
            </a:r>
          </a:p>
          <a:p>
            <a:pPr fontAlgn="base"/>
            <a:r>
              <a:rPr lang="fi-FI" dirty="0"/>
              <a:t>Pese kädet aina kotiin tullessasi, ennen ruokailua ja yskimisen, niistämisen sekä WC:ssä käynnin jälkeen.</a:t>
            </a:r>
          </a:p>
          <a:p>
            <a:pPr fontAlgn="base"/>
            <a:r>
              <a:rPr lang="fi-FI" dirty="0"/>
              <a:t>Käytä käsineitä julkisissa kulkuvälineissä, kaupoissa ja muissa asioinneissa.</a:t>
            </a:r>
          </a:p>
          <a:p>
            <a:pPr fontAlgn="base"/>
            <a:r>
              <a:rPr lang="fi-FI" dirty="0"/>
              <a:t>Älä koskettele käsilläsi silmiä, nenää tai suuta.</a:t>
            </a:r>
          </a:p>
          <a:p>
            <a:pPr fontAlgn="base"/>
            <a:r>
              <a:rPr lang="fi-FI" dirty="0"/>
              <a:t>Yski tai aivasta kertakäyttöiseen nenäliinaan, heitä se roskiin ja pese kädet.</a:t>
            </a:r>
          </a:p>
          <a:p>
            <a:pPr fontAlgn="base"/>
            <a:r>
              <a:rPr lang="fi-FI" dirty="0"/>
              <a:t>Yski tai aivasta hihaan, jos sinulla ei ole nenäliinaa. Vältä läheistä kosketusta henkilöön, jolla on hengitystieinfektio (flunssa)</a:t>
            </a:r>
          </a:p>
          <a:p>
            <a:pPr marL="0" indent="0">
              <a:buNone/>
            </a:pPr>
            <a:endParaRPr lang="fi-FI" dirty="0"/>
          </a:p>
        </p:txBody>
      </p:sp>
    </p:spTree>
    <p:extLst>
      <p:ext uri="{BB962C8B-B14F-4D97-AF65-F5344CB8AC3E}">
        <p14:creationId xmlns:p14="http://schemas.microsoft.com/office/powerpoint/2010/main" val="3298847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CFC22-9395-42E9-801E-00AE681D781C}"/>
              </a:ext>
            </a:extLst>
          </p:cNvPr>
          <p:cNvSpPr>
            <a:spLocks noGrp="1"/>
          </p:cNvSpPr>
          <p:nvPr>
            <p:ph type="title"/>
          </p:nvPr>
        </p:nvSpPr>
        <p:spPr/>
        <p:txBody>
          <a:bodyPr/>
          <a:lstStyle/>
          <a:p>
            <a:r>
              <a:rPr lang="fi-FI" dirty="0"/>
              <a:t>Asiointikeikka</a:t>
            </a:r>
          </a:p>
        </p:txBody>
      </p:sp>
      <p:graphicFrame>
        <p:nvGraphicFramePr>
          <p:cNvPr id="4" name="Content Placeholder 3">
            <a:extLst>
              <a:ext uri="{FF2B5EF4-FFF2-40B4-BE49-F238E27FC236}">
                <a16:creationId xmlns:a16="http://schemas.microsoft.com/office/drawing/2014/main" id="{114317EB-6436-4B53-86B1-B87F84B71F72}"/>
              </a:ext>
            </a:extLst>
          </p:cNvPr>
          <p:cNvGraphicFramePr>
            <a:graphicFrameLocks noGrp="1"/>
          </p:cNvGraphicFramePr>
          <p:nvPr>
            <p:ph idx="1"/>
            <p:extLst>
              <p:ext uri="{D42A27DB-BD31-4B8C-83A1-F6EECF244321}">
                <p14:modId xmlns:p14="http://schemas.microsoft.com/office/powerpoint/2010/main" val="565226684"/>
              </p:ext>
            </p:extLst>
          </p:nvPr>
        </p:nvGraphicFramePr>
        <p:xfrm>
          <a:off x="132346" y="1780674"/>
          <a:ext cx="8903369" cy="40772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45302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EB192-4435-4442-BC87-2238F025A0EA}"/>
              </a:ext>
            </a:extLst>
          </p:cNvPr>
          <p:cNvSpPr>
            <a:spLocks noGrp="1"/>
          </p:cNvSpPr>
          <p:nvPr>
            <p:ph type="title"/>
          </p:nvPr>
        </p:nvSpPr>
        <p:spPr/>
        <p:txBody>
          <a:bodyPr/>
          <a:lstStyle/>
          <a:p>
            <a:r>
              <a:rPr lang="fi-FI" dirty="0"/>
              <a:t>Vapaaehtoinen</a:t>
            </a:r>
          </a:p>
        </p:txBody>
      </p:sp>
      <p:sp>
        <p:nvSpPr>
          <p:cNvPr id="3" name="Content Placeholder 2">
            <a:extLst>
              <a:ext uri="{FF2B5EF4-FFF2-40B4-BE49-F238E27FC236}">
                <a16:creationId xmlns:a16="http://schemas.microsoft.com/office/drawing/2014/main" id="{0E856766-CFEC-4604-9E18-2EAD882CA1B6}"/>
              </a:ext>
            </a:extLst>
          </p:cNvPr>
          <p:cNvSpPr>
            <a:spLocks noGrp="1"/>
          </p:cNvSpPr>
          <p:nvPr>
            <p:ph idx="1"/>
          </p:nvPr>
        </p:nvSpPr>
        <p:spPr/>
        <p:txBody>
          <a:bodyPr/>
          <a:lstStyle/>
          <a:p>
            <a:r>
              <a:rPr lang="fi-FI" dirty="0"/>
              <a:t>Muita luottamuksellisuus!</a:t>
            </a:r>
          </a:p>
          <a:p>
            <a:pPr lvl="1"/>
            <a:r>
              <a:rPr lang="fi-FI" dirty="0"/>
              <a:t>Älä kerro asiakkaan tietoja ulkopuolisille.</a:t>
            </a:r>
          </a:p>
          <a:p>
            <a:pPr lvl="1"/>
            <a:r>
              <a:rPr lang="fi-FI" dirty="0"/>
              <a:t>Käsittele tietoja huolella.</a:t>
            </a:r>
          </a:p>
          <a:p>
            <a:pPr lvl="1"/>
            <a:r>
              <a:rPr lang="fi-FI" dirty="0"/>
              <a:t>Tuhoa huolellisesti kaikki avustamiseen liittyvät tiedot osastoon raportoinnin jälkeen.</a:t>
            </a:r>
          </a:p>
          <a:p>
            <a:r>
              <a:rPr lang="fi-FI" dirty="0"/>
              <a:t>Jos huolestuit avunsaajan turvallisuudesta ja hyvinvoinnista, ilmoita osastoon.</a:t>
            </a:r>
          </a:p>
        </p:txBody>
      </p:sp>
    </p:spTree>
    <p:extLst>
      <p:ext uri="{BB962C8B-B14F-4D97-AF65-F5344CB8AC3E}">
        <p14:creationId xmlns:p14="http://schemas.microsoft.com/office/powerpoint/2010/main" val="2070475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3E093-AD67-45A3-9DA9-ADC9ACFEC5DF}"/>
              </a:ext>
            </a:extLst>
          </p:cNvPr>
          <p:cNvSpPr>
            <a:spLocks noGrp="1"/>
          </p:cNvSpPr>
          <p:nvPr>
            <p:ph type="title"/>
          </p:nvPr>
        </p:nvSpPr>
        <p:spPr/>
        <p:txBody>
          <a:bodyPr>
            <a:normAutofit fontScale="90000"/>
          </a:bodyPr>
          <a:lstStyle/>
          <a:p>
            <a:r>
              <a:rPr lang="fi-FI" dirty="0"/>
              <a:t>Erityistä huomioitavaa, kun asioit asiakkaan puolesta apteekissa</a:t>
            </a:r>
          </a:p>
        </p:txBody>
      </p:sp>
      <p:sp>
        <p:nvSpPr>
          <p:cNvPr id="3" name="Content Placeholder 2">
            <a:extLst>
              <a:ext uri="{FF2B5EF4-FFF2-40B4-BE49-F238E27FC236}">
                <a16:creationId xmlns:a16="http://schemas.microsoft.com/office/drawing/2014/main" id="{DAF1F9F6-4E90-40BE-AC08-8D098BF97B6C}"/>
              </a:ext>
            </a:extLst>
          </p:cNvPr>
          <p:cNvSpPr>
            <a:spLocks noGrp="1"/>
          </p:cNvSpPr>
          <p:nvPr>
            <p:ph idx="1"/>
          </p:nvPr>
        </p:nvSpPr>
        <p:spPr/>
        <p:txBody>
          <a:bodyPr>
            <a:normAutofit fontScale="92500" lnSpcReduction="10000"/>
          </a:bodyPr>
          <a:lstStyle/>
          <a:p>
            <a:r>
              <a:rPr lang="fi-FI" dirty="0"/>
              <a:t>Reseptilääkkeiden noutamisessa apteekille riittää kuva Kela-kortista etupuolelta. </a:t>
            </a:r>
          </a:p>
          <a:p>
            <a:r>
              <a:rPr lang="fi-FI" dirty="0"/>
              <a:t>Toimita apteekissa asioinnin jälkeen osaston asiointiavun koordinaattorille  sähköpostitse:</a:t>
            </a:r>
          </a:p>
          <a:p>
            <a:pPr lvl="1"/>
            <a:r>
              <a:rPr lang="fi-FI" dirty="0"/>
              <a:t>Kuva ostoskuitista</a:t>
            </a:r>
          </a:p>
          <a:p>
            <a:pPr lvl="1"/>
            <a:r>
              <a:rPr lang="fi-FI" dirty="0"/>
              <a:t>Kuva vastaanottokuittauslomakkeesta (</a:t>
            </a:r>
            <a:r>
              <a:rPr lang="fi-FI" i="1" dirty="0"/>
              <a:t>lomake 2</a:t>
            </a:r>
            <a:r>
              <a:rPr lang="fi-FI" dirty="0"/>
              <a:t>), jos olet ottanut kuvan Kela-kortista</a:t>
            </a:r>
          </a:p>
          <a:p>
            <a:pPr lvl="1"/>
            <a:r>
              <a:rPr lang="fi-FI" dirty="0"/>
              <a:t>Vapaaehtoisen ja asiakkaan nimi</a:t>
            </a:r>
          </a:p>
          <a:p>
            <a:pPr lvl="1"/>
            <a:r>
              <a:rPr lang="fi-FI" dirty="0"/>
              <a:t>Tieto auttamistehtävän ajankohdasta (pvm, alkamis- ja päättymisaika)</a:t>
            </a:r>
          </a:p>
          <a:p>
            <a:endParaRPr lang="fi-FI" dirty="0"/>
          </a:p>
        </p:txBody>
      </p:sp>
    </p:spTree>
    <p:extLst>
      <p:ext uri="{BB962C8B-B14F-4D97-AF65-F5344CB8AC3E}">
        <p14:creationId xmlns:p14="http://schemas.microsoft.com/office/powerpoint/2010/main" val="526388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24566-2185-434D-8C75-10E2E9DF7A31}"/>
              </a:ext>
            </a:extLst>
          </p:cNvPr>
          <p:cNvSpPr>
            <a:spLocks noGrp="1"/>
          </p:cNvSpPr>
          <p:nvPr>
            <p:ph type="title"/>
          </p:nvPr>
        </p:nvSpPr>
        <p:spPr/>
        <p:txBody>
          <a:bodyPr/>
          <a:lstStyle/>
          <a:p>
            <a:r>
              <a:rPr lang="fi-FI" dirty="0"/>
              <a:t>Johdanto</a:t>
            </a:r>
          </a:p>
        </p:txBody>
      </p:sp>
      <p:sp>
        <p:nvSpPr>
          <p:cNvPr id="3" name="Content Placeholder 2">
            <a:extLst>
              <a:ext uri="{FF2B5EF4-FFF2-40B4-BE49-F238E27FC236}">
                <a16:creationId xmlns:a16="http://schemas.microsoft.com/office/drawing/2014/main" id="{C4227520-7708-4D80-A5C6-7240D6A181B4}"/>
              </a:ext>
            </a:extLst>
          </p:cNvPr>
          <p:cNvSpPr>
            <a:spLocks noGrp="1"/>
          </p:cNvSpPr>
          <p:nvPr>
            <p:ph idx="1"/>
          </p:nvPr>
        </p:nvSpPr>
        <p:spPr/>
        <p:txBody>
          <a:bodyPr>
            <a:normAutofit fontScale="85000" lnSpcReduction="20000"/>
          </a:bodyPr>
          <a:lstStyle/>
          <a:p>
            <a:r>
              <a:rPr lang="fi-FI" dirty="0"/>
              <a:t>Vapaaehtoisten antaman tuen merkitys on suuri tilanteessa, jossa viranomaisten voimavarat ovat tiukoilla.</a:t>
            </a:r>
          </a:p>
          <a:p>
            <a:r>
              <a:rPr lang="fi-FI" dirty="0"/>
              <a:t>Tehdään yhteistyötä kunnan ja muiden toimijoiden kanssa. Ellei mahdollista, käynnistetään itse.</a:t>
            </a:r>
          </a:p>
          <a:p>
            <a:r>
              <a:rPr lang="fi-FI" dirty="0"/>
              <a:t>Huomioidaan osaston resurssit.</a:t>
            </a:r>
          </a:p>
          <a:p>
            <a:r>
              <a:rPr lang="fi-FI" dirty="0"/>
              <a:t>Perehdytetään uudet vapaaehtoiset Punaisen Ristin periaatteisiin.</a:t>
            </a:r>
          </a:p>
          <a:p>
            <a:r>
              <a:rPr lang="fi-FI" dirty="0"/>
              <a:t>Punaisen Ristin vapaaehtoiset eivät järjestä asiointiapua koronavirustautiin sairastuneille.</a:t>
            </a:r>
          </a:p>
          <a:p>
            <a:endParaRPr lang="fi-FI" dirty="0"/>
          </a:p>
        </p:txBody>
      </p:sp>
    </p:spTree>
    <p:extLst>
      <p:ext uri="{BB962C8B-B14F-4D97-AF65-F5344CB8AC3E}">
        <p14:creationId xmlns:p14="http://schemas.microsoft.com/office/powerpoint/2010/main" val="3049653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AF024-364A-4586-9F51-C328831D2B59}"/>
              </a:ext>
            </a:extLst>
          </p:cNvPr>
          <p:cNvSpPr>
            <a:spLocks noGrp="1"/>
          </p:cNvSpPr>
          <p:nvPr>
            <p:ph type="title"/>
          </p:nvPr>
        </p:nvSpPr>
        <p:spPr/>
        <p:txBody>
          <a:bodyPr>
            <a:normAutofit fontScale="90000"/>
          </a:bodyPr>
          <a:lstStyle/>
          <a:p>
            <a:r>
              <a:rPr lang="fi-FI" dirty="0"/>
              <a:t>Ohjeet lisäapua tarvitsevien ja palvelujen piirissä olevien auttamiseen 1</a:t>
            </a:r>
          </a:p>
        </p:txBody>
      </p:sp>
      <p:sp>
        <p:nvSpPr>
          <p:cNvPr id="3" name="Content Placeholder 2">
            <a:extLst>
              <a:ext uri="{FF2B5EF4-FFF2-40B4-BE49-F238E27FC236}">
                <a16:creationId xmlns:a16="http://schemas.microsoft.com/office/drawing/2014/main" id="{AF073F58-1209-488B-BFB6-7C6C331D7423}"/>
              </a:ext>
            </a:extLst>
          </p:cNvPr>
          <p:cNvSpPr>
            <a:spLocks noGrp="1"/>
          </p:cNvSpPr>
          <p:nvPr>
            <p:ph idx="1"/>
          </p:nvPr>
        </p:nvSpPr>
        <p:spPr/>
        <p:txBody>
          <a:bodyPr>
            <a:normAutofit fontScale="92500" lnSpcReduction="10000"/>
          </a:bodyPr>
          <a:lstStyle/>
          <a:p>
            <a:pPr lvl="0"/>
            <a:r>
              <a:rPr lang="fi-FI" dirty="0"/>
              <a:t>Jos asiakas tarvitsee taloudellista tukea, </a:t>
            </a:r>
          </a:p>
          <a:p>
            <a:pPr lvl="1"/>
            <a:r>
              <a:rPr lang="fi-FI" dirty="0"/>
              <a:t>kehottakaa olemaan yhteydessä Kelaan tai kunnan sosiaalitoimistoon, antakaa yhteystiedot.</a:t>
            </a:r>
          </a:p>
          <a:p>
            <a:pPr lvl="0"/>
            <a:r>
              <a:rPr lang="fi-FI" dirty="0"/>
              <a:t>Tarpeen mukaan ohjatkaa asiakas myös kunnan terveyspalveluihin, antakaa yhteystiedot.</a:t>
            </a:r>
          </a:p>
          <a:p>
            <a:pPr lvl="0"/>
            <a:r>
              <a:rPr lang="fi-FI" dirty="0"/>
              <a:t>Toimeentulotuen asiakkailla maksusitoumus kauppaan. Jos näin, asioiminen saattaa edellyttää rahan tai Kela-kortin käsittelyä tai valtuutusta.  </a:t>
            </a:r>
          </a:p>
          <a:p>
            <a:endParaRPr lang="fi-FI" dirty="0"/>
          </a:p>
        </p:txBody>
      </p:sp>
    </p:spTree>
    <p:extLst>
      <p:ext uri="{BB962C8B-B14F-4D97-AF65-F5344CB8AC3E}">
        <p14:creationId xmlns:p14="http://schemas.microsoft.com/office/powerpoint/2010/main" val="1056713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DAC57-42A3-4B8E-9C57-6B13456DA10C}"/>
              </a:ext>
            </a:extLst>
          </p:cNvPr>
          <p:cNvSpPr>
            <a:spLocks noGrp="1"/>
          </p:cNvSpPr>
          <p:nvPr>
            <p:ph type="title"/>
          </p:nvPr>
        </p:nvSpPr>
        <p:spPr/>
        <p:txBody>
          <a:bodyPr>
            <a:normAutofit fontScale="90000"/>
          </a:bodyPr>
          <a:lstStyle/>
          <a:p>
            <a:r>
              <a:rPr lang="fi-FI" dirty="0"/>
              <a:t>Ohjeet lisäapua tarvitsevien ja palvelujen piirissä olevien auttamiseen 2</a:t>
            </a:r>
            <a:br>
              <a:rPr lang="fi-FI" dirty="0"/>
            </a:br>
            <a:endParaRPr lang="fi-FI" dirty="0"/>
          </a:p>
        </p:txBody>
      </p:sp>
      <p:sp>
        <p:nvSpPr>
          <p:cNvPr id="3" name="Content Placeholder 2">
            <a:extLst>
              <a:ext uri="{FF2B5EF4-FFF2-40B4-BE49-F238E27FC236}">
                <a16:creationId xmlns:a16="http://schemas.microsoft.com/office/drawing/2014/main" id="{69AA7C98-85FD-40EB-8134-ECEB2D32A96A}"/>
              </a:ext>
            </a:extLst>
          </p:cNvPr>
          <p:cNvSpPr>
            <a:spLocks noGrp="1"/>
          </p:cNvSpPr>
          <p:nvPr>
            <p:ph idx="1"/>
          </p:nvPr>
        </p:nvSpPr>
        <p:spPr>
          <a:xfrm>
            <a:off x="628650" y="1825624"/>
            <a:ext cx="7886700" cy="4385989"/>
          </a:xfrm>
        </p:spPr>
        <p:txBody>
          <a:bodyPr>
            <a:normAutofit fontScale="92500" lnSpcReduction="10000"/>
          </a:bodyPr>
          <a:lstStyle/>
          <a:p>
            <a:r>
              <a:rPr lang="fi-FI" dirty="0"/>
              <a:t>Selvittäkää kunnasta tai </a:t>
            </a:r>
            <a:r>
              <a:rPr lang="fi-FI" dirty="0" err="1"/>
              <a:t>KELAsta</a:t>
            </a:r>
            <a:r>
              <a:rPr lang="fi-FI" dirty="0"/>
              <a:t>, miten menetellään.</a:t>
            </a:r>
          </a:p>
          <a:p>
            <a:pPr lvl="1"/>
            <a:r>
              <a:rPr lang="fi-FI" dirty="0"/>
              <a:t>Jos maksusitoumus </a:t>
            </a:r>
            <a:r>
              <a:rPr lang="fi-FI" dirty="0">
                <a:sym typeface="Wingdings" panose="05000000000000000000" pitchFamily="2" charset="2"/>
              </a:rPr>
              <a:t> asiakas </a:t>
            </a:r>
            <a:r>
              <a:rPr lang="fi-FI" dirty="0"/>
              <a:t>ohjataan ensin sopimaan Kelan tai kunnan kanssa, että Punaisen Ristin vapaaehtoinen asioi hänen puolestaan.</a:t>
            </a:r>
          </a:p>
          <a:p>
            <a:pPr lvl="2"/>
            <a:r>
              <a:rPr lang="fi-FI" dirty="0"/>
              <a:t>Viranomaiselle annetaan vapaaehtoisen nimi</a:t>
            </a:r>
          </a:p>
          <a:p>
            <a:pPr lvl="2"/>
            <a:r>
              <a:rPr lang="fi-FI" dirty="0"/>
              <a:t>Selvitetään, tiittäkö asiointiin puhelimitse annettu suullinen valtuutus</a:t>
            </a:r>
          </a:p>
          <a:p>
            <a:pPr lvl="2"/>
            <a:r>
              <a:rPr lang="fi-FI" dirty="0"/>
              <a:t>Sovitaan, noutaako vapaaehtoinen maksusitoumuksen viranomaiselta vai toimitetaanko se kauppaan </a:t>
            </a:r>
            <a:r>
              <a:rPr lang="fi-FI" dirty="0">
                <a:sym typeface="Wingdings" panose="05000000000000000000" pitchFamily="2" charset="2"/>
              </a:rPr>
              <a:t> </a:t>
            </a:r>
            <a:r>
              <a:rPr lang="fi-FI" dirty="0"/>
              <a:t>Vapaaehtoinen merkitään tällöin ostajaksi ja hänellä täytyy olla oma henkilöllisyystodistus mukana.</a:t>
            </a:r>
          </a:p>
        </p:txBody>
      </p:sp>
    </p:spTree>
    <p:extLst>
      <p:ext uri="{BB962C8B-B14F-4D97-AF65-F5344CB8AC3E}">
        <p14:creationId xmlns:p14="http://schemas.microsoft.com/office/powerpoint/2010/main" val="2183787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8084-FFD3-4AE7-A914-15907C138BDE}"/>
              </a:ext>
            </a:extLst>
          </p:cNvPr>
          <p:cNvSpPr>
            <a:spLocks noGrp="1"/>
          </p:cNvSpPr>
          <p:nvPr>
            <p:ph type="title"/>
          </p:nvPr>
        </p:nvSpPr>
        <p:spPr/>
        <p:txBody>
          <a:bodyPr>
            <a:normAutofit fontScale="90000"/>
          </a:bodyPr>
          <a:lstStyle/>
          <a:p>
            <a:r>
              <a:rPr lang="fi-FI" dirty="0"/>
              <a:t>Ohjeet lisäapua tarvitsevien ja palvelujen piirissä olevien auttamiseen 3</a:t>
            </a:r>
          </a:p>
        </p:txBody>
      </p:sp>
      <p:sp>
        <p:nvSpPr>
          <p:cNvPr id="3" name="Content Placeholder 2">
            <a:extLst>
              <a:ext uri="{FF2B5EF4-FFF2-40B4-BE49-F238E27FC236}">
                <a16:creationId xmlns:a16="http://schemas.microsoft.com/office/drawing/2014/main" id="{BDB181DC-CB07-4BA0-8E5E-2BAD61BB4C60}"/>
              </a:ext>
            </a:extLst>
          </p:cNvPr>
          <p:cNvSpPr>
            <a:spLocks noGrp="1"/>
          </p:cNvSpPr>
          <p:nvPr>
            <p:ph idx="1"/>
          </p:nvPr>
        </p:nvSpPr>
        <p:spPr/>
        <p:txBody>
          <a:bodyPr>
            <a:normAutofit fontScale="92500" lnSpcReduction="10000"/>
          </a:bodyPr>
          <a:lstStyle/>
          <a:p>
            <a:pPr lvl="0"/>
            <a:r>
              <a:rPr lang="fi-FI" dirty="0"/>
              <a:t>Jos vapaaehtoinen ilmoittaa olevansa huolissaan asiakkaan tai tämän lähipiirin hyvinvoinnista, asia täytyy aina selvittää. </a:t>
            </a:r>
            <a:endParaRPr lang="fi-FI" sz="4000" dirty="0"/>
          </a:p>
          <a:p>
            <a:pPr lvl="1"/>
            <a:r>
              <a:rPr lang="fi-FI" dirty="0"/>
              <a:t>Jos huoli koskee lapsen hyvinvointia, tehkää  kunnalle lastensuojeluilmoitus. </a:t>
            </a:r>
            <a:endParaRPr lang="fi-FI" sz="3600" dirty="0"/>
          </a:p>
          <a:p>
            <a:pPr lvl="1"/>
            <a:r>
              <a:rPr lang="fi-FI" dirty="0"/>
              <a:t>Jos kyse on aikuisesta, joka on ilmeisen kykenemätön huolehtimaan hyvinvoinnistaan ja turvallisuudestaan, tehkää asiasta kunnalle huoli-ilmoitus. </a:t>
            </a:r>
            <a:endParaRPr lang="fi-FI" sz="4000" dirty="0"/>
          </a:p>
          <a:p>
            <a:r>
              <a:rPr lang="fi-FI" dirty="0"/>
              <a:t>Jos mahdollista, tehkää ilmoitus yhteistyössä asiakkaan kanssa. </a:t>
            </a:r>
            <a:endParaRPr lang="fi-FI" sz="4000" dirty="0"/>
          </a:p>
          <a:p>
            <a:endParaRPr lang="fi-FI" dirty="0"/>
          </a:p>
        </p:txBody>
      </p:sp>
    </p:spTree>
    <p:extLst>
      <p:ext uri="{BB962C8B-B14F-4D97-AF65-F5344CB8AC3E}">
        <p14:creationId xmlns:p14="http://schemas.microsoft.com/office/powerpoint/2010/main" val="7750349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D556F-DBFC-4778-B0E8-950D49A77D1B}"/>
              </a:ext>
            </a:extLst>
          </p:cNvPr>
          <p:cNvSpPr>
            <a:spLocks noGrp="1"/>
          </p:cNvSpPr>
          <p:nvPr>
            <p:ph type="title"/>
          </p:nvPr>
        </p:nvSpPr>
        <p:spPr/>
        <p:txBody>
          <a:bodyPr>
            <a:normAutofit/>
          </a:bodyPr>
          <a:lstStyle/>
          <a:p>
            <a:r>
              <a:rPr lang="fi-FI" dirty="0"/>
              <a:t>Ohjeet tilanteeseen, jossa joudut käsittelemään rahaa</a:t>
            </a:r>
          </a:p>
        </p:txBody>
      </p:sp>
      <p:sp>
        <p:nvSpPr>
          <p:cNvPr id="3" name="Content Placeholder 2">
            <a:extLst>
              <a:ext uri="{FF2B5EF4-FFF2-40B4-BE49-F238E27FC236}">
                <a16:creationId xmlns:a16="http://schemas.microsoft.com/office/drawing/2014/main" id="{266ED06B-F9EF-479E-81D1-0EF4BB57CF0B}"/>
              </a:ext>
            </a:extLst>
          </p:cNvPr>
          <p:cNvSpPr>
            <a:spLocks noGrp="1"/>
          </p:cNvSpPr>
          <p:nvPr>
            <p:ph idx="1"/>
          </p:nvPr>
        </p:nvSpPr>
        <p:spPr/>
        <p:txBody>
          <a:bodyPr>
            <a:normAutofit fontScale="62500" lnSpcReduction="20000"/>
          </a:bodyPr>
          <a:lstStyle/>
          <a:p>
            <a:pPr lvl="0"/>
            <a:r>
              <a:rPr lang="fi-FI" dirty="0"/>
              <a:t>Jos asiointiapu edellyttää rahan käyttämistä, voit noutaa käteisen rahan asiakkaalta. Vapaaehtoinen voi ottaa vastaan korkeintaan 100 euroa ja rahan vastaanottaminen täytyy kuitata (</a:t>
            </a:r>
            <a:r>
              <a:rPr lang="fi-FI" i="1" dirty="0"/>
              <a:t>lomake 2</a:t>
            </a:r>
            <a:r>
              <a:rPr lang="fi-FI" dirty="0"/>
              <a:t>). Lomakkeen toinen osa jää asiakkaalle ja toinen vapaaehtoiselle. Vapaaehtoinen ei saa ottaa haltuunsa asiakkaan pankki- tai luottokorttia.</a:t>
            </a:r>
          </a:p>
          <a:p>
            <a:pPr lvl="0"/>
            <a:r>
              <a:rPr lang="fi-FI" dirty="0"/>
              <a:t>Jos olet ottanut vastaan rahaa, pyydä asiakasta kuittaamaan, että hän on vastaanottanut toimituksen, vaihtorahat ja kuitin. Lähikontaktia ei silloin voi välttää kokonaan, mutta sen täytyy olla mahdollisimman vähäinen. Huomioi </a:t>
            </a:r>
            <a:r>
              <a:rPr lang="fi-FI" u="sng" dirty="0" err="1">
                <a:hlinkClick r:id="rId3"/>
              </a:rPr>
              <a:t>RedNetin</a:t>
            </a:r>
            <a:r>
              <a:rPr lang="fi-FI" u="sng" dirty="0">
                <a:hlinkClick r:id="rId3"/>
              </a:rPr>
              <a:t> turvallisuusohjeet</a:t>
            </a:r>
            <a:r>
              <a:rPr lang="fi-FI" dirty="0"/>
              <a:t>.</a:t>
            </a:r>
          </a:p>
          <a:p>
            <a:pPr lvl="0"/>
            <a:r>
              <a:rPr lang="fi-FI" dirty="0"/>
              <a:t>Jätä lomakkeen toinen osa asiakkaalle ja ota toinen itsellesi. Ota kuva ostoskuitista ja jätä alkuperäinen kuitti asiakkaalle. </a:t>
            </a:r>
          </a:p>
          <a:p>
            <a:pPr lvl="0"/>
            <a:r>
              <a:rPr lang="fi-FI" dirty="0"/>
              <a:t>Toimita asioinnin jälkeen osastossa toimintaa koordinoivalle henkilölle sähköpostitse kuva vastaanottokuittauslomakkeesta (vain jos olet ottanut vastaan rahaa tai Kela-kortin).</a:t>
            </a:r>
          </a:p>
          <a:p>
            <a:endParaRPr lang="fi-FI" dirty="0"/>
          </a:p>
        </p:txBody>
      </p:sp>
    </p:spTree>
    <p:extLst>
      <p:ext uri="{BB962C8B-B14F-4D97-AF65-F5344CB8AC3E}">
        <p14:creationId xmlns:p14="http://schemas.microsoft.com/office/powerpoint/2010/main" val="1897112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700C9-9803-4875-A6E7-B523B69DCC01}"/>
              </a:ext>
            </a:extLst>
          </p:cNvPr>
          <p:cNvSpPr>
            <a:spLocks noGrp="1"/>
          </p:cNvSpPr>
          <p:nvPr>
            <p:ph type="title"/>
          </p:nvPr>
        </p:nvSpPr>
        <p:spPr/>
        <p:txBody>
          <a:bodyPr>
            <a:normAutofit fontScale="90000"/>
          </a:bodyPr>
          <a:lstStyle/>
          <a:p>
            <a:r>
              <a:rPr lang="fi-FI" dirty="0"/>
              <a:t>Tapoja auttaa osaston avun piirissä olevia ihmisiä:</a:t>
            </a:r>
            <a:br>
              <a:rPr lang="fi-FI" dirty="0"/>
            </a:br>
            <a:r>
              <a:rPr lang="fi-FI" i="1" dirty="0"/>
              <a:t>Ystävätoiminnan asiakkaat</a:t>
            </a:r>
            <a:br>
              <a:rPr lang="fi-FI" dirty="0"/>
            </a:br>
            <a:endParaRPr lang="fi-FI" dirty="0"/>
          </a:p>
        </p:txBody>
      </p:sp>
      <p:sp>
        <p:nvSpPr>
          <p:cNvPr id="3" name="Content Placeholder 2">
            <a:extLst>
              <a:ext uri="{FF2B5EF4-FFF2-40B4-BE49-F238E27FC236}">
                <a16:creationId xmlns:a16="http://schemas.microsoft.com/office/drawing/2014/main" id="{BB6E57DA-CBEB-4020-AAE9-B8B28B9BB378}"/>
              </a:ext>
            </a:extLst>
          </p:cNvPr>
          <p:cNvSpPr>
            <a:spLocks noGrp="1"/>
          </p:cNvSpPr>
          <p:nvPr>
            <p:ph idx="1"/>
          </p:nvPr>
        </p:nvSpPr>
        <p:spPr/>
        <p:txBody>
          <a:bodyPr>
            <a:normAutofit fontScale="70000" lnSpcReduction="20000"/>
          </a:bodyPr>
          <a:lstStyle/>
          <a:p>
            <a:pPr lvl="0"/>
            <a:r>
              <a:rPr lang="fi-FI" dirty="0"/>
              <a:t>Varmistakaa puhelimitse osaston avun piirissä olevilta ihmisiltä heidän tilanteensa. Onko heillä ruokaa ja lääkkeitä, ja saavatko he apua omaisiltaan tai kunnalta?</a:t>
            </a:r>
          </a:p>
          <a:p>
            <a:pPr lvl="0"/>
            <a:r>
              <a:rPr lang="fi-FI" dirty="0"/>
              <a:t>Avun tarvetta voivat kartoittaa ystävävälittäjät tai ystäväasiakkaan oma vapaaehtoinen. Vapaaehtoiset ilmoittavat tarpeista sovitun mukaisesti joko ystävävälitykseen tai suoraan osaston asiointiavun koordinaattorille. </a:t>
            </a:r>
          </a:p>
          <a:p>
            <a:r>
              <a:rPr lang="fi-FI" dirty="0"/>
              <a:t>Ellei ystävävapaaehtoisella ole ystäväasiakkaan puhelinnumeroa, ystävävälitys soittaa asiakkaille ja hankkii tarvittaessa apuvoimia välitykseen. Välittäjä voi pyytää ystäväasiakkaalta lupaa luovuttaa puhelinnumero omalle ystävävapaaehtoiselle.</a:t>
            </a:r>
          </a:p>
        </p:txBody>
      </p:sp>
    </p:spTree>
    <p:extLst>
      <p:ext uri="{BB962C8B-B14F-4D97-AF65-F5344CB8AC3E}">
        <p14:creationId xmlns:p14="http://schemas.microsoft.com/office/powerpoint/2010/main" val="22454245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870F8-CC35-43AA-B400-EF2C1FF0F581}"/>
              </a:ext>
            </a:extLst>
          </p:cNvPr>
          <p:cNvSpPr>
            <a:spLocks noGrp="1"/>
          </p:cNvSpPr>
          <p:nvPr>
            <p:ph type="title"/>
          </p:nvPr>
        </p:nvSpPr>
        <p:spPr/>
        <p:txBody>
          <a:bodyPr>
            <a:normAutofit fontScale="90000"/>
          </a:bodyPr>
          <a:lstStyle/>
          <a:p>
            <a:r>
              <a:rPr lang="fi-FI" dirty="0"/>
              <a:t>Tapoja auttaa osaston avun piirissä olevia ihmisiä:</a:t>
            </a:r>
            <a:br>
              <a:rPr lang="fi-FI" dirty="0"/>
            </a:br>
            <a:r>
              <a:rPr lang="fi-FI" i="1" dirty="0"/>
              <a:t>Ruoka-avun asiakkaat</a:t>
            </a:r>
            <a:endParaRPr lang="fi-FI" dirty="0"/>
          </a:p>
        </p:txBody>
      </p:sp>
      <p:sp>
        <p:nvSpPr>
          <p:cNvPr id="3" name="Content Placeholder 2">
            <a:extLst>
              <a:ext uri="{FF2B5EF4-FFF2-40B4-BE49-F238E27FC236}">
                <a16:creationId xmlns:a16="http://schemas.microsoft.com/office/drawing/2014/main" id="{1D4E8072-3D63-4312-9F75-40DA1F3DF971}"/>
              </a:ext>
            </a:extLst>
          </p:cNvPr>
          <p:cNvSpPr>
            <a:spLocks noGrp="1"/>
          </p:cNvSpPr>
          <p:nvPr>
            <p:ph idx="1"/>
          </p:nvPr>
        </p:nvSpPr>
        <p:spPr>
          <a:xfrm>
            <a:off x="628650" y="1825625"/>
            <a:ext cx="7886700" cy="4291396"/>
          </a:xfrm>
        </p:spPr>
        <p:txBody>
          <a:bodyPr>
            <a:normAutofit fontScale="70000" lnSpcReduction="20000"/>
          </a:bodyPr>
          <a:lstStyle/>
          <a:p>
            <a:pPr lvl="0"/>
            <a:r>
              <a:rPr lang="fi-FI" dirty="0"/>
              <a:t>Jos osastonne tarjoaa ruoka-apua, voitte toimittaa ruokakasseja ruoka-avun asiakkaiden ovelle sovittuna aikana.</a:t>
            </a:r>
          </a:p>
          <a:p>
            <a:pPr lvl="0"/>
            <a:r>
              <a:rPr lang="fi-FI" dirty="0"/>
              <a:t>Osastonne voi myös järjestää ruokajakelun pakkaamalla ruuan valmiiksi kasseihin. Pakkaamalla pyritään välttämään jonotus.</a:t>
            </a:r>
          </a:p>
          <a:p>
            <a:pPr lvl="0"/>
            <a:r>
              <a:rPr lang="fi-FI" dirty="0"/>
              <a:t>Jakakaa kasseja tarvittaessa useammassa pisteessä, ettei jonoa muodostu.</a:t>
            </a:r>
          </a:p>
          <a:p>
            <a:pPr lvl="0"/>
            <a:r>
              <a:rPr lang="fi-FI" dirty="0"/>
              <a:t>Ruoka-avussa on tärkeää huolehtia hygieniasta </a:t>
            </a:r>
            <a:r>
              <a:rPr lang="fi-FI" u="sng" dirty="0" err="1">
                <a:hlinkClick r:id="rId3"/>
              </a:rPr>
              <a:t>RedNetin</a:t>
            </a:r>
            <a:r>
              <a:rPr lang="fi-FI" u="sng" dirty="0">
                <a:hlinkClick r:id="rId3"/>
              </a:rPr>
              <a:t> turvallisuusohjeen</a:t>
            </a:r>
            <a:r>
              <a:rPr lang="fi-FI" dirty="0"/>
              <a:t> mukaisesti.</a:t>
            </a:r>
          </a:p>
          <a:p>
            <a:pPr lvl="0"/>
            <a:r>
              <a:rPr lang="fi-FI" dirty="0"/>
              <a:t>Myös ruokakassien toimittamisessa kannattaa tehdä yhteistyötä muiden järjestöjen tai seurakunnan kanssa. </a:t>
            </a:r>
          </a:p>
          <a:p>
            <a:pPr lvl="0"/>
            <a:r>
              <a:rPr lang="fi-FI" dirty="0"/>
              <a:t>Ruoka-avussa sovelletaan </a:t>
            </a:r>
            <a:r>
              <a:rPr lang="fi-FI" u="sng" dirty="0">
                <a:hlinkClick r:id="rId4"/>
              </a:rPr>
              <a:t>Ruokaviraston EU:n ruoka-avun ohjeistusta</a:t>
            </a:r>
            <a:r>
              <a:rPr lang="fi-FI" dirty="0"/>
              <a:t>.</a:t>
            </a:r>
          </a:p>
        </p:txBody>
      </p:sp>
    </p:spTree>
    <p:extLst>
      <p:ext uri="{BB962C8B-B14F-4D97-AF65-F5344CB8AC3E}">
        <p14:creationId xmlns:p14="http://schemas.microsoft.com/office/powerpoint/2010/main" val="3896470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68D6E-7176-44A8-99C2-3833821FA018}"/>
              </a:ext>
            </a:extLst>
          </p:cNvPr>
          <p:cNvSpPr>
            <a:spLocks noGrp="1"/>
          </p:cNvSpPr>
          <p:nvPr>
            <p:ph type="title"/>
          </p:nvPr>
        </p:nvSpPr>
        <p:spPr/>
        <p:txBody>
          <a:bodyPr>
            <a:noAutofit/>
          </a:bodyPr>
          <a:lstStyle/>
          <a:p>
            <a:r>
              <a:rPr lang="fi-FI" sz="2800" dirty="0"/>
              <a:t>Tapoja auttaa osaston avun piirissä olevia ihmisiä:</a:t>
            </a:r>
            <a:br>
              <a:rPr lang="fi-FI" sz="2800" dirty="0"/>
            </a:br>
            <a:r>
              <a:rPr lang="fi-FI" sz="2800" i="1" dirty="0"/>
              <a:t>Paperittomat ja asunnottomat asiakkaat:</a:t>
            </a:r>
            <a:r>
              <a:rPr lang="fi-FI" sz="2800" dirty="0"/>
              <a:t> </a:t>
            </a:r>
            <a:endParaRPr lang="fi-FI" dirty="0"/>
          </a:p>
        </p:txBody>
      </p:sp>
      <p:sp>
        <p:nvSpPr>
          <p:cNvPr id="3" name="Content Placeholder 2">
            <a:extLst>
              <a:ext uri="{FF2B5EF4-FFF2-40B4-BE49-F238E27FC236}">
                <a16:creationId xmlns:a16="http://schemas.microsoft.com/office/drawing/2014/main" id="{F81E3031-7D53-4761-AAC3-A7CE6387EC5F}"/>
              </a:ext>
            </a:extLst>
          </p:cNvPr>
          <p:cNvSpPr>
            <a:spLocks noGrp="1"/>
          </p:cNvSpPr>
          <p:nvPr>
            <p:ph idx="1"/>
          </p:nvPr>
        </p:nvSpPr>
        <p:spPr/>
        <p:txBody>
          <a:bodyPr>
            <a:normAutofit fontScale="70000" lnSpcReduction="20000"/>
          </a:bodyPr>
          <a:lstStyle/>
          <a:p>
            <a:pPr lvl="0"/>
            <a:r>
              <a:rPr lang="fi-FI" dirty="0"/>
              <a:t>Selvittäkää asiakkailta, onko heillä majoituspaikka, saavatko he ruokaa ja lääkkeitä ja tietävätkö he, mistä saavat tarvittaessa apua.</a:t>
            </a:r>
          </a:p>
          <a:p>
            <a:pPr lvl="0"/>
            <a:r>
              <a:rPr lang="fi-FI" dirty="0"/>
              <a:t>Selvittäkää myös, tuntevatko he koronaviruksen leviämiseen liittyvät ohjeistukset ja tavat estää tartuntojen leviämistä.</a:t>
            </a:r>
          </a:p>
          <a:p>
            <a:pPr lvl="0"/>
            <a:r>
              <a:rPr lang="fi-FI" dirty="0"/>
              <a:t>Ohjeistakaa asiakkaita toimimaan oikein, jos he tai heidän läheisensä tai ystävänsä sairastuvat.</a:t>
            </a:r>
          </a:p>
          <a:p>
            <a:pPr lvl="0"/>
            <a:r>
              <a:rPr lang="fi-FI" dirty="0"/>
              <a:t>Paperittomien ja asunnottomien tilanteen selvittäminen voi olla vaikeaa, eivätkä he välttämättä halua hakea apua viranomaisilta. Jos osastollanne ei ole aiempaa kokemusta paperittomien ja asunnottomien auttamisesta, kysykää ohjeita piiristä. Saatavilla on myös osastojen opas paperittomien kanssa toimimiseen.</a:t>
            </a:r>
          </a:p>
          <a:p>
            <a:endParaRPr lang="fi-FI" dirty="0"/>
          </a:p>
        </p:txBody>
      </p:sp>
    </p:spTree>
    <p:extLst>
      <p:ext uri="{BB962C8B-B14F-4D97-AF65-F5344CB8AC3E}">
        <p14:creationId xmlns:p14="http://schemas.microsoft.com/office/powerpoint/2010/main" val="3239423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3B14A-77B9-4787-8AAD-02320FFEA290}"/>
              </a:ext>
            </a:extLst>
          </p:cNvPr>
          <p:cNvSpPr>
            <a:spLocks noGrp="1"/>
          </p:cNvSpPr>
          <p:nvPr>
            <p:ph type="title"/>
          </p:nvPr>
        </p:nvSpPr>
        <p:spPr/>
        <p:txBody>
          <a:bodyPr/>
          <a:lstStyle/>
          <a:p>
            <a:r>
              <a:rPr lang="fi-FI" dirty="0"/>
              <a:t>Lisätietoa</a:t>
            </a:r>
          </a:p>
        </p:txBody>
      </p:sp>
      <p:sp>
        <p:nvSpPr>
          <p:cNvPr id="3" name="Content Placeholder 2">
            <a:extLst>
              <a:ext uri="{FF2B5EF4-FFF2-40B4-BE49-F238E27FC236}">
                <a16:creationId xmlns:a16="http://schemas.microsoft.com/office/drawing/2014/main" id="{A206B0CC-B9B9-4286-B55D-22E4A62AAFF3}"/>
              </a:ext>
            </a:extLst>
          </p:cNvPr>
          <p:cNvSpPr>
            <a:spLocks noGrp="1"/>
          </p:cNvSpPr>
          <p:nvPr>
            <p:ph idx="1"/>
          </p:nvPr>
        </p:nvSpPr>
        <p:spPr/>
        <p:txBody>
          <a:bodyPr>
            <a:normAutofit fontScale="70000" lnSpcReduction="20000"/>
          </a:bodyPr>
          <a:lstStyle/>
          <a:p>
            <a:r>
              <a:rPr lang="fi-FI" u="sng" dirty="0">
                <a:hlinkClick r:id="rId2"/>
              </a:rPr>
              <a:t>THL – Ajankohtaista koronaviruksesta</a:t>
            </a:r>
            <a:endParaRPr lang="fi-FI" dirty="0"/>
          </a:p>
          <a:p>
            <a:r>
              <a:rPr lang="fi-FI" u="sng" dirty="0">
                <a:hlinkClick r:id="rId3"/>
              </a:rPr>
              <a:t>THL – Hygieniaohjeet eri kielillä</a:t>
            </a:r>
            <a:endParaRPr lang="fi-FI" dirty="0"/>
          </a:p>
          <a:p>
            <a:r>
              <a:rPr lang="fi-FI" u="sng" dirty="0">
                <a:hlinkClick r:id="rId4"/>
              </a:rPr>
              <a:t>THL – Ohjeet koronavirustaudin COVID-19 kotihoitoon </a:t>
            </a:r>
            <a:r>
              <a:rPr lang="fi-FI" dirty="0"/>
              <a:t> </a:t>
            </a:r>
          </a:p>
          <a:p>
            <a:r>
              <a:rPr lang="fi-FI" u="sng" dirty="0">
                <a:hlinkClick r:id="rId5"/>
              </a:rPr>
              <a:t>Ruokavirasto – Ohje EU:n ruoka-avun järjestämiseen COVID-19-aikana</a:t>
            </a:r>
            <a:endParaRPr lang="fi-FI" dirty="0"/>
          </a:p>
          <a:p>
            <a:r>
              <a:rPr lang="fi-FI" u="sng" dirty="0">
                <a:hlinkClick r:id="rId6"/>
              </a:rPr>
              <a:t>STM – Ohje perustason sosiaali- ja terveydenhuollon palvelujen järjestämiseen kunnissa COVID-19-aikana</a:t>
            </a:r>
            <a:endParaRPr lang="fi-FI" dirty="0"/>
          </a:p>
          <a:p>
            <a:r>
              <a:rPr lang="fi-FI" u="sng" dirty="0">
                <a:hlinkClick r:id="rId7"/>
              </a:rPr>
              <a:t>STM – Suositukset toimeentulotuen käsittelyyn COVID-19-aikana</a:t>
            </a:r>
            <a:r>
              <a:rPr lang="fi-FI" dirty="0"/>
              <a:t> </a:t>
            </a:r>
          </a:p>
          <a:p>
            <a:r>
              <a:rPr lang="fi-FI" u="sng" dirty="0">
                <a:hlinkClick r:id="rId8"/>
              </a:rPr>
              <a:t>Punainen Risti – Henkisen tuen ohjeita</a:t>
            </a:r>
            <a:r>
              <a:rPr lang="fi-FI" dirty="0"/>
              <a:t> </a:t>
            </a:r>
          </a:p>
          <a:p>
            <a:r>
              <a:rPr lang="fi-FI" u="sng" dirty="0">
                <a:hlinkClick r:id="rId9"/>
              </a:rPr>
              <a:t>kotouttaminen.fi – monikieliset materiaalit</a:t>
            </a:r>
            <a:r>
              <a:rPr lang="fi-FI" dirty="0"/>
              <a:t> </a:t>
            </a:r>
          </a:p>
          <a:p>
            <a:endParaRPr lang="fi-FI" dirty="0"/>
          </a:p>
        </p:txBody>
      </p:sp>
    </p:spTree>
    <p:extLst>
      <p:ext uri="{BB962C8B-B14F-4D97-AF65-F5344CB8AC3E}">
        <p14:creationId xmlns:p14="http://schemas.microsoft.com/office/powerpoint/2010/main" val="29264272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BE604-F592-431D-8BE9-D8D20FF8B08D}"/>
              </a:ext>
            </a:extLst>
          </p:cNvPr>
          <p:cNvSpPr>
            <a:spLocks noGrp="1"/>
          </p:cNvSpPr>
          <p:nvPr>
            <p:ph type="title"/>
          </p:nvPr>
        </p:nvSpPr>
        <p:spPr>
          <a:xfrm>
            <a:off x="638483" y="306186"/>
            <a:ext cx="6278400" cy="1325563"/>
          </a:xfrm>
        </p:spPr>
        <p:txBody>
          <a:bodyPr>
            <a:normAutofit fontScale="90000"/>
          </a:bodyPr>
          <a:lstStyle/>
          <a:p>
            <a:br>
              <a:rPr lang="fi-FI" dirty="0"/>
            </a:br>
            <a:r>
              <a:rPr lang="fi-FI" sz="3100" dirty="0"/>
              <a:t>Lomake 1:</a:t>
            </a:r>
            <a:br>
              <a:rPr lang="fi-FI" sz="3100" dirty="0"/>
            </a:br>
            <a:r>
              <a:rPr lang="fi-FI" sz="3100" dirty="0"/>
              <a:t>Asiointiavun seurantalomake</a:t>
            </a:r>
            <a:br>
              <a:rPr lang="fi-FI" dirty="0"/>
            </a:br>
            <a:r>
              <a:rPr lang="fi-FI" sz="2700" dirty="0"/>
              <a:t>(Excel / tulostettava Word)</a:t>
            </a:r>
            <a:br>
              <a:rPr lang="fi-FI" dirty="0"/>
            </a:br>
            <a:endParaRPr lang="fi-FI" dirty="0"/>
          </a:p>
        </p:txBody>
      </p:sp>
      <p:pic>
        <p:nvPicPr>
          <p:cNvPr id="4" name="Picture 3" descr="A screenshot of a social media post&#10;&#10;Description automatically generated">
            <a:extLst>
              <a:ext uri="{FF2B5EF4-FFF2-40B4-BE49-F238E27FC236}">
                <a16:creationId xmlns:a16="http://schemas.microsoft.com/office/drawing/2014/main" id="{F2B1EB88-C94F-5F45-A993-7BF6215204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320" y="1902975"/>
            <a:ext cx="8693359" cy="3692608"/>
          </a:xfrm>
          <a:prstGeom prst="rect">
            <a:avLst/>
          </a:prstGeom>
        </p:spPr>
      </p:pic>
    </p:spTree>
    <p:extLst>
      <p:ext uri="{BB962C8B-B14F-4D97-AF65-F5344CB8AC3E}">
        <p14:creationId xmlns:p14="http://schemas.microsoft.com/office/powerpoint/2010/main" val="32954519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77AB5-14E4-4320-A9E3-B53DA48C7D9E}"/>
              </a:ext>
            </a:extLst>
          </p:cNvPr>
          <p:cNvSpPr>
            <a:spLocks noGrp="1"/>
          </p:cNvSpPr>
          <p:nvPr>
            <p:ph type="title"/>
          </p:nvPr>
        </p:nvSpPr>
        <p:spPr/>
        <p:txBody>
          <a:bodyPr>
            <a:normAutofit fontScale="90000"/>
          </a:bodyPr>
          <a:lstStyle/>
          <a:p>
            <a:r>
              <a:rPr lang="fi-FI" dirty="0"/>
              <a:t>Lomake 2:</a:t>
            </a:r>
            <a:br>
              <a:rPr lang="fi-FI" dirty="0"/>
            </a:br>
            <a:r>
              <a:rPr lang="fi-FI" dirty="0"/>
              <a:t>Vastaanottokuittaus</a:t>
            </a:r>
            <a:br>
              <a:rPr lang="fi-FI" dirty="0"/>
            </a:br>
            <a:r>
              <a:rPr lang="fi-FI" sz="2200" dirty="0"/>
              <a:t>(Vain jos käytät käteistä tai Kela-korttia)</a:t>
            </a:r>
            <a:br>
              <a:rPr lang="fi-FI" sz="2200" dirty="0"/>
            </a:br>
            <a:endParaRPr lang="fi-FI" dirty="0"/>
          </a:p>
        </p:txBody>
      </p:sp>
      <p:pic>
        <p:nvPicPr>
          <p:cNvPr id="13" name="Content Placeholder 12">
            <a:extLst>
              <a:ext uri="{FF2B5EF4-FFF2-40B4-BE49-F238E27FC236}">
                <a16:creationId xmlns:a16="http://schemas.microsoft.com/office/drawing/2014/main" id="{7CECBCCA-085C-4D08-BA32-BDB2239EA826}"/>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 b="48001"/>
          <a:stretch/>
        </p:blipFill>
        <p:spPr>
          <a:xfrm>
            <a:off x="1507583" y="1078558"/>
            <a:ext cx="6128833" cy="4509903"/>
          </a:xfrm>
          <a:prstGeom prst="rect">
            <a:avLst/>
          </a:prstGeom>
        </p:spPr>
      </p:pic>
      <p:sp>
        <p:nvSpPr>
          <p:cNvPr id="14" name="TextBox 13">
            <a:extLst>
              <a:ext uri="{FF2B5EF4-FFF2-40B4-BE49-F238E27FC236}">
                <a16:creationId xmlns:a16="http://schemas.microsoft.com/office/drawing/2014/main" id="{836672B8-3C8C-448A-B87A-B334DCAAA2E6}"/>
              </a:ext>
            </a:extLst>
          </p:cNvPr>
          <p:cNvSpPr txBox="1"/>
          <p:nvPr/>
        </p:nvSpPr>
        <p:spPr>
          <a:xfrm>
            <a:off x="628650" y="5588461"/>
            <a:ext cx="7979322" cy="369332"/>
          </a:xfrm>
          <a:prstGeom prst="rect">
            <a:avLst/>
          </a:prstGeom>
          <a:noFill/>
        </p:spPr>
        <p:txBody>
          <a:bodyPr wrap="square" rtlCol="0">
            <a:spAutoFit/>
          </a:bodyPr>
          <a:lstStyle/>
          <a:p>
            <a:r>
              <a:rPr lang="fi-FI" dirty="0">
                <a:solidFill>
                  <a:srgbClr val="FF0000"/>
                </a:solidFill>
              </a:rPr>
              <a:t>Molempia täytetään kahdet kappaleet</a:t>
            </a:r>
          </a:p>
        </p:txBody>
      </p:sp>
    </p:spTree>
    <p:extLst>
      <p:ext uri="{BB962C8B-B14F-4D97-AF65-F5344CB8AC3E}">
        <p14:creationId xmlns:p14="http://schemas.microsoft.com/office/powerpoint/2010/main" val="3739395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F44C4-6CAB-46AB-BB5B-8789EC386A27}"/>
              </a:ext>
            </a:extLst>
          </p:cNvPr>
          <p:cNvSpPr>
            <a:spLocks noGrp="1"/>
          </p:cNvSpPr>
          <p:nvPr>
            <p:ph type="title"/>
          </p:nvPr>
        </p:nvSpPr>
        <p:spPr/>
        <p:txBody>
          <a:bodyPr/>
          <a:lstStyle/>
          <a:p>
            <a:r>
              <a:rPr lang="fi-FI" dirty="0"/>
              <a:t>Ohjeen sisältö</a:t>
            </a:r>
          </a:p>
        </p:txBody>
      </p:sp>
      <p:sp>
        <p:nvSpPr>
          <p:cNvPr id="3" name="Content Placeholder 2">
            <a:extLst>
              <a:ext uri="{FF2B5EF4-FFF2-40B4-BE49-F238E27FC236}">
                <a16:creationId xmlns:a16="http://schemas.microsoft.com/office/drawing/2014/main" id="{24EC2F72-3342-42C8-8C58-7D71DF9B2737}"/>
              </a:ext>
            </a:extLst>
          </p:cNvPr>
          <p:cNvSpPr>
            <a:spLocks noGrp="1"/>
          </p:cNvSpPr>
          <p:nvPr>
            <p:ph sz="half" idx="1"/>
          </p:nvPr>
        </p:nvSpPr>
        <p:spPr/>
        <p:txBody>
          <a:bodyPr>
            <a:normAutofit fontScale="77500" lnSpcReduction="20000"/>
          </a:bodyPr>
          <a:lstStyle/>
          <a:p>
            <a:pPr lvl="0"/>
            <a:r>
              <a:rPr lang="fi-FI" dirty="0"/>
              <a:t>Näin sovellatte ohjetta osastossa</a:t>
            </a:r>
          </a:p>
          <a:p>
            <a:pPr lvl="0"/>
            <a:r>
              <a:rPr lang="fi-FI" dirty="0"/>
              <a:t>Asiointiavun suunnitteleminen</a:t>
            </a:r>
          </a:p>
          <a:p>
            <a:pPr lvl="0"/>
            <a:r>
              <a:rPr lang="fi-FI" dirty="0"/>
              <a:t>Vapaaehtoisten turvallisuus ja perehdyttäminen</a:t>
            </a:r>
          </a:p>
          <a:p>
            <a:pPr lvl="0"/>
            <a:r>
              <a:rPr lang="fi-FI" dirty="0"/>
              <a:t>Ennen toiminnan aloittamista</a:t>
            </a:r>
          </a:p>
          <a:p>
            <a:pPr lvl="0"/>
            <a:r>
              <a:rPr lang="fi-FI" dirty="0"/>
              <a:t>Ohjeet asiointiavun koordinoimiseen</a:t>
            </a:r>
          </a:p>
          <a:p>
            <a:pPr lvl="0"/>
            <a:r>
              <a:rPr lang="fi-FI" dirty="0"/>
              <a:t>Kun asioit asiakkaan puolesta kaupassa</a:t>
            </a:r>
          </a:p>
          <a:p>
            <a:pPr marL="0" indent="0">
              <a:buNone/>
            </a:pPr>
            <a:endParaRPr lang="fi-FI" dirty="0"/>
          </a:p>
        </p:txBody>
      </p:sp>
      <p:sp>
        <p:nvSpPr>
          <p:cNvPr id="7" name="Content Placeholder 6">
            <a:extLst>
              <a:ext uri="{FF2B5EF4-FFF2-40B4-BE49-F238E27FC236}">
                <a16:creationId xmlns:a16="http://schemas.microsoft.com/office/drawing/2014/main" id="{48891E96-5EE0-407D-9D1F-2AC7DE35C6F2}"/>
              </a:ext>
            </a:extLst>
          </p:cNvPr>
          <p:cNvSpPr>
            <a:spLocks noGrp="1"/>
          </p:cNvSpPr>
          <p:nvPr>
            <p:ph sz="half" idx="2"/>
          </p:nvPr>
        </p:nvSpPr>
        <p:spPr/>
        <p:txBody>
          <a:bodyPr>
            <a:normAutofit fontScale="77500" lnSpcReduction="20000"/>
          </a:bodyPr>
          <a:lstStyle/>
          <a:p>
            <a:pPr lvl="0"/>
            <a:r>
              <a:rPr lang="fi-FI" dirty="0"/>
              <a:t>Erityistä huomioitavaa, kun asioit asiakkaan puolesta apteekissa</a:t>
            </a:r>
          </a:p>
          <a:p>
            <a:pPr lvl="0"/>
            <a:r>
              <a:rPr lang="fi-FI" dirty="0"/>
              <a:t>Ohjeet lisäapua tarvitsevien ja palvelujen piirissä olevien auttamiseen</a:t>
            </a:r>
          </a:p>
          <a:p>
            <a:pPr lvl="0"/>
            <a:r>
              <a:rPr lang="fi-FI" dirty="0"/>
              <a:t>Ohjeet tilanteeseen, jossa joudut käsittelemään rahaa</a:t>
            </a:r>
          </a:p>
          <a:p>
            <a:pPr lvl="0"/>
            <a:r>
              <a:rPr lang="fi-FI" dirty="0"/>
              <a:t>Tapoja auttaa osaston avun piirissä olevia ihmisiä</a:t>
            </a:r>
          </a:p>
          <a:p>
            <a:pPr lvl="0"/>
            <a:r>
              <a:rPr lang="fi-FI" dirty="0"/>
              <a:t>Lisätietoa</a:t>
            </a:r>
          </a:p>
          <a:p>
            <a:pPr lvl="0"/>
            <a:r>
              <a:rPr lang="fi-FI" dirty="0"/>
              <a:t>Liitteet</a:t>
            </a:r>
          </a:p>
          <a:p>
            <a:endParaRPr lang="fi-FI" dirty="0"/>
          </a:p>
        </p:txBody>
      </p:sp>
    </p:spTree>
    <p:extLst>
      <p:ext uri="{BB962C8B-B14F-4D97-AF65-F5344CB8AC3E}">
        <p14:creationId xmlns:p14="http://schemas.microsoft.com/office/powerpoint/2010/main" val="2458495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3FF5C-C950-4C9B-83F0-6982EC6B18BA}"/>
              </a:ext>
            </a:extLst>
          </p:cNvPr>
          <p:cNvSpPr>
            <a:spLocks noGrp="1"/>
          </p:cNvSpPr>
          <p:nvPr>
            <p:ph type="title"/>
          </p:nvPr>
        </p:nvSpPr>
        <p:spPr/>
        <p:txBody>
          <a:bodyPr>
            <a:normAutofit fontScale="90000"/>
          </a:bodyPr>
          <a:lstStyle/>
          <a:p>
            <a:r>
              <a:rPr lang="fi-FI" dirty="0"/>
              <a:t>Näin sovellatte ohjetta osastossa</a:t>
            </a:r>
            <a:br>
              <a:rPr lang="fi-FI" dirty="0"/>
            </a:br>
            <a:endParaRPr lang="fi-FI" dirty="0"/>
          </a:p>
        </p:txBody>
      </p:sp>
      <p:sp>
        <p:nvSpPr>
          <p:cNvPr id="3" name="Content Placeholder 2">
            <a:extLst>
              <a:ext uri="{FF2B5EF4-FFF2-40B4-BE49-F238E27FC236}">
                <a16:creationId xmlns:a16="http://schemas.microsoft.com/office/drawing/2014/main" id="{84E2F391-EFB6-496F-818A-A4843783C612}"/>
              </a:ext>
            </a:extLst>
          </p:cNvPr>
          <p:cNvSpPr>
            <a:spLocks noGrp="1"/>
          </p:cNvSpPr>
          <p:nvPr>
            <p:ph idx="1"/>
          </p:nvPr>
        </p:nvSpPr>
        <p:spPr/>
        <p:txBody>
          <a:bodyPr>
            <a:normAutofit lnSpcReduction="10000"/>
          </a:bodyPr>
          <a:lstStyle/>
          <a:p>
            <a:pPr lvl="0"/>
            <a:r>
              <a:rPr lang="fi-FI" dirty="0"/>
              <a:t>Jos käynnistätte asiointiavun yhteistyössä kunnan kanssa, eikä kunnalla ole erillisiä ohjeita, voitte hyödyntää tätä ohjetta soveltuvin osin.</a:t>
            </a:r>
          </a:p>
          <a:p>
            <a:pPr marL="0" indent="0">
              <a:buNone/>
            </a:pPr>
            <a:endParaRPr lang="fi-FI" dirty="0"/>
          </a:p>
          <a:p>
            <a:pPr lvl="0"/>
            <a:r>
              <a:rPr lang="fi-FI" dirty="0"/>
              <a:t>Jos osastosi käynnistää toiminnan itse tai yhteistyössä muiden kanssa, noudattakaa kaikessa toiminnassa tätä ohjetta.</a:t>
            </a:r>
          </a:p>
          <a:p>
            <a:endParaRPr lang="fi-FI" dirty="0"/>
          </a:p>
        </p:txBody>
      </p:sp>
    </p:spTree>
    <p:extLst>
      <p:ext uri="{BB962C8B-B14F-4D97-AF65-F5344CB8AC3E}">
        <p14:creationId xmlns:p14="http://schemas.microsoft.com/office/powerpoint/2010/main" val="1314996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209C6-7611-4F69-A352-1409955D29A5}"/>
              </a:ext>
            </a:extLst>
          </p:cNvPr>
          <p:cNvSpPr>
            <a:spLocks noGrp="1"/>
          </p:cNvSpPr>
          <p:nvPr>
            <p:ph type="title"/>
          </p:nvPr>
        </p:nvSpPr>
        <p:spPr/>
        <p:txBody>
          <a:bodyPr>
            <a:normAutofit fontScale="90000"/>
          </a:bodyPr>
          <a:lstStyle/>
          <a:p>
            <a:r>
              <a:rPr lang="fi-FI" dirty="0"/>
              <a:t>Asiointiavun suunnitteleminen 1</a:t>
            </a:r>
            <a:br>
              <a:rPr lang="fi-FI" dirty="0"/>
            </a:br>
            <a:endParaRPr lang="fi-FI" dirty="0"/>
          </a:p>
        </p:txBody>
      </p:sp>
      <p:sp>
        <p:nvSpPr>
          <p:cNvPr id="3" name="Content Placeholder 2">
            <a:extLst>
              <a:ext uri="{FF2B5EF4-FFF2-40B4-BE49-F238E27FC236}">
                <a16:creationId xmlns:a16="http://schemas.microsoft.com/office/drawing/2014/main" id="{B5197B3F-05F4-4913-874C-868537720B99}"/>
              </a:ext>
            </a:extLst>
          </p:cNvPr>
          <p:cNvSpPr>
            <a:spLocks noGrp="1"/>
          </p:cNvSpPr>
          <p:nvPr>
            <p:ph idx="1"/>
          </p:nvPr>
        </p:nvSpPr>
        <p:spPr/>
        <p:txBody>
          <a:bodyPr>
            <a:normAutofit fontScale="92500" lnSpcReduction="20000"/>
          </a:bodyPr>
          <a:lstStyle/>
          <a:p>
            <a:r>
              <a:rPr lang="fi-FI" dirty="0"/>
              <a:t>Olkaa rohkeasti yhteydessä kuntaan ja tarjotkaa apua.</a:t>
            </a:r>
          </a:p>
          <a:p>
            <a:r>
              <a:rPr lang="fi-FI" dirty="0"/>
              <a:t>Selvittäkää, ketkä tarvitsevat Punaisen Ristin apua.</a:t>
            </a:r>
          </a:p>
          <a:p>
            <a:r>
              <a:rPr lang="fi-FI" dirty="0"/>
              <a:t>Jos saatte pyynnön avustamiseen kunnalta, suunnitelkaa yhdessä.</a:t>
            </a:r>
          </a:p>
          <a:p>
            <a:r>
              <a:rPr lang="fi-FI" dirty="0"/>
              <a:t>Mitoittakaa toiminta osaston resurssien mukaan.</a:t>
            </a:r>
          </a:p>
          <a:p>
            <a:r>
              <a:rPr lang="fi-FI" dirty="0"/>
              <a:t>Olkaa rohkeasti yhteydessä naapuriosaston lisäksi muihin tahoihin.</a:t>
            </a:r>
          </a:p>
        </p:txBody>
      </p:sp>
    </p:spTree>
    <p:extLst>
      <p:ext uri="{BB962C8B-B14F-4D97-AF65-F5344CB8AC3E}">
        <p14:creationId xmlns:p14="http://schemas.microsoft.com/office/powerpoint/2010/main" val="1472206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FFEC2-D061-4A9C-828A-DB4E6C3DB2F8}"/>
              </a:ext>
            </a:extLst>
          </p:cNvPr>
          <p:cNvSpPr>
            <a:spLocks noGrp="1"/>
          </p:cNvSpPr>
          <p:nvPr>
            <p:ph type="title"/>
          </p:nvPr>
        </p:nvSpPr>
        <p:spPr/>
        <p:txBody>
          <a:bodyPr>
            <a:normAutofit fontScale="90000"/>
          </a:bodyPr>
          <a:lstStyle/>
          <a:p>
            <a:r>
              <a:rPr lang="fi-FI" dirty="0"/>
              <a:t>Asiointiavun suunnitteleminen 2</a:t>
            </a:r>
            <a:br>
              <a:rPr lang="fi-FI" dirty="0"/>
            </a:br>
            <a:endParaRPr lang="fi-FI" dirty="0"/>
          </a:p>
        </p:txBody>
      </p:sp>
      <p:sp>
        <p:nvSpPr>
          <p:cNvPr id="3" name="Content Placeholder 2">
            <a:extLst>
              <a:ext uri="{FF2B5EF4-FFF2-40B4-BE49-F238E27FC236}">
                <a16:creationId xmlns:a16="http://schemas.microsoft.com/office/drawing/2014/main" id="{8C848BDB-380F-4663-99A0-32EDF9230F3D}"/>
              </a:ext>
            </a:extLst>
          </p:cNvPr>
          <p:cNvSpPr>
            <a:spLocks noGrp="1"/>
          </p:cNvSpPr>
          <p:nvPr>
            <p:ph idx="1"/>
          </p:nvPr>
        </p:nvSpPr>
        <p:spPr/>
        <p:txBody>
          <a:bodyPr/>
          <a:lstStyle/>
          <a:p>
            <a:r>
              <a:rPr lang="fi-FI" dirty="0"/>
              <a:t>Välttäkää rahan käsittelyä asiointiavussa. Rahankäsittely aivan viimesijainen vaihtoehto!</a:t>
            </a:r>
          </a:p>
          <a:p>
            <a:r>
              <a:rPr lang="fi-FI" dirty="0"/>
              <a:t>Etsikää ensin kaikki muut vaihtoehdot kunnan ja kauppojen kanssa. </a:t>
            </a:r>
          </a:p>
          <a:p>
            <a:r>
              <a:rPr lang="fi-FI" dirty="0"/>
              <a:t>Kulut korvataan erillisen ohjeen mukaisesti </a:t>
            </a:r>
            <a:r>
              <a:rPr lang="fi-FI" i="1" dirty="0"/>
              <a:t>(Katastrofirahaston käyttö koronaoperaation aikana).</a:t>
            </a:r>
            <a:endParaRPr lang="fi-FI" dirty="0"/>
          </a:p>
          <a:p>
            <a:endParaRPr lang="fi-FI" dirty="0"/>
          </a:p>
          <a:p>
            <a:endParaRPr lang="fi-FI" dirty="0"/>
          </a:p>
        </p:txBody>
      </p:sp>
    </p:spTree>
    <p:extLst>
      <p:ext uri="{BB962C8B-B14F-4D97-AF65-F5344CB8AC3E}">
        <p14:creationId xmlns:p14="http://schemas.microsoft.com/office/powerpoint/2010/main" val="1212312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1AEEE-5927-4BBB-BB69-F011020A14A5}"/>
              </a:ext>
            </a:extLst>
          </p:cNvPr>
          <p:cNvSpPr>
            <a:spLocks noGrp="1"/>
          </p:cNvSpPr>
          <p:nvPr>
            <p:ph type="title"/>
          </p:nvPr>
        </p:nvSpPr>
        <p:spPr/>
        <p:txBody>
          <a:bodyPr>
            <a:normAutofit/>
          </a:bodyPr>
          <a:lstStyle/>
          <a:p>
            <a:r>
              <a:rPr lang="fi-FI" dirty="0"/>
              <a:t>Vapaaehtoisten turvallisuus ja perehdyttäminen 1</a:t>
            </a:r>
          </a:p>
        </p:txBody>
      </p:sp>
      <p:sp>
        <p:nvSpPr>
          <p:cNvPr id="3" name="Content Placeholder 2">
            <a:extLst>
              <a:ext uri="{FF2B5EF4-FFF2-40B4-BE49-F238E27FC236}">
                <a16:creationId xmlns:a16="http://schemas.microsoft.com/office/drawing/2014/main" id="{049C3B4C-0153-4319-8F41-4151AF4C9D77}"/>
              </a:ext>
            </a:extLst>
          </p:cNvPr>
          <p:cNvSpPr>
            <a:spLocks noGrp="1"/>
          </p:cNvSpPr>
          <p:nvPr>
            <p:ph idx="1"/>
          </p:nvPr>
        </p:nvSpPr>
        <p:spPr/>
        <p:txBody>
          <a:bodyPr>
            <a:normAutofit fontScale="85000" lnSpcReduction="20000"/>
          </a:bodyPr>
          <a:lstStyle/>
          <a:p>
            <a:pPr lvl="0"/>
            <a:r>
              <a:rPr lang="fi-FI" dirty="0"/>
              <a:t>Perehdyttäkää uudet vapaaehtoiset asiointiaputehtävään ja Punaisen Ristin periaatteisiin (materiaali tulossa </a:t>
            </a:r>
            <a:r>
              <a:rPr lang="fi-FI" dirty="0" err="1"/>
              <a:t>RedNetiin</a:t>
            </a:r>
            <a:r>
              <a:rPr lang="fi-FI" dirty="0"/>
              <a:t>). </a:t>
            </a:r>
          </a:p>
          <a:p>
            <a:pPr lvl="0"/>
            <a:r>
              <a:rPr lang="fi-FI" dirty="0"/>
              <a:t>Valitkaa niihin tehtäviin, joissa käsitellään rahaa, hyvin tuntemianne tai muuten luotettaviksi tietämiänne vapaaehtoisia.</a:t>
            </a:r>
          </a:p>
          <a:p>
            <a:pPr lvl="0"/>
            <a:r>
              <a:rPr lang="fi-FI" dirty="0"/>
              <a:t>Auttamistehtäviin osallistuvien vapaaehtoisten tulee olla perusterveitä eikä heillä saa olla influenssa- tai flunssaoireita. </a:t>
            </a:r>
          </a:p>
          <a:p>
            <a:pPr lvl="0"/>
            <a:r>
              <a:rPr lang="fi-FI" dirty="0"/>
              <a:t>Sairastamisen jälkeen edellytetään </a:t>
            </a:r>
            <a:r>
              <a:rPr lang="fi-FI" b="1" dirty="0"/>
              <a:t>kaksi</a:t>
            </a:r>
            <a:r>
              <a:rPr lang="fi-FI" dirty="0"/>
              <a:t> oireetonta päivää, ennen kuin vapaaehtoinen voi jatkaa vapaaehtoistyössä.</a:t>
            </a:r>
          </a:p>
          <a:p>
            <a:endParaRPr lang="fi-FI" dirty="0"/>
          </a:p>
        </p:txBody>
      </p:sp>
    </p:spTree>
    <p:extLst>
      <p:ext uri="{BB962C8B-B14F-4D97-AF65-F5344CB8AC3E}">
        <p14:creationId xmlns:p14="http://schemas.microsoft.com/office/powerpoint/2010/main" val="1343859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4C9D-39BB-42C1-AD1F-FEFC48C6B50A}"/>
              </a:ext>
            </a:extLst>
          </p:cNvPr>
          <p:cNvSpPr>
            <a:spLocks noGrp="1"/>
          </p:cNvSpPr>
          <p:nvPr>
            <p:ph type="title"/>
          </p:nvPr>
        </p:nvSpPr>
        <p:spPr/>
        <p:txBody>
          <a:bodyPr>
            <a:normAutofit/>
          </a:bodyPr>
          <a:lstStyle/>
          <a:p>
            <a:r>
              <a:rPr lang="fi-FI" dirty="0"/>
              <a:t>Vapaaehtoisten turvallisuus ja perehdyttäminen 2</a:t>
            </a:r>
          </a:p>
        </p:txBody>
      </p:sp>
      <p:sp>
        <p:nvSpPr>
          <p:cNvPr id="3" name="Content Placeholder 2">
            <a:extLst>
              <a:ext uri="{FF2B5EF4-FFF2-40B4-BE49-F238E27FC236}">
                <a16:creationId xmlns:a16="http://schemas.microsoft.com/office/drawing/2014/main" id="{ABA891D1-F281-413A-8640-204E10DF445E}"/>
              </a:ext>
            </a:extLst>
          </p:cNvPr>
          <p:cNvSpPr>
            <a:spLocks noGrp="1"/>
          </p:cNvSpPr>
          <p:nvPr>
            <p:ph idx="1"/>
          </p:nvPr>
        </p:nvSpPr>
        <p:spPr/>
        <p:txBody>
          <a:bodyPr>
            <a:normAutofit fontScale="77500" lnSpcReduction="20000"/>
          </a:bodyPr>
          <a:lstStyle/>
          <a:p>
            <a:r>
              <a:rPr lang="fi-FI" dirty="0"/>
              <a:t>Koronaviruksen </a:t>
            </a:r>
            <a:r>
              <a:rPr lang="fi-FI" u="sng" dirty="0">
                <a:hlinkClick r:id="rId3"/>
              </a:rPr>
              <a:t>riskiryhmiin</a:t>
            </a:r>
            <a:r>
              <a:rPr lang="fi-FI" dirty="0"/>
              <a:t> kuuluvat vapaaehtoiset eivät voi toimia tehtävissä, joissa on kasvokkaista kontaktia.</a:t>
            </a:r>
          </a:p>
          <a:p>
            <a:r>
              <a:rPr lang="fi-FI" dirty="0"/>
              <a:t>Ulkomailta saapuneet vasta 14 vrk kuluttua.</a:t>
            </a:r>
          </a:p>
          <a:p>
            <a:r>
              <a:rPr lang="fi-FI" dirty="0"/>
              <a:t>HUOM.! Muut tehtävät mahdollisia: avuntarpeen kartoittaminen, avunkoordinointi puhelimitse.</a:t>
            </a:r>
          </a:p>
          <a:p>
            <a:r>
              <a:rPr lang="fi-FI" dirty="0"/>
              <a:t>Käyttäkää avustustehtävissä aina Punaisen Ristin järjestötunnuksella varustettua liiviä ja nimilappua.</a:t>
            </a:r>
          </a:p>
          <a:p>
            <a:pPr lvl="0"/>
            <a:r>
              <a:rPr lang="fi-FI" u="sng" dirty="0"/>
              <a:t>Noudattakaa huolellisesti </a:t>
            </a:r>
            <a:r>
              <a:rPr lang="fi-FI" u="sng" dirty="0">
                <a:hlinkClick r:id="rId4"/>
              </a:rPr>
              <a:t>turvallisuusohjeita</a:t>
            </a:r>
            <a:r>
              <a:rPr lang="fi-FI" u="sng" dirty="0"/>
              <a:t> </a:t>
            </a:r>
            <a:r>
              <a:rPr lang="fi-FI" dirty="0"/>
              <a:t>virustartunnan välttämiseksi ja leviämisen ehkäisemiseksi.</a:t>
            </a:r>
          </a:p>
          <a:p>
            <a:endParaRPr lang="fi-FI" dirty="0"/>
          </a:p>
        </p:txBody>
      </p:sp>
    </p:spTree>
    <p:extLst>
      <p:ext uri="{BB962C8B-B14F-4D97-AF65-F5344CB8AC3E}">
        <p14:creationId xmlns:p14="http://schemas.microsoft.com/office/powerpoint/2010/main" val="3422634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6A319-5154-42B1-AF87-00007AE799DE}"/>
              </a:ext>
            </a:extLst>
          </p:cNvPr>
          <p:cNvSpPr>
            <a:spLocks noGrp="1"/>
          </p:cNvSpPr>
          <p:nvPr>
            <p:ph type="title"/>
          </p:nvPr>
        </p:nvSpPr>
        <p:spPr/>
        <p:txBody>
          <a:bodyPr>
            <a:normAutofit/>
          </a:bodyPr>
          <a:lstStyle/>
          <a:p>
            <a:r>
              <a:rPr lang="fi-FI" dirty="0"/>
              <a:t>Ohjevideot käsienpesuun ja yskimiseen</a:t>
            </a:r>
          </a:p>
        </p:txBody>
      </p:sp>
      <p:sp>
        <p:nvSpPr>
          <p:cNvPr id="3" name="Content Placeholder 2">
            <a:extLst>
              <a:ext uri="{FF2B5EF4-FFF2-40B4-BE49-F238E27FC236}">
                <a16:creationId xmlns:a16="http://schemas.microsoft.com/office/drawing/2014/main" id="{FADAD9C5-5DE8-4E64-9DF8-814BF6420182}"/>
              </a:ext>
            </a:extLst>
          </p:cNvPr>
          <p:cNvSpPr>
            <a:spLocks noGrp="1"/>
          </p:cNvSpPr>
          <p:nvPr>
            <p:ph idx="1"/>
          </p:nvPr>
        </p:nvSpPr>
        <p:spPr/>
        <p:txBody>
          <a:bodyPr/>
          <a:lstStyle/>
          <a:p>
            <a:pPr marL="0" indent="0">
              <a:buNone/>
            </a:pPr>
            <a:r>
              <a:rPr lang="fi-FI" dirty="0"/>
              <a:t>Käsienpesuohje (Lähde: THL):</a:t>
            </a:r>
            <a:endParaRPr lang="fi-FI" dirty="0">
              <a:hlinkClick r:id="rId2"/>
            </a:endParaRPr>
          </a:p>
          <a:p>
            <a:pPr marL="0" indent="0">
              <a:buNone/>
            </a:pPr>
            <a:r>
              <a:rPr lang="fi-FI" dirty="0">
                <a:hlinkClick r:id="rId2"/>
              </a:rPr>
              <a:t>https://www.youtube.com/watch?v=ZKt0CJe85gY</a:t>
            </a:r>
            <a:endParaRPr lang="fi-FI" dirty="0"/>
          </a:p>
          <a:p>
            <a:pPr marL="0" indent="0">
              <a:buNone/>
            </a:pPr>
            <a:endParaRPr lang="fi-FI" dirty="0"/>
          </a:p>
          <a:p>
            <a:pPr marL="0" indent="0">
              <a:buNone/>
            </a:pPr>
            <a:r>
              <a:rPr lang="fi-FI" dirty="0"/>
              <a:t>Yskimisohje (Lähde: THL):</a:t>
            </a:r>
          </a:p>
          <a:p>
            <a:pPr marL="0" indent="0">
              <a:buNone/>
            </a:pPr>
            <a:r>
              <a:rPr lang="fi-FI" dirty="0">
                <a:hlinkClick r:id="rId3"/>
              </a:rPr>
              <a:t>https://www.youtube.com/watch?v=De5Fz2lkv30</a:t>
            </a:r>
            <a:endParaRPr lang="fi-FI" dirty="0"/>
          </a:p>
          <a:p>
            <a:pPr marL="0" indent="0">
              <a:buNone/>
            </a:pPr>
            <a:endParaRPr lang="fi-FI" dirty="0"/>
          </a:p>
        </p:txBody>
      </p:sp>
    </p:spTree>
    <p:extLst>
      <p:ext uri="{BB962C8B-B14F-4D97-AF65-F5344CB8AC3E}">
        <p14:creationId xmlns:p14="http://schemas.microsoft.com/office/powerpoint/2010/main" val="3371006175"/>
      </p:ext>
    </p:extLst>
  </p:cSld>
  <p:clrMapOvr>
    <a:masterClrMapping/>
  </p:clrMapOvr>
</p:sld>
</file>

<file path=ppt/theme/theme1.xml><?xml version="1.0" encoding="utf-8"?>
<a:theme xmlns:a="http://schemas.openxmlformats.org/drawingml/2006/main" name="Office-teema">
  <a:themeElements>
    <a:clrScheme name="SPR_varit">
      <a:dk1>
        <a:sysClr val="windowText" lastClr="000000"/>
      </a:dk1>
      <a:lt1>
        <a:srgbClr val="FFFFFF"/>
      </a:lt1>
      <a:dk2>
        <a:srgbClr val="000000"/>
      </a:dk2>
      <a:lt2>
        <a:srgbClr val="FFFFFF"/>
      </a:lt2>
      <a:accent1>
        <a:srgbClr val="CC0000"/>
      </a:accent1>
      <a:accent2>
        <a:srgbClr val="FECB00"/>
      </a:accent2>
      <a:accent3>
        <a:srgbClr val="3DB7E4"/>
      </a:accent3>
      <a:accent4>
        <a:srgbClr val="FF7900"/>
      </a:accent4>
      <a:accent5>
        <a:srgbClr val="BED600"/>
      </a:accent5>
      <a:accent6>
        <a:srgbClr val="0065BD"/>
      </a:accent6>
      <a:hlink>
        <a:srgbClr val="CC0000"/>
      </a:hlink>
      <a:folHlink>
        <a:srgbClr val="0065BD"/>
      </a:folHlink>
    </a:clrScheme>
    <a:fontScheme name="SPR_fontit">
      <a:majorFont>
        <a:latin typeface="Verdana"/>
        <a:ea typeface=""/>
        <a:cs typeface=""/>
      </a:majorFont>
      <a:minorFont>
        <a:latin typeface="Verdana"/>
        <a:ea typeface=""/>
        <a:cs typeface=""/>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PR_suomi_vaaka.potx" id="{D80EC69F-803B-4484-A421-7BD1B734E6A4}" vid="{4405367F-0946-4653-8A4D-324406EE846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SPR_suomi_vaaka</Template>
  <TotalTime>130</TotalTime>
  <Words>3504</Words>
  <Application>Microsoft Macintosh PowerPoint</Application>
  <PresentationFormat>On-screen Show (4:3)</PresentationFormat>
  <Paragraphs>332</Paragraphs>
  <Slides>29</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Symbol</vt:lpstr>
      <vt:lpstr>Verdana</vt:lpstr>
      <vt:lpstr>Office-teema</vt:lpstr>
      <vt:lpstr>Ohjeet osastoille asiointiapuun</vt:lpstr>
      <vt:lpstr>Johdanto</vt:lpstr>
      <vt:lpstr>Ohjeen sisältö</vt:lpstr>
      <vt:lpstr>Näin sovellatte ohjetta osastossa </vt:lpstr>
      <vt:lpstr>Asiointiavun suunnitteleminen 1 </vt:lpstr>
      <vt:lpstr>Asiointiavun suunnitteleminen 2 </vt:lpstr>
      <vt:lpstr>Vapaaehtoisten turvallisuus ja perehdyttäminen 1</vt:lpstr>
      <vt:lpstr>Vapaaehtoisten turvallisuus ja perehdyttäminen 2</vt:lpstr>
      <vt:lpstr>Ohjevideot käsienpesuun ja yskimiseen</vt:lpstr>
      <vt:lpstr>Ohjeita koronaviruksen välttämiseksi </vt:lpstr>
      <vt:lpstr>Ennen toiminnan  aloittamista 1</vt:lpstr>
      <vt:lpstr>Ennen toiminnan  aloittamista 2</vt:lpstr>
      <vt:lpstr>Asiointiavun koordiointi</vt:lpstr>
      <vt:lpstr>Ohjeet asiointiavun vapaaehtoiselle</vt:lpstr>
      <vt:lpstr>Kun asioit asiakkaan puolesta kaupassa</vt:lpstr>
      <vt:lpstr>Ohjeita koronaviruksen välttämiseksi asiointiavun vapaaehtoiselle </vt:lpstr>
      <vt:lpstr>Asiointikeikka</vt:lpstr>
      <vt:lpstr>Vapaaehtoinen</vt:lpstr>
      <vt:lpstr>Erityistä huomioitavaa, kun asioit asiakkaan puolesta apteekissa</vt:lpstr>
      <vt:lpstr>Ohjeet lisäapua tarvitsevien ja palvelujen piirissä olevien auttamiseen 1</vt:lpstr>
      <vt:lpstr>Ohjeet lisäapua tarvitsevien ja palvelujen piirissä olevien auttamiseen 2 </vt:lpstr>
      <vt:lpstr>Ohjeet lisäapua tarvitsevien ja palvelujen piirissä olevien auttamiseen 3</vt:lpstr>
      <vt:lpstr>Ohjeet tilanteeseen, jossa joudut käsittelemään rahaa</vt:lpstr>
      <vt:lpstr>Tapoja auttaa osaston avun piirissä olevia ihmisiä: Ystävätoiminnan asiakkaat </vt:lpstr>
      <vt:lpstr>Tapoja auttaa osaston avun piirissä olevia ihmisiä: Ruoka-avun asiakkaat</vt:lpstr>
      <vt:lpstr>Tapoja auttaa osaston avun piirissä olevia ihmisiä: Paperittomat ja asunnottomat asiakkaat: </vt:lpstr>
      <vt:lpstr>Lisätietoa</vt:lpstr>
      <vt:lpstr> Lomake 1: Asiointiavun seurantalomake (Excel / tulostettava Word) </vt:lpstr>
      <vt:lpstr>Lomake 2: Vastaanottokuittaus (Vain jos käytät käteistä tai Kela-korttia) </vt:lpstr>
    </vt:vector>
  </TitlesOfParts>
  <Company>SPR Järjestöt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Ohjeet osastoille asiointiapuun</dc:title>
  <dc:creator>Alaranta Maaret</dc:creator>
  <cp:lastModifiedBy>Keränen Marja</cp:lastModifiedBy>
  <cp:revision>22</cp:revision>
  <dcterms:created xsi:type="dcterms:W3CDTF">2020-03-24T15:45:52Z</dcterms:created>
  <dcterms:modified xsi:type="dcterms:W3CDTF">2020-04-01T08:31:51Z</dcterms:modified>
</cp:coreProperties>
</file>