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6858000" cy="9144000"/>
  <p:embeddedFontLst>
    <p:embeddedFont>
      <p:font typeface="Calibri" panose="020F0502020204030204" pitchFamily="34" charset="0"/>
      <p:regular r:id="rId4"/>
      <p:bold r:id="rId5"/>
      <p:italic r:id="rId6"/>
      <p:boldItalic r:id="rId7"/>
    </p:embeddedFont>
    <p:embeddedFont>
      <p:font typeface="Varela Round" panose="00000500000000000000" pitchFamily="2" charset="-79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106" d="100"/>
          <a:sy n="106" d="100"/>
        </p:scale>
        <p:origin x="668" y="-37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heme" Target="theme/theme1.xml"/><Relationship Id="rId5" Type="http://schemas.openxmlformats.org/officeDocument/2006/relationships/font" Target="fonts/font2.fntdata"/><Relationship Id="rId10" Type="http://schemas.openxmlformats.org/officeDocument/2006/relationships/viewProps" Target="viewProps.xml"/><Relationship Id="rId4" Type="http://schemas.openxmlformats.org/officeDocument/2006/relationships/font" Target="fonts/font1.fntdata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6AE258-4C2D-4F07-9427-89647A2FC870}" type="datetimeFigureOut">
              <a:rPr lang="fi-FI" smtClean="0"/>
              <a:t>21.11.2023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8FB42A-D7B8-405E-8FBF-D2F9FF60271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3645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8FB42A-D7B8-405E-8FBF-D2F9FF602713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728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rednet.rodakorset.fi/system/files/page/K%C3%A4nner%20du%20igen%20ensamhet_print.pdf" TargetMode="External"/><Relationship Id="rId5" Type="http://schemas.openxmlformats.org/officeDocument/2006/relationships/hyperlink" Target="https://www.sproppimateriaalit.fi/web/site-28828/state-jurdembseiwe6mi/front-page" TargetMode="External"/><Relationship Id="rId4" Type="http://schemas.openxmlformats.org/officeDocument/2006/relationships/hyperlink" Target="https://sproppimateriaalit.fi/web/site-261457/state-jurdembqgercytzr/front-pag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E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50743" y="4009505"/>
            <a:ext cx="3254632" cy="1850114"/>
            <a:chOff x="0" y="0"/>
            <a:chExt cx="3366823" cy="191389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366823" cy="1913890"/>
            </a:xfrm>
            <a:custGeom>
              <a:avLst/>
              <a:gdLst/>
              <a:ahLst/>
              <a:cxnLst/>
              <a:rect l="l" t="t" r="r" b="b"/>
              <a:pathLst>
                <a:path w="3366823" h="1913890">
                  <a:moveTo>
                    <a:pt x="3242363" y="1913890"/>
                  </a:moveTo>
                  <a:lnTo>
                    <a:pt x="124460" y="1913890"/>
                  </a:lnTo>
                  <a:cubicBezTo>
                    <a:pt x="55880" y="1913890"/>
                    <a:pt x="0" y="1858010"/>
                    <a:pt x="0" y="1789430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3242363" y="0"/>
                  </a:lnTo>
                  <a:cubicBezTo>
                    <a:pt x="3310943" y="0"/>
                    <a:pt x="3366823" y="55880"/>
                    <a:pt x="3366823" y="124460"/>
                  </a:cubicBezTo>
                  <a:lnTo>
                    <a:pt x="3366823" y="1789430"/>
                  </a:lnTo>
                  <a:cubicBezTo>
                    <a:pt x="3366823" y="1858010"/>
                    <a:pt x="3310943" y="1913890"/>
                    <a:pt x="3242363" y="1913890"/>
                  </a:cubicBezTo>
                  <a:close/>
                </a:path>
              </a:pathLst>
            </a:custGeom>
            <a:solidFill>
              <a:srgbClr val="FFFFFF"/>
            </a:solidFill>
            <a:ln>
              <a:solidFill>
                <a:srgbClr val="000000"/>
              </a:solidFill>
            </a:ln>
          </p:spPr>
        </p:sp>
      </p:grpSp>
      <p:grpSp>
        <p:nvGrpSpPr>
          <p:cNvPr id="6" name="Group 6"/>
          <p:cNvGrpSpPr/>
          <p:nvPr/>
        </p:nvGrpSpPr>
        <p:grpSpPr>
          <a:xfrm>
            <a:off x="278822" y="2175314"/>
            <a:ext cx="6966430" cy="4148572"/>
            <a:chOff x="0" y="0"/>
            <a:chExt cx="7206570" cy="4291578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7206570" cy="4291578"/>
            </a:xfrm>
            <a:custGeom>
              <a:avLst/>
              <a:gdLst/>
              <a:ahLst/>
              <a:cxnLst/>
              <a:rect l="l" t="t" r="r" b="b"/>
              <a:pathLst>
                <a:path w="7206570" h="4291578">
                  <a:moveTo>
                    <a:pt x="7082110" y="4291578"/>
                  </a:moveTo>
                  <a:lnTo>
                    <a:pt x="124460" y="4291578"/>
                  </a:lnTo>
                  <a:cubicBezTo>
                    <a:pt x="55880" y="4291578"/>
                    <a:pt x="0" y="4235698"/>
                    <a:pt x="0" y="4167119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7082110" y="0"/>
                  </a:lnTo>
                  <a:cubicBezTo>
                    <a:pt x="7150690" y="0"/>
                    <a:pt x="7206570" y="55880"/>
                    <a:pt x="7206570" y="124460"/>
                  </a:cubicBezTo>
                  <a:lnTo>
                    <a:pt x="7206570" y="4167119"/>
                  </a:lnTo>
                  <a:cubicBezTo>
                    <a:pt x="7206570" y="4235698"/>
                    <a:pt x="7150690" y="4291578"/>
                    <a:pt x="7082110" y="4291578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</p:grpSp>
      <p:grpSp>
        <p:nvGrpSpPr>
          <p:cNvPr id="8" name="Group 8"/>
          <p:cNvGrpSpPr/>
          <p:nvPr/>
        </p:nvGrpSpPr>
        <p:grpSpPr>
          <a:xfrm>
            <a:off x="278822" y="6497073"/>
            <a:ext cx="3564435" cy="2194330"/>
            <a:chOff x="0" y="0"/>
            <a:chExt cx="3151316" cy="1940007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3151317" cy="1940007"/>
            </a:xfrm>
            <a:custGeom>
              <a:avLst/>
              <a:gdLst/>
              <a:ahLst/>
              <a:cxnLst/>
              <a:rect l="l" t="t" r="r" b="b"/>
              <a:pathLst>
                <a:path w="3151317" h="1940007">
                  <a:moveTo>
                    <a:pt x="3026856" y="1940007"/>
                  </a:moveTo>
                  <a:lnTo>
                    <a:pt x="124460" y="1940007"/>
                  </a:lnTo>
                  <a:cubicBezTo>
                    <a:pt x="55880" y="1940007"/>
                    <a:pt x="0" y="1884127"/>
                    <a:pt x="0" y="1815547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3026857" y="0"/>
                  </a:lnTo>
                  <a:cubicBezTo>
                    <a:pt x="3095437" y="0"/>
                    <a:pt x="3151317" y="55880"/>
                    <a:pt x="3151317" y="124460"/>
                  </a:cubicBezTo>
                  <a:lnTo>
                    <a:pt x="3151317" y="1815547"/>
                  </a:lnTo>
                  <a:cubicBezTo>
                    <a:pt x="3151317" y="1884127"/>
                    <a:pt x="3095437" y="1940007"/>
                    <a:pt x="3026857" y="1940007"/>
                  </a:cubicBezTo>
                  <a:close/>
                </a:path>
              </a:pathLst>
            </a:custGeom>
            <a:solidFill>
              <a:srgbClr val="FF1616"/>
            </a:solidFill>
          </p:spPr>
        </p:sp>
      </p:grpSp>
      <p:grpSp>
        <p:nvGrpSpPr>
          <p:cNvPr id="10" name="Group 10"/>
          <p:cNvGrpSpPr/>
          <p:nvPr/>
        </p:nvGrpSpPr>
        <p:grpSpPr>
          <a:xfrm>
            <a:off x="278822" y="8853590"/>
            <a:ext cx="3575734" cy="1605573"/>
            <a:chOff x="0" y="0"/>
            <a:chExt cx="4445933" cy="1996309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4445933" cy="1996310"/>
            </a:xfrm>
            <a:custGeom>
              <a:avLst/>
              <a:gdLst/>
              <a:ahLst/>
              <a:cxnLst/>
              <a:rect l="l" t="t" r="r" b="b"/>
              <a:pathLst>
                <a:path w="4445933" h="1996310">
                  <a:moveTo>
                    <a:pt x="4321473" y="1996309"/>
                  </a:moveTo>
                  <a:lnTo>
                    <a:pt x="124460" y="1996309"/>
                  </a:lnTo>
                  <a:cubicBezTo>
                    <a:pt x="55880" y="1996309"/>
                    <a:pt x="0" y="1940429"/>
                    <a:pt x="0" y="1871849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4321473" y="0"/>
                  </a:lnTo>
                  <a:cubicBezTo>
                    <a:pt x="4390053" y="0"/>
                    <a:pt x="4445933" y="55880"/>
                    <a:pt x="4445933" y="124460"/>
                  </a:cubicBezTo>
                  <a:lnTo>
                    <a:pt x="4445933" y="1871850"/>
                  </a:lnTo>
                  <a:cubicBezTo>
                    <a:pt x="4445933" y="1940430"/>
                    <a:pt x="4390053" y="1996310"/>
                    <a:pt x="4321473" y="199631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</p:grpSp>
      <p:grpSp>
        <p:nvGrpSpPr>
          <p:cNvPr id="12" name="Group 12"/>
          <p:cNvGrpSpPr/>
          <p:nvPr/>
        </p:nvGrpSpPr>
        <p:grpSpPr>
          <a:xfrm>
            <a:off x="4055365" y="6497073"/>
            <a:ext cx="3189887" cy="3968283"/>
            <a:chOff x="0" y="0"/>
            <a:chExt cx="3299846" cy="4105074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3299845" cy="4105074"/>
            </a:xfrm>
            <a:custGeom>
              <a:avLst/>
              <a:gdLst/>
              <a:ahLst/>
              <a:cxnLst/>
              <a:rect l="l" t="t" r="r" b="b"/>
              <a:pathLst>
                <a:path w="3299845" h="4105074">
                  <a:moveTo>
                    <a:pt x="3175385" y="4105074"/>
                  </a:moveTo>
                  <a:lnTo>
                    <a:pt x="124460" y="4105074"/>
                  </a:lnTo>
                  <a:cubicBezTo>
                    <a:pt x="55880" y="4105074"/>
                    <a:pt x="0" y="4049194"/>
                    <a:pt x="0" y="3980614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3175386" y="0"/>
                  </a:lnTo>
                  <a:cubicBezTo>
                    <a:pt x="3243966" y="0"/>
                    <a:pt x="3299845" y="55880"/>
                    <a:pt x="3299845" y="124460"/>
                  </a:cubicBezTo>
                  <a:lnTo>
                    <a:pt x="3299845" y="3980614"/>
                  </a:lnTo>
                  <a:cubicBezTo>
                    <a:pt x="3299845" y="4049194"/>
                    <a:pt x="3243966" y="4105074"/>
                    <a:pt x="3175386" y="4105074"/>
                  </a:cubicBezTo>
                  <a:close/>
                </a:path>
              </a:pathLst>
            </a:custGeom>
            <a:solidFill>
              <a:srgbClr val="FF1616"/>
            </a:solidFill>
          </p:spPr>
        </p:sp>
      </p:grpSp>
      <p:grpSp>
        <p:nvGrpSpPr>
          <p:cNvPr id="14" name="Group 14"/>
          <p:cNvGrpSpPr/>
          <p:nvPr/>
        </p:nvGrpSpPr>
        <p:grpSpPr>
          <a:xfrm>
            <a:off x="0" y="1350386"/>
            <a:ext cx="7568376" cy="574541"/>
            <a:chOff x="0" y="0"/>
            <a:chExt cx="30659395" cy="2307284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30659394" cy="2307284"/>
            </a:xfrm>
            <a:custGeom>
              <a:avLst/>
              <a:gdLst/>
              <a:ahLst/>
              <a:cxnLst/>
              <a:rect l="l" t="t" r="r" b="b"/>
              <a:pathLst>
                <a:path w="30659394" h="2307284">
                  <a:moveTo>
                    <a:pt x="30534936" y="2307284"/>
                  </a:moveTo>
                  <a:lnTo>
                    <a:pt x="124460" y="2307284"/>
                  </a:lnTo>
                  <a:cubicBezTo>
                    <a:pt x="55880" y="2307284"/>
                    <a:pt x="0" y="2251404"/>
                    <a:pt x="0" y="2182824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30534936" y="0"/>
                  </a:lnTo>
                  <a:cubicBezTo>
                    <a:pt x="30603515" y="0"/>
                    <a:pt x="30659394" y="55880"/>
                    <a:pt x="30659394" y="124460"/>
                  </a:cubicBezTo>
                  <a:lnTo>
                    <a:pt x="30659394" y="2182824"/>
                  </a:lnTo>
                  <a:cubicBezTo>
                    <a:pt x="30659394" y="2251404"/>
                    <a:pt x="30603515" y="2307284"/>
                    <a:pt x="30534936" y="2307284"/>
                  </a:cubicBezTo>
                  <a:close/>
                </a:path>
              </a:pathLst>
            </a:custGeom>
            <a:solidFill>
              <a:srgbClr val="FF1616"/>
            </a:solidFill>
          </p:spPr>
        </p:sp>
      </p:grpSp>
      <p:pic>
        <p:nvPicPr>
          <p:cNvPr id="16" name="Picture 1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851630" y="-46137"/>
            <a:ext cx="3670349" cy="1396523"/>
          </a:xfrm>
          <a:prstGeom prst="rect">
            <a:avLst/>
          </a:prstGeom>
        </p:spPr>
      </p:pic>
      <p:sp>
        <p:nvSpPr>
          <p:cNvPr id="17" name="TextBox 17"/>
          <p:cNvSpPr txBox="1"/>
          <p:nvPr/>
        </p:nvSpPr>
        <p:spPr>
          <a:xfrm>
            <a:off x="366645" y="6601058"/>
            <a:ext cx="3441365" cy="219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650"/>
              </a:lnSpc>
            </a:pPr>
            <a:r>
              <a:rPr lang="en-US" sz="1500" dirty="0">
                <a:solidFill>
                  <a:srgbClr val="FEFEFE"/>
                </a:solidFill>
                <a:latin typeface="Varela Round" panose="020B0604020202020204" charset="-79"/>
                <a:cs typeface="Varela Round" panose="020B0604020202020204" charset="-79"/>
              </a:rPr>
              <a:t>Ensamhet är ett dödande problem 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309347" y="6896513"/>
            <a:ext cx="3396027" cy="16808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1" lvl="1" indent="-118745">
              <a:lnSpc>
                <a:spcPts val="1210"/>
              </a:lnSpc>
              <a:buFont typeface="Arial"/>
              <a:buChar char="•"/>
            </a:pPr>
            <a:r>
              <a:rPr lang="en-US" sz="1100" dirty="0">
                <a:solidFill>
                  <a:srgbClr val="FEFEFE"/>
                </a:solidFill>
                <a:latin typeface="Varela Round" panose="020B0604020202020204" charset="-79"/>
                <a:cs typeface="Varela Round" panose="020B0604020202020204" charset="-79"/>
              </a:rPr>
              <a:t>Var </a:t>
            </a:r>
            <a:r>
              <a:rPr lang="en-US" sz="1100" dirty="0" err="1">
                <a:solidFill>
                  <a:srgbClr val="FEFEFE"/>
                </a:solidFill>
                <a:latin typeface="Varela Round" panose="020B0604020202020204" charset="-79"/>
                <a:cs typeface="Varela Round" panose="020B0604020202020204" charset="-79"/>
              </a:rPr>
              <a:t>fjärde</a:t>
            </a:r>
            <a:r>
              <a:rPr lang="en-US" sz="1100" dirty="0">
                <a:solidFill>
                  <a:srgbClr val="FEFEFE"/>
                </a:solidFill>
                <a:latin typeface="Varela Round" panose="020B0604020202020204" charset="-79"/>
                <a:cs typeface="Varela Round" panose="020B0604020202020204" charset="-79"/>
              </a:rPr>
              <a:t> känner sig ensam.</a:t>
            </a:r>
          </a:p>
          <a:p>
            <a:pPr marL="237491" lvl="1" indent="-118745">
              <a:lnSpc>
                <a:spcPts val="1210"/>
              </a:lnSpc>
              <a:buFont typeface="Arial"/>
              <a:buChar char="•"/>
            </a:pPr>
            <a:r>
              <a:rPr lang="en-US" sz="1100" dirty="0">
                <a:solidFill>
                  <a:srgbClr val="FEFEFE"/>
                </a:solidFill>
                <a:latin typeface="Varela Round" panose="020B0604020202020204" charset="-79"/>
                <a:cs typeface="Varela Round" panose="020B0604020202020204" charset="-79"/>
              </a:rPr>
              <a:t>Ensamhet är skadligare för hälsan än rökning eller övervikt.</a:t>
            </a:r>
          </a:p>
          <a:p>
            <a:pPr marL="237491" lvl="1" indent="-118745">
              <a:lnSpc>
                <a:spcPts val="1210"/>
              </a:lnSpc>
              <a:buFont typeface="Arial"/>
              <a:buChar char="•"/>
            </a:pPr>
            <a:r>
              <a:rPr lang="en-US" sz="1100" dirty="0">
                <a:solidFill>
                  <a:srgbClr val="FEFEFE"/>
                </a:solidFill>
                <a:latin typeface="Varela Round" panose="020B0604020202020204" charset="-79"/>
                <a:cs typeface="Varela Round" panose="020B0604020202020204" charset="-79"/>
              </a:rPr>
              <a:t>Av åldersgrupperna är det i synnerhet barn, ungdomar och äldre som berörs av ensamhet.</a:t>
            </a:r>
          </a:p>
          <a:p>
            <a:pPr marL="237491" lvl="1" indent="-118745">
              <a:lnSpc>
                <a:spcPts val="1210"/>
              </a:lnSpc>
              <a:buFont typeface="Arial"/>
              <a:buChar char="•"/>
            </a:pPr>
            <a:r>
              <a:rPr lang="en-US" sz="1100" dirty="0">
                <a:solidFill>
                  <a:srgbClr val="FEFEFE"/>
                </a:solidFill>
                <a:latin typeface="Varela Round" panose="020B0604020202020204" charset="-79"/>
                <a:cs typeface="Varela Round" panose="020B0604020202020204" charset="-79"/>
              </a:rPr>
              <a:t>Ensamhet drabbar personer utanför arbetsmarknaden och klienter inom socialservicen. </a:t>
            </a:r>
          </a:p>
          <a:p>
            <a:pPr marL="237491" lvl="1" indent="-118745" algn="l">
              <a:lnSpc>
                <a:spcPts val="1210"/>
              </a:lnSpc>
              <a:spcBef>
                <a:spcPct val="0"/>
              </a:spcBef>
              <a:buFont typeface="Arial"/>
              <a:buChar char="•"/>
            </a:pPr>
            <a:r>
              <a:rPr lang="en-US" sz="1100" dirty="0">
                <a:solidFill>
                  <a:srgbClr val="FEFEFE"/>
                </a:solidFill>
                <a:latin typeface="Varela Round" panose="020B0604020202020204" charset="-79"/>
                <a:cs typeface="Varela Round" panose="020B0604020202020204" charset="-79"/>
              </a:rPr>
              <a:t>Ensamhet är ofta grundorsaken till sociala problem och går i arv från en generation till följande.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375913" y="8978084"/>
            <a:ext cx="3437319" cy="1987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540"/>
              </a:lnSpc>
            </a:pPr>
            <a:r>
              <a:rPr lang="en-US" sz="1400" dirty="0">
                <a:solidFill>
                  <a:srgbClr val="1D191C"/>
                </a:solidFill>
                <a:latin typeface="Varela Round" panose="020B0604020202020204" charset="-79"/>
                <a:cs typeface="Varela Round" panose="020B0604020202020204" charset="-79"/>
              </a:rPr>
              <a:t>Verktyg för att minska ensamheten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357377" y="9245621"/>
            <a:ext cx="3459902" cy="10772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37491" lvl="1" indent="-118745">
              <a:lnSpc>
                <a:spcPts val="1210"/>
              </a:lnSpc>
              <a:buFont typeface="Arial"/>
              <a:buChar char="•"/>
            </a:pPr>
            <a:r>
              <a:rPr lang="en-US" sz="1100" dirty="0">
                <a:solidFill>
                  <a:srgbClr val="1D191C"/>
                </a:solidFill>
                <a:latin typeface="Varela Round" panose="020B0604020202020204" charset="-79"/>
                <a:cs typeface="Varela Round" panose="020B0604020202020204" charset="-79"/>
                <a:hlinkClick r:id="rId4"/>
              </a:rPr>
              <a:t>Programmet Kompiskunskap för unga och unga vuxna </a:t>
            </a:r>
            <a:r>
              <a:rPr lang="en-US" sz="1100" dirty="0">
                <a:solidFill>
                  <a:srgbClr val="1D191C"/>
                </a:solidFill>
                <a:latin typeface="Varela Round" panose="020B0604020202020204" charset="-79"/>
                <a:cs typeface="Varela Round" panose="020B0604020202020204" charset="-79"/>
              </a:rPr>
              <a:t>(FRK) </a:t>
            </a:r>
          </a:p>
          <a:p>
            <a:pPr marL="237491" lvl="1" indent="-118745">
              <a:lnSpc>
                <a:spcPts val="1210"/>
              </a:lnSpc>
              <a:buFont typeface="Arial"/>
              <a:buChar char="•"/>
            </a:pPr>
            <a:r>
              <a:rPr lang="en-US" sz="1100" dirty="0">
                <a:solidFill>
                  <a:srgbClr val="1D191C"/>
                </a:solidFill>
                <a:latin typeface="Varela Round" panose="020B0604020202020204" charset="-79"/>
                <a:cs typeface="Varela Round" panose="020B0604020202020204" charset="-79"/>
                <a:hlinkClick r:id="rId5"/>
              </a:rPr>
              <a:t>Kompiskunskap med </a:t>
            </a:r>
            <a:r>
              <a:rPr lang="en-US" sz="1100" dirty="0" err="1">
                <a:solidFill>
                  <a:srgbClr val="1D191C"/>
                </a:solidFill>
                <a:latin typeface="Varela Round" panose="020B0604020202020204" charset="-79"/>
                <a:cs typeface="Varela Round" panose="020B0604020202020204" charset="-79"/>
                <a:hlinkClick r:id="rId5"/>
              </a:rPr>
              <a:t>Mumin</a:t>
            </a:r>
            <a:r>
              <a:rPr lang="en-US" sz="1100" dirty="0">
                <a:solidFill>
                  <a:srgbClr val="1D191C"/>
                </a:solidFill>
                <a:latin typeface="Varela Round" panose="020B0604020202020204" charset="-79"/>
                <a:cs typeface="Varela Round" panose="020B0604020202020204" charset="-79"/>
                <a:hlinkClick r:id="rId5"/>
              </a:rPr>
              <a:t> -</a:t>
            </a:r>
            <a:r>
              <a:rPr lang="en-US" sz="1100" dirty="0" err="1">
                <a:solidFill>
                  <a:srgbClr val="1D191C"/>
                </a:solidFill>
                <a:latin typeface="Varela Round" panose="020B0604020202020204" charset="-79"/>
                <a:cs typeface="Varela Round" panose="020B0604020202020204" charset="-79"/>
                <a:hlinkClick r:id="rId5"/>
              </a:rPr>
              <a:t>webbmaterialet</a:t>
            </a:r>
            <a:r>
              <a:rPr lang="en-US" sz="1100" dirty="0">
                <a:solidFill>
                  <a:srgbClr val="1D191C"/>
                </a:solidFill>
                <a:latin typeface="Varela Round" panose="020B0604020202020204" charset="-79"/>
                <a:cs typeface="Varela Round" panose="020B0604020202020204" charset="-79"/>
                <a:hlinkClick r:id="rId5"/>
              </a:rPr>
              <a:t> för barn i förskole- och lågstadieålder </a:t>
            </a:r>
            <a:r>
              <a:rPr lang="en-US" sz="1100" dirty="0">
                <a:solidFill>
                  <a:srgbClr val="1D191C"/>
                </a:solidFill>
                <a:latin typeface="Varela Round" panose="020B0604020202020204" charset="-79"/>
                <a:cs typeface="Varela Round" panose="020B0604020202020204" charset="-79"/>
              </a:rPr>
              <a:t>(FRK, på kommande 2/2022) </a:t>
            </a:r>
          </a:p>
          <a:p>
            <a:pPr marL="237491" lvl="1" indent="-118745" algn="l">
              <a:lnSpc>
                <a:spcPts val="1210"/>
              </a:lnSpc>
              <a:buFont typeface="Arial"/>
              <a:buChar char="•"/>
            </a:pPr>
            <a:r>
              <a:rPr lang="en-US" sz="1100" dirty="0">
                <a:solidFill>
                  <a:srgbClr val="1D191C"/>
                </a:solidFill>
                <a:latin typeface="Varela Round" panose="020B0604020202020204" charset="-79"/>
                <a:cs typeface="Varela Round" panose="020B0604020202020204" charset="-79"/>
                <a:hlinkClick r:id="rId6"/>
              </a:rPr>
              <a:t>Ta ensamhet till tals-verktyget </a:t>
            </a:r>
            <a:r>
              <a:rPr lang="en-US" sz="1100" dirty="0">
                <a:solidFill>
                  <a:srgbClr val="1D191C"/>
                </a:solidFill>
                <a:latin typeface="Varela Round" panose="020B0604020202020204" charset="-79"/>
                <a:cs typeface="Varela Round" panose="020B0604020202020204" charset="-79"/>
              </a:rPr>
              <a:t>(Y-</a:t>
            </a:r>
            <a:r>
              <a:rPr lang="en-US" sz="1100" dirty="0" err="1">
                <a:solidFill>
                  <a:srgbClr val="1D191C"/>
                </a:solidFill>
                <a:latin typeface="Varela Round" panose="020B0604020202020204" charset="-79"/>
                <a:cs typeface="Varela Round" panose="020B0604020202020204" charset="-79"/>
              </a:rPr>
              <a:t>stiftelsen</a:t>
            </a:r>
            <a:r>
              <a:rPr lang="en-US" sz="1100" dirty="0">
                <a:solidFill>
                  <a:srgbClr val="1D191C"/>
                </a:solidFill>
                <a:latin typeface="Varela Round" panose="020B0604020202020204" charset="-79"/>
                <a:cs typeface="Varela Round" panose="020B0604020202020204" charset="-79"/>
              </a:rPr>
              <a:t>, Mieli rf, FRK)</a:t>
            </a:r>
          </a:p>
        </p:txBody>
      </p:sp>
      <p:grpSp>
        <p:nvGrpSpPr>
          <p:cNvPr id="21" name="Group 21"/>
          <p:cNvGrpSpPr/>
          <p:nvPr/>
        </p:nvGrpSpPr>
        <p:grpSpPr>
          <a:xfrm>
            <a:off x="4293331" y="6712977"/>
            <a:ext cx="2713955" cy="3727950"/>
            <a:chOff x="0" y="9525"/>
            <a:chExt cx="3618607" cy="4970600"/>
          </a:xfrm>
        </p:grpSpPr>
        <p:sp>
          <p:nvSpPr>
            <p:cNvPr id="22" name="TextBox 22"/>
            <p:cNvSpPr txBox="1"/>
            <p:nvPr/>
          </p:nvSpPr>
          <p:spPr>
            <a:xfrm>
              <a:off x="0" y="9525"/>
              <a:ext cx="3618607" cy="58135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650"/>
                </a:lnSpc>
              </a:pPr>
              <a:r>
                <a:rPr lang="en-US" sz="1500" dirty="0">
                  <a:solidFill>
                    <a:srgbClr val="FFFFFF"/>
                  </a:solidFill>
                  <a:latin typeface="Varela Round" panose="020B0604020202020204" charset="-79"/>
                  <a:cs typeface="Varela Round" panose="020B0604020202020204" charset="-79"/>
                </a:rPr>
                <a:t>Röda Korsets Vänverksamhet lindrar ensamhet</a:t>
              </a:r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0" y="703315"/>
              <a:ext cx="3618607" cy="427681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1243"/>
                </a:lnSpc>
              </a:pPr>
              <a:r>
                <a:rPr lang="en-US" sz="1130" dirty="0">
                  <a:solidFill>
                    <a:srgbClr val="FFFFFF"/>
                  </a:solidFill>
                  <a:latin typeface="Varela Round" panose="020B0604020202020204" charset="-79"/>
                  <a:cs typeface="Varela Round" panose="020B0604020202020204" charset="-79"/>
                </a:rPr>
                <a:t>Röda Korsets frivilliga vänner träffar ensamma i olika ålder ansikte mot ansikte och på webben.</a:t>
              </a:r>
            </a:p>
            <a:p>
              <a:pPr>
                <a:lnSpc>
                  <a:spcPts val="1243"/>
                </a:lnSpc>
              </a:pPr>
              <a:endParaRPr lang="en-US" sz="1130" dirty="0">
                <a:solidFill>
                  <a:srgbClr val="FFFFFF"/>
                </a:solidFill>
                <a:latin typeface="Varela Round" panose="020B0604020202020204" charset="-79"/>
                <a:cs typeface="Varela Round" panose="020B0604020202020204" charset="-79"/>
              </a:endParaRPr>
            </a:p>
            <a:p>
              <a:pPr>
                <a:lnSpc>
                  <a:spcPts val="1243"/>
                </a:lnSpc>
              </a:pPr>
              <a:r>
                <a:rPr lang="en-US" sz="1130" dirty="0">
                  <a:solidFill>
                    <a:srgbClr val="FFFFFF"/>
                  </a:solidFill>
                  <a:latin typeface="Varela Round" panose="020B0604020202020204" charset="-79"/>
                  <a:cs typeface="Varela Round" panose="020B0604020202020204" charset="-79"/>
                </a:rPr>
                <a:t>Genom vänverksamheten får cirka 25 000 människor årligen hjälp med sin ensamhet.</a:t>
              </a:r>
            </a:p>
            <a:p>
              <a:pPr>
                <a:lnSpc>
                  <a:spcPts val="1243"/>
                </a:lnSpc>
              </a:pPr>
              <a:endParaRPr lang="en-US" sz="1130" dirty="0">
                <a:solidFill>
                  <a:srgbClr val="FFFFFF"/>
                </a:solidFill>
                <a:latin typeface="Varela Round" panose="020B0604020202020204" charset="-79"/>
                <a:cs typeface="Varela Round" panose="020B0604020202020204" charset="-79"/>
              </a:endParaRPr>
            </a:p>
            <a:p>
              <a:pPr>
                <a:lnSpc>
                  <a:spcPts val="1243"/>
                </a:lnSpc>
              </a:pPr>
              <a:r>
                <a:rPr lang="en-US" sz="1130" dirty="0">
                  <a:solidFill>
                    <a:srgbClr val="FFFFFF"/>
                  </a:solidFill>
                  <a:latin typeface="Varela Round" panose="020B0604020202020204" charset="-79"/>
                  <a:cs typeface="Varela Round" panose="020B0604020202020204" charset="-79"/>
                </a:rPr>
                <a:t>På vår ort finns </a:t>
              </a:r>
              <a:r>
                <a:rPr lang="en-US" sz="1130" i="1" dirty="0">
                  <a:solidFill>
                    <a:srgbClr val="FFFFFF"/>
                  </a:solidFill>
                  <a:latin typeface="Varela Round" panose="020B0604020202020204" charset="-79"/>
                  <a:cs typeface="Varela Round" panose="020B0604020202020204" charset="-79"/>
                </a:rPr>
                <a:t>X</a:t>
              </a:r>
              <a:r>
                <a:rPr lang="en-US" sz="1130" dirty="0">
                  <a:solidFill>
                    <a:srgbClr val="FFFFFF"/>
                  </a:solidFill>
                  <a:latin typeface="Varela Round" panose="020B0604020202020204" charset="-79"/>
                  <a:cs typeface="Varela Round" panose="020B0604020202020204" charset="-79"/>
                </a:rPr>
                <a:t> frivilliga vänner. De frivilliga (</a:t>
              </a:r>
              <a:r>
                <a:rPr lang="en-US" sz="1130" i="1" dirty="0">
                  <a:solidFill>
                    <a:srgbClr val="FFFFFF"/>
                  </a:solidFill>
                  <a:latin typeface="Varela Round" panose="020B0604020202020204" charset="-79"/>
                  <a:cs typeface="Varela Round" panose="020B0604020202020204" charset="-79"/>
                </a:rPr>
                <a:t>beskrivning av den lokala vänverksamheten</a:t>
              </a:r>
              <a:r>
                <a:rPr lang="en-US" sz="1130" dirty="0">
                  <a:solidFill>
                    <a:srgbClr val="FFFFFF"/>
                  </a:solidFill>
                  <a:latin typeface="Varela Round" panose="020B0604020202020204" charset="-79"/>
                  <a:cs typeface="Varela Round" panose="020B0604020202020204" charset="-79"/>
                </a:rPr>
                <a:t>). </a:t>
              </a:r>
            </a:p>
            <a:p>
              <a:pPr>
                <a:lnSpc>
                  <a:spcPts val="1243"/>
                </a:lnSpc>
              </a:pPr>
              <a:endParaRPr lang="en-US" sz="1130" dirty="0">
                <a:solidFill>
                  <a:srgbClr val="FFFFFF"/>
                </a:solidFill>
                <a:latin typeface="Varela Round" panose="020B0604020202020204" charset="-79"/>
                <a:cs typeface="Varela Round" panose="020B0604020202020204" charset="-79"/>
              </a:endParaRPr>
            </a:p>
            <a:p>
              <a:pPr>
                <a:lnSpc>
                  <a:spcPts val="1243"/>
                </a:lnSpc>
              </a:pPr>
              <a:r>
                <a:rPr lang="en-US" sz="1130" dirty="0">
                  <a:solidFill>
                    <a:srgbClr val="FFFFFF"/>
                  </a:solidFill>
                  <a:latin typeface="Varela Round" panose="020B0604020202020204" charset="-79"/>
                  <a:cs typeface="Varela Round" panose="020B0604020202020204" charset="-79"/>
                </a:rPr>
                <a:t>Ytterligare upplysningar om vänverksamheten: </a:t>
              </a:r>
            </a:p>
            <a:p>
              <a:pPr>
                <a:lnSpc>
                  <a:spcPts val="1243"/>
                </a:lnSpc>
              </a:pPr>
              <a:endParaRPr lang="en-US" sz="1130" dirty="0">
                <a:solidFill>
                  <a:srgbClr val="FFFFFF"/>
                </a:solidFill>
                <a:latin typeface="Varela Round" panose="020B0604020202020204" charset="-79"/>
                <a:cs typeface="Varela Round" panose="020B0604020202020204" charset="-79"/>
              </a:endParaRPr>
            </a:p>
            <a:p>
              <a:pPr>
                <a:lnSpc>
                  <a:spcPts val="1243"/>
                </a:lnSpc>
              </a:pPr>
              <a:r>
                <a:rPr lang="en-US" sz="1130" i="1" dirty="0">
                  <a:solidFill>
                    <a:srgbClr val="FFFFFF"/>
                  </a:solidFill>
                  <a:latin typeface="Varela Round" panose="020B0604020202020204" charset="-79"/>
                  <a:cs typeface="Varela Round" panose="020B0604020202020204" charset="-79"/>
                </a:rPr>
                <a:t>(länkar till distriktets och/eller avdelningarnas webbsidor)</a:t>
              </a:r>
            </a:p>
            <a:p>
              <a:pPr>
                <a:lnSpc>
                  <a:spcPts val="1243"/>
                </a:lnSpc>
              </a:pPr>
              <a:r>
                <a:rPr lang="en-US" sz="1130" i="1" dirty="0">
                  <a:solidFill>
                    <a:srgbClr val="FFFFFF"/>
                  </a:solidFill>
                  <a:latin typeface="Varela Round" panose="020B0604020202020204" charset="-79"/>
                  <a:cs typeface="Varela Round" panose="020B0604020202020204" charset="-79"/>
                </a:rPr>
                <a:t>(evenemang, utbildningar)</a:t>
              </a:r>
            </a:p>
            <a:p>
              <a:pPr>
                <a:lnSpc>
                  <a:spcPts val="1243"/>
                </a:lnSpc>
              </a:pPr>
              <a:r>
                <a:rPr lang="en-US" sz="1130" i="1" dirty="0">
                  <a:solidFill>
                    <a:srgbClr val="FFFFFF"/>
                  </a:solidFill>
                  <a:latin typeface="Varela Round" panose="020B0604020202020204" charset="-79"/>
                  <a:cs typeface="Varela Round" panose="020B0604020202020204" charset="-79"/>
                </a:rPr>
                <a:t>(avdelningens/vänförmedlingens kontaktuppgifter) </a:t>
              </a:r>
            </a:p>
            <a:p>
              <a:pPr marL="0" lvl="0" indent="0" algn="l">
                <a:lnSpc>
                  <a:spcPts val="1243"/>
                </a:lnSpc>
                <a:spcBef>
                  <a:spcPct val="0"/>
                </a:spcBef>
              </a:pPr>
              <a:endParaRPr lang="en-US" sz="1130" dirty="0">
                <a:solidFill>
                  <a:srgbClr val="FFFFFF"/>
                </a:solidFill>
                <a:latin typeface="Varela Round" panose="020B0604020202020204" charset="-79"/>
                <a:cs typeface="Varela Round" panose="020B0604020202020204" charset="-79"/>
              </a:endParaRPr>
            </a:p>
          </p:txBody>
        </p:sp>
      </p:grpSp>
      <p:sp>
        <p:nvSpPr>
          <p:cNvPr id="24" name="TextBox 24"/>
          <p:cNvSpPr txBox="1"/>
          <p:nvPr/>
        </p:nvSpPr>
        <p:spPr>
          <a:xfrm>
            <a:off x="17230" y="1449933"/>
            <a:ext cx="7539270" cy="4624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759"/>
              </a:lnSpc>
              <a:spcBef>
                <a:spcPct val="0"/>
              </a:spcBef>
            </a:pPr>
            <a:r>
              <a:rPr lang="en-US" sz="1599" dirty="0">
                <a:solidFill>
                  <a:srgbClr val="FFFFFF"/>
                </a:solidFill>
                <a:latin typeface="Varela Round" panose="020B0604020202020204" charset="-79"/>
                <a:cs typeface="Varela Round" panose="020B0604020202020204" charset="-79"/>
              </a:rPr>
              <a:t>FEM BUDSKAP TILL KOMMUNERNA OCH VÄLFÄRDSOMRÅDEN FÖR ATT MINSKA ENSAMHETEN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431482" y="2386828"/>
            <a:ext cx="6643845" cy="39241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759"/>
              </a:lnSpc>
              <a:spcBef>
                <a:spcPct val="0"/>
              </a:spcBef>
            </a:pPr>
            <a:r>
              <a:rPr lang="en-US" sz="1599" dirty="0">
                <a:solidFill>
                  <a:srgbClr val="FF1616"/>
                </a:solidFill>
                <a:latin typeface="Varela Round" panose="020B0604020202020204" charset="-79"/>
                <a:cs typeface="Varela Round" panose="020B0604020202020204" charset="-79"/>
              </a:rPr>
              <a:t>1. Att minska ensamheten tas in som ett mål</a:t>
            </a:r>
            <a:r>
              <a:rPr lang="en-US" sz="1599" dirty="0">
                <a:solidFill>
                  <a:srgbClr val="000000"/>
                </a:solidFill>
                <a:latin typeface="Varela Round" panose="020B0604020202020204" charset="-79"/>
                <a:cs typeface="Varela Round" panose="020B0604020202020204" charset="-79"/>
              </a:rPr>
              <a:t> i kommunens och välfärdsområdets välfärdsberättelse och -plan.</a:t>
            </a:r>
          </a:p>
          <a:p>
            <a:pPr>
              <a:lnSpc>
                <a:spcPts val="1759"/>
              </a:lnSpc>
              <a:spcBef>
                <a:spcPct val="0"/>
              </a:spcBef>
            </a:pPr>
            <a:endParaRPr lang="en-US" sz="1599" dirty="0">
              <a:solidFill>
                <a:srgbClr val="000000"/>
              </a:solidFill>
              <a:latin typeface="Varela Round" panose="020B0604020202020204" charset="-79"/>
              <a:cs typeface="Varela Round" panose="020B0604020202020204" charset="-79"/>
            </a:endParaRPr>
          </a:p>
          <a:p>
            <a:pPr>
              <a:lnSpc>
                <a:spcPts val="1759"/>
              </a:lnSpc>
              <a:spcBef>
                <a:spcPct val="0"/>
              </a:spcBef>
            </a:pPr>
            <a:r>
              <a:rPr lang="en-US" sz="1599" dirty="0">
                <a:solidFill>
                  <a:srgbClr val="FF1616"/>
                </a:solidFill>
                <a:latin typeface="Varela Round" panose="020B0604020202020204" charset="-79"/>
                <a:cs typeface="Varela Round" panose="020B0604020202020204" charset="-79"/>
              </a:rPr>
              <a:t>2. </a:t>
            </a:r>
            <a:r>
              <a:rPr lang="en-US" sz="1599" dirty="0">
                <a:solidFill>
                  <a:srgbClr val="000000"/>
                </a:solidFill>
                <a:latin typeface="Varela Round" panose="020B0604020202020204" charset="-79"/>
                <a:cs typeface="Varela Round" panose="020B0604020202020204" charset="-79"/>
              </a:rPr>
              <a:t>Kommunernas anställda identifierar </a:t>
            </a:r>
            <a:r>
              <a:rPr lang="en-US" sz="1599" dirty="0">
                <a:solidFill>
                  <a:srgbClr val="FF1616"/>
                </a:solidFill>
                <a:latin typeface="Varela Round" panose="020B0604020202020204" charset="-79"/>
                <a:cs typeface="Varela Round" panose="020B0604020202020204" charset="-79"/>
              </a:rPr>
              <a:t>klienter, som känner sig ensamma</a:t>
            </a:r>
            <a:r>
              <a:rPr lang="en-US" sz="1599" dirty="0">
                <a:solidFill>
                  <a:srgbClr val="000000"/>
                </a:solidFill>
                <a:latin typeface="Varela Round" panose="020B0604020202020204" charset="-79"/>
                <a:cs typeface="Varela Round" panose="020B0604020202020204" charset="-79"/>
              </a:rPr>
              <a:t> och kan hänvisa dem vidare till hjälp.</a:t>
            </a:r>
          </a:p>
          <a:p>
            <a:pPr>
              <a:lnSpc>
                <a:spcPts val="1759"/>
              </a:lnSpc>
              <a:spcBef>
                <a:spcPct val="0"/>
              </a:spcBef>
            </a:pPr>
            <a:endParaRPr lang="en-US" sz="1599" dirty="0">
              <a:solidFill>
                <a:srgbClr val="000000"/>
              </a:solidFill>
              <a:latin typeface="Varela Round" panose="020B0604020202020204" charset="-79"/>
              <a:cs typeface="Varela Round" panose="020B0604020202020204" charset="-79"/>
            </a:endParaRPr>
          </a:p>
          <a:p>
            <a:pPr>
              <a:lnSpc>
                <a:spcPts val="1759"/>
              </a:lnSpc>
              <a:spcBef>
                <a:spcPct val="0"/>
              </a:spcBef>
            </a:pPr>
            <a:r>
              <a:rPr lang="en-US" sz="1599" dirty="0">
                <a:solidFill>
                  <a:srgbClr val="FF1616"/>
                </a:solidFill>
                <a:latin typeface="Varela Round" panose="020B0604020202020204" charset="-79"/>
                <a:cs typeface="Varela Round" panose="020B0604020202020204" charset="-79"/>
              </a:rPr>
              <a:t>3. Resurser och kompetens för att ta tag i ensamhet och mobbning stärks</a:t>
            </a:r>
            <a:r>
              <a:rPr lang="en-US" sz="1599" dirty="0">
                <a:solidFill>
                  <a:srgbClr val="000000"/>
                </a:solidFill>
                <a:latin typeface="Varela Round" panose="020B0604020202020204" charset="-79"/>
                <a:cs typeface="Varela Round" panose="020B0604020202020204" charset="-79"/>
              </a:rPr>
              <a:t> bland småbarnspedagogikens, skolans, elevvårdens och rådgivningens anställda. </a:t>
            </a:r>
          </a:p>
          <a:p>
            <a:pPr>
              <a:lnSpc>
                <a:spcPts val="1759"/>
              </a:lnSpc>
              <a:spcBef>
                <a:spcPct val="0"/>
              </a:spcBef>
            </a:pPr>
            <a:endParaRPr lang="en-US" sz="1599" dirty="0">
              <a:solidFill>
                <a:srgbClr val="000000"/>
              </a:solidFill>
              <a:latin typeface="Varela Round" panose="020B0604020202020204" charset="-79"/>
              <a:cs typeface="Varela Round" panose="020B0604020202020204" charset="-79"/>
            </a:endParaRPr>
          </a:p>
          <a:p>
            <a:pPr>
              <a:lnSpc>
                <a:spcPts val="1759"/>
              </a:lnSpc>
              <a:spcBef>
                <a:spcPct val="0"/>
              </a:spcBef>
            </a:pPr>
            <a:r>
              <a:rPr lang="en-US" sz="1599" dirty="0">
                <a:solidFill>
                  <a:srgbClr val="FF1616"/>
                </a:solidFill>
                <a:latin typeface="Varela Round" panose="020B0604020202020204" charset="-79"/>
                <a:cs typeface="Varela Round" panose="020B0604020202020204" charset="-79"/>
              </a:rPr>
              <a:t>4. </a:t>
            </a:r>
            <a:r>
              <a:rPr lang="en-US" sz="1599" dirty="0">
                <a:solidFill>
                  <a:srgbClr val="000000"/>
                </a:solidFill>
                <a:latin typeface="Varela Round" panose="020B0604020202020204" charset="-79"/>
                <a:cs typeface="Varela Round" panose="020B0604020202020204" charset="-79"/>
              </a:rPr>
              <a:t>Kommuner och välfärdsområden erbjuder </a:t>
            </a:r>
            <a:r>
              <a:rPr lang="en-US" sz="1599" dirty="0">
                <a:solidFill>
                  <a:srgbClr val="FF1616"/>
                </a:solidFill>
                <a:latin typeface="Varela Round" panose="020B0604020202020204" charset="-79"/>
                <a:cs typeface="Varela Round" panose="020B0604020202020204" charset="-79"/>
              </a:rPr>
              <a:t>avgiftsfria och lättillgängliga utrymmen</a:t>
            </a:r>
            <a:r>
              <a:rPr lang="en-US" sz="1599" dirty="0">
                <a:solidFill>
                  <a:srgbClr val="000000"/>
                </a:solidFill>
                <a:latin typeface="Varela Round" panose="020B0604020202020204" charset="-79"/>
                <a:cs typeface="Varela Round" panose="020B0604020202020204" charset="-79"/>
              </a:rPr>
              <a:t> för kommuninvånarnas och organisationernas bruk (goda vardagsmiljöer).</a:t>
            </a:r>
          </a:p>
          <a:p>
            <a:pPr>
              <a:lnSpc>
                <a:spcPts val="1759"/>
              </a:lnSpc>
              <a:spcBef>
                <a:spcPct val="0"/>
              </a:spcBef>
            </a:pPr>
            <a:endParaRPr lang="en-US" sz="1599" dirty="0">
              <a:solidFill>
                <a:srgbClr val="000000"/>
              </a:solidFill>
              <a:latin typeface="Varela Round" panose="020B0604020202020204" charset="-79"/>
              <a:cs typeface="Varela Round" panose="020B0604020202020204" charset="-79"/>
            </a:endParaRPr>
          </a:p>
          <a:p>
            <a:pPr>
              <a:lnSpc>
                <a:spcPts val="1759"/>
              </a:lnSpc>
              <a:spcBef>
                <a:spcPct val="0"/>
              </a:spcBef>
            </a:pPr>
            <a:r>
              <a:rPr lang="en-US" sz="1599" dirty="0">
                <a:solidFill>
                  <a:srgbClr val="FF1616"/>
                </a:solidFill>
                <a:latin typeface="Varela Round" panose="020B0604020202020204" charset="-79"/>
                <a:cs typeface="Varela Round" panose="020B0604020202020204" charset="-79"/>
              </a:rPr>
              <a:t>5.</a:t>
            </a:r>
            <a:r>
              <a:rPr lang="en-US" sz="1599" dirty="0">
                <a:solidFill>
                  <a:srgbClr val="000000"/>
                </a:solidFill>
                <a:latin typeface="Varela Round" panose="020B0604020202020204" charset="-79"/>
                <a:cs typeface="Varela Round" panose="020B0604020202020204" charset="-79"/>
              </a:rPr>
              <a:t> Kommuner, välfärdsområden och organisationer </a:t>
            </a:r>
            <a:r>
              <a:rPr lang="en-US" sz="1599" dirty="0">
                <a:solidFill>
                  <a:srgbClr val="FF1616"/>
                </a:solidFill>
                <a:latin typeface="Varela Round" panose="020B0604020202020204" charset="-79"/>
                <a:cs typeface="Varela Round" panose="020B0604020202020204" charset="-79"/>
              </a:rPr>
              <a:t>bedriver tätt samarbete</a:t>
            </a:r>
            <a:r>
              <a:rPr lang="en-US" sz="1599" dirty="0">
                <a:solidFill>
                  <a:srgbClr val="000000"/>
                </a:solidFill>
                <a:latin typeface="Varela Round" panose="020B0604020202020204" charset="-79"/>
                <a:cs typeface="Varela Round" panose="020B0604020202020204" charset="-79"/>
              </a:rPr>
              <a:t> för att minska ensamhet och för att beakta ensamhet i allt beslutsfattande.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301</Words>
  <Application>Microsoft Office PowerPoint</Application>
  <PresentationFormat>Mukautettu</PresentationFormat>
  <Paragraphs>33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Varela Round</vt:lpstr>
      <vt:lpstr>Arial</vt:lpstr>
      <vt:lpstr>Calibri</vt:lpstr>
      <vt:lpstr>Office Theme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find some online resources for...</dc:title>
  <dc:creator>Alaranta Maaret</dc:creator>
  <cp:lastModifiedBy>Alaranta Maaret</cp:lastModifiedBy>
  <cp:revision>15</cp:revision>
  <dcterms:created xsi:type="dcterms:W3CDTF">2006-08-16T00:00:00Z</dcterms:created>
  <dcterms:modified xsi:type="dcterms:W3CDTF">2023-11-21T14:16:35Z</dcterms:modified>
  <dc:identifier>DAE1-z1rVxI</dc:identifier>
</cp:coreProperties>
</file>