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7" r:id="rId5"/>
    <p:sldId id="323" r:id="rId6"/>
    <p:sldId id="324" r:id="rId7"/>
    <p:sldId id="325" r:id="rId8"/>
    <p:sldId id="487" r:id="rId9"/>
    <p:sldId id="519" r:id="rId10"/>
    <p:sldId id="1168" r:id="rId11"/>
    <p:sldId id="266" r:id="rId12"/>
    <p:sldId id="1198" r:id="rId13"/>
    <p:sldId id="1202" r:id="rId14"/>
    <p:sldId id="1201" r:id="rId15"/>
    <p:sldId id="256" r:id="rId16"/>
    <p:sldId id="1199" r:id="rId17"/>
    <p:sldId id="258" r:id="rId18"/>
    <p:sldId id="1200" r:id="rId1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8EB54-914B-4242-B0C6-2325637B1388}" v="5" dt="2022-01-18T15:51:46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281" autoAdjust="0"/>
  </p:normalViewPr>
  <p:slideViewPr>
    <p:cSldViewPr snapToGrid="0">
      <p:cViewPr varScale="1">
        <p:scale>
          <a:sx n="70" d="100"/>
          <a:sy n="70" d="100"/>
        </p:scale>
        <p:origin x="11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itunen Maaria" userId="d9ad47d4-c416-4cf9-b8fd-1d4381b27c34" providerId="ADAL" clId="{D988EB54-914B-4242-B0C6-2325637B1388}"/>
    <pc:docChg chg="undo redo custSel addSld delSld modSld">
      <pc:chgData name="Kuitunen Maaria" userId="d9ad47d4-c416-4cf9-b8fd-1d4381b27c34" providerId="ADAL" clId="{D988EB54-914B-4242-B0C6-2325637B1388}" dt="2022-01-18T15:57:44.361" v="416" actId="14100"/>
      <pc:docMkLst>
        <pc:docMk/>
      </pc:docMkLst>
      <pc:sldChg chg="add">
        <pc:chgData name="Kuitunen Maaria" userId="d9ad47d4-c416-4cf9-b8fd-1d4381b27c34" providerId="ADAL" clId="{D988EB54-914B-4242-B0C6-2325637B1388}" dt="2022-01-18T15:45:06.840" v="284"/>
        <pc:sldMkLst>
          <pc:docMk/>
          <pc:sldMk cId="2420934589" sldId="323"/>
        </pc:sldMkLst>
      </pc:sldChg>
      <pc:sldChg chg="addSp delSp modSp add mod">
        <pc:chgData name="Kuitunen Maaria" userId="d9ad47d4-c416-4cf9-b8fd-1d4381b27c34" providerId="ADAL" clId="{D988EB54-914B-4242-B0C6-2325637B1388}" dt="2022-01-18T15:53:30.837" v="342" actId="27636"/>
        <pc:sldMkLst>
          <pc:docMk/>
          <pc:sldMk cId="3649553954" sldId="324"/>
        </pc:sldMkLst>
        <pc:spChg chg="mod">
          <ac:chgData name="Kuitunen Maaria" userId="d9ad47d4-c416-4cf9-b8fd-1d4381b27c34" providerId="ADAL" clId="{D988EB54-914B-4242-B0C6-2325637B1388}" dt="2022-01-18T15:53:30.837" v="342" actId="27636"/>
          <ac:spMkLst>
            <pc:docMk/>
            <pc:sldMk cId="3649553954" sldId="324"/>
            <ac:spMk id="3" creationId="{D7CFE250-1E00-4A76-9189-D8DF7AE77EE9}"/>
          </ac:spMkLst>
        </pc:spChg>
        <pc:spChg chg="del">
          <ac:chgData name="Kuitunen Maaria" userId="d9ad47d4-c416-4cf9-b8fd-1d4381b27c34" providerId="ADAL" clId="{D988EB54-914B-4242-B0C6-2325637B1388}" dt="2022-01-18T15:50:33.346" v="290"/>
          <ac:spMkLst>
            <pc:docMk/>
            <pc:sldMk cId="3649553954" sldId="324"/>
            <ac:spMk id="4" creationId="{B541DD4C-7195-438A-9CCB-363B1D041384}"/>
          </ac:spMkLst>
        </pc:spChg>
        <pc:spChg chg="mod">
          <ac:chgData name="Kuitunen Maaria" userId="d9ad47d4-c416-4cf9-b8fd-1d4381b27c34" providerId="ADAL" clId="{D988EB54-914B-4242-B0C6-2325637B1388}" dt="2022-01-18T15:52:37.249" v="303" actId="14100"/>
          <ac:spMkLst>
            <pc:docMk/>
            <pc:sldMk cId="3649553954" sldId="324"/>
            <ac:spMk id="6" creationId="{69D2C455-726A-4B12-BBE0-FFFBE19CD993}"/>
          </ac:spMkLst>
        </pc:spChg>
        <pc:picChg chg="del mod">
          <ac:chgData name="Kuitunen Maaria" userId="d9ad47d4-c416-4cf9-b8fd-1d4381b27c34" providerId="ADAL" clId="{D988EB54-914B-4242-B0C6-2325637B1388}" dt="2022-01-18T15:50:31.294" v="289" actId="478"/>
          <ac:picMkLst>
            <pc:docMk/>
            <pc:sldMk cId="3649553954" sldId="324"/>
            <ac:picMk id="5" creationId="{6D6BD544-E455-433B-ABAC-6D814721B5A5}"/>
          </ac:picMkLst>
        </pc:picChg>
        <pc:picChg chg="add mod">
          <ac:chgData name="Kuitunen Maaria" userId="d9ad47d4-c416-4cf9-b8fd-1d4381b27c34" providerId="ADAL" clId="{D988EB54-914B-4242-B0C6-2325637B1388}" dt="2022-01-18T15:52:46.372" v="304" actId="1076"/>
          <ac:picMkLst>
            <pc:docMk/>
            <pc:sldMk cId="3649553954" sldId="324"/>
            <ac:picMk id="7" creationId="{1121802B-CAA5-4463-A6D0-21B40C724C82}"/>
          </ac:picMkLst>
        </pc:picChg>
      </pc:sldChg>
      <pc:sldChg chg="modSp add mod">
        <pc:chgData name="Kuitunen Maaria" userId="d9ad47d4-c416-4cf9-b8fd-1d4381b27c34" providerId="ADAL" clId="{D988EB54-914B-4242-B0C6-2325637B1388}" dt="2022-01-18T15:51:18.775" v="295" actId="1076"/>
        <pc:sldMkLst>
          <pc:docMk/>
          <pc:sldMk cId="955753090" sldId="325"/>
        </pc:sldMkLst>
        <pc:spChg chg="mod">
          <ac:chgData name="Kuitunen Maaria" userId="d9ad47d4-c416-4cf9-b8fd-1d4381b27c34" providerId="ADAL" clId="{D988EB54-914B-4242-B0C6-2325637B1388}" dt="2022-01-18T15:51:18.775" v="295" actId="1076"/>
          <ac:spMkLst>
            <pc:docMk/>
            <pc:sldMk cId="955753090" sldId="325"/>
            <ac:spMk id="23" creationId="{AB785616-C675-4C28-ACAC-F7621A3BA039}"/>
          </ac:spMkLst>
        </pc:spChg>
      </pc:sldChg>
      <pc:sldChg chg="add modTransition">
        <pc:chgData name="Kuitunen Maaria" userId="d9ad47d4-c416-4cf9-b8fd-1d4381b27c34" providerId="ADAL" clId="{D988EB54-914B-4242-B0C6-2325637B1388}" dt="2022-01-18T15:46:27.606" v="286"/>
        <pc:sldMkLst>
          <pc:docMk/>
          <pc:sldMk cId="0" sldId="487"/>
        </pc:sldMkLst>
      </pc:sldChg>
      <pc:sldChg chg="modSp add mod setBg">
        <pc:chgData name="Kuitunen Maaria" userId="d9ad47d4-c416-4cf9-b8fd-1d4381b27c34" providerId="ADAL" clId="{D988EB54-914B-4242-B0C6-2325637B1388}" dt="2022-01-18T15:56:46.544" v="402" actId="27636"/>
        <pc:sldMkLst>
          <pc:docMk/>
          <pc:sldMk cId="3668967078" sldId="519"/>
        </pc:sldMkLst>
        <pc:spChg chg="mod">
          <ac:chgData name="Kuitunen Maaria" userId="d9ad47d4-c416-4cf9-b8fd-1d4381b27c34" providerId="ADAL" clId="{D988EB54-914B-4242-B0C6-2325637B1388}" dt="2022-01-18T15:54:22.683" v="349" actId="1076"/>
          <ac:spMkLst>
            <pc:docMk/>
            <pc:sldMk cId="3668967078" sldId="519"/>
            <ac:spMk id="2" creationId="{46E47CF2-303F-4C13-BA13-C37A906833B5}"/>
          </ac:spMkLst>
        </pc:spChg>
        <pc:spChg chg="mod">
          <ac:chgData name="Kuitunen Maaria" userId="d9ad47d4-c416-4cf9-b8fd-1d4381b27c34" providerId="ADAL" clId="{D988EB54-914B-4242-B0C6-2325637B1388}" dt="2022-01-18T15:56:46.544" v="402" actId="27636"/>
          <ac:spMkLst>
            <pc:docMk/>
            <pc:sldMk cId="3668967078" sldId="519"/>
            <ac:spMk id="3" creationId="{A4C75FF1-7D6B-4063-8760-59ED5CAADDF1}"/>
          </ac:spMkLst>
        </pc:spChg>
        <pc:picChg chg="mod">
          <ac:chgData name="Kuitunen Maaria" userId="d9ad47d4-c416-4cf9-b8fd-1d4381b27c34" providerId="ADAL" clId="{D988EB54-914B-4242-B0C6-2325637B1388}" dt="2022-01-18T15:54:05.826" v="345" actId="1076"/>
          <ac:picMkLst>
            <pc:docMk/>
            <pc:sldMk cId="3668967078" sldId="519"/>
            <ac:picMk id="6" creationId="{72EB1138-694A-4168-AE19-F76D620F8CDC}"/>
          </ac:picMkLst>
        </pc:picChg>
      </pc:sldChg>
      <pc:sldChg chg="addSp delSp modSp add mod setBg">
        <pc:chgData name="Kuitunen Maaria" userId="d9ad47d4-c416-4cf9-b8fd-1d4381b27c34" providerId="ADAL" clId="{D988EB54-914B-4242-B0C6-2325637B1388}" dt="2022-01-18T15:57:44.361" v="416" actId="14100"/>
        <pc:sldMkLst>
          <pc:docMk/>
          <pc:sldMk cId="2228344145" sldId="1168"/>
        </pc:sldMkLst>
        <pc:spChg chg="mod">
          <ac:chgData name="Kuitunen Maaria" userId="d9ad47d4-c416-4cf9-b8fd-1d4381b27c34" providerId="ADAL" clId="{D988EB54-914B-4242-B0C6-2325637B1388}" dt="2022-01-18T15:57:35.986" v="414" actId="1076"/>
          <ac:spMkLst>
            <pc:docMk/>
            <pc:sldMk cId="2228344145" sldId="1168"/>
            <ac:spMk id="2" creationId="{46E47CF2-303F-4C13-BA13-C37A906833B5}"/>
          </ac:spMkLst>
        </pc:spChg>
        <pc:spChg chg="mod">
          <ac:chgData name="Kuitunen Maaria" userId="d9ad47d4-c416-4cf9-b8fd-1d4381b27c34" providerId="ADAL" clId="{D988EB54-914B-4242-B0C6-2325637B1388}" dt="2022-01-18T15:57:44.361" v="416" actId="14100"/>
          <ac:spMkLst>
            <pc:docMk/>
            <pc:sldMk cId="2228344145" sldId="1168"/>
            <ac:spMk id="3" creationId="{A4C75FF1-7D6B-4063-8760-59ED5CAADDF1}"/>
          </ac:spMkLst>
        </pc:spChg>
        <pc:picChg chg="add mod modCrop">
          <ac:chgData name="Kuitunen Maaria" userId="d9ad47d4-c416-4cf9-b8fd-1d4381b27c34" providerId="ADAL" clId="{D988EB54-914B-4242-B0C6-2325637B1388}" dt="2022-01-18T15:52:03.712" v="299" actId="1076"/>
          <ac:picMkLst>
            <pc:docMk/>
            <pc:sldMk cId="2228344145" sldId="1168"/>
            <ac:picMk id="5" creationId="{04D9F54A-C24D-4721-9657-9D20C56F931A}"/>
          </ac:picMkLst>
        </pc:picChg>
        <pc:picChg chg="del">
          <ac:chgData name="Kuitunen Maaria" userId="d9ad47d4-c416-4cf9-b8fd-1d4381b27c34" providerId="ADAL" clId="{D988EB54-914B-4242-B0C6-2325637B1388}" dt="2022-01-18T15:51:44.870" v="296" actId="478"/>
          <ac:picMkLst>
            <pc:docMk/>
            <pc:sldMk cId="2228344145" sldId="1168"/>
            <ac:picMk id="6" creationId="{3256A393-5FD6-4C30-859D-5127C5D5EF96}"/>
          </ac:picMkLst>
        </pc:picChg>
      </pc:sldChg>
      <pc:sldChg chg="new del">
        <pc:chgData name="Kuitunen Maaria" userId="d9ad47d4-c416-4cf9-b8fd-1d4381b27c34" providerId="ADAL" clId="{D988EB54-914B-4242-B0C6-2325637B1388}" dt="2022-01-18T15:39:14.137" v="2" actId="47"/>
        <pc:sldMkLst>
          <pc:docMk/>
          <pc:sldMk cId="3844806613" sldId="1203"/>
        </pc:sldMkLst>
      </pc:sldChg>
      <pc:sldChg chg="add del">
        <pc:chgData name="Kuitunen Maaria" userId="d9ad47d4-c416-4cf9-b8fd-1d4381b27c34" providerId="ADAL" clId="{D988EB54-914B-4242-B0C6-2325637B1388}" dt="2022-01-18T15:45:13.896" v="285" actId="47"/>
        <pc:sldMkLst>
          <pc:docMk/>
          <pc:sldMk cId="3306768998" sldId="1215"/>
        </pc:sldMkLst>
      </pc:sldChg>
      <pc:sldChg chg="modSp add del mod">
        <pc:chgData name="Kuitunen Maaria" userId="d9ad47d4-c416-4cf9-b8fd-1d4381b27c34" providerId="ADAL" clId="{D988EB54-914B-4242-B0C6-2325637B1388}" dt="2022-01-18T15:45:13.896" v="285" actId="47"/>
        <pc:sldMkLst>
          <pc:docMk/>
          <pc:sldMk cId="953165811" sldId="1216"/>
        </pc:sldMkLst>
        <pc:spChg chg="mod">
          <ac:chgData name="Kuitunen Maaria" userId="d9ad47d4-c416-4cf9-b8fd-1d4381b27c34" providerId="ADAL" clId="{D988EB54-914B-4242-B0C6-2325637B1388}" dt="2022-01-18T15:43:13.274" v="281" actId="27636"/>
          <ac:spMkLst>
            <pc:docMk/>
            <pc:sldMk cId="953165811" sldId="1216"/>
            <ac:spMk id="3" creationId="{E7E4F220-53DD-43CD-A0DD-1B985DACB3A0}"/>
          </ac:spMkLst>
        </pc:spChg>
        <pc:spChg chg="mod">
          <ac:chgData name="Kuitunen Maaria" userId="d9ad47d4-c416-4cf9-b8fd-1d4381b27c34" providerId="ADAL" clId="{D988EB54-914B-4242-B0C6-2325637B1388}" dt="2022-01-18T15:39:23.698" v="24" actId="20577"/>
          <ac:spMkLst>
            <pc:docMk/>
            <pc:sldMk cId="953165811" sldId="1216"/>
            <ac:spMk id="7" creationId="{6B8DBF98-65D2-41CC-B63C-9823AEB0A109}"/>
          </ac:spMkLst>
        </pc:spChg>
      </pc:sldChg>
      <pc:sldChg chg="add del modNotesTx">
        <pc:chgData name="Kuitunen Maaria" userId="d9ad47d4-c416-4cf9-b8fd-1d4381b27c34" providerId="ADAL" clId="{D988EB54-914B-4242-B0C6-2325637B1388}" dt="2022-01-18T15:50:51.013" v="291" actId="47"/>
        <pc:sldMkLst>
          <pc:docMk/>
          <pc:sldMk cId="835810579" sldId="1218"/>
        </pc:sldMkLst>
      </pc:sldChg>
      <pc:sldChg chg="add del">
        <pc:chgData name="Kuitunen Maaria" userId="d9ad47d4-c416-4cf9-b8fd-1d4381b27c34" providerId="ADAL" clId="{D988EB54-914B-4242-B0C6-2325637B1388}" dt="2022-01-18T15:43:38.418" v="282" actId="47"/>
        <pc:sldMkLst>
          <pc:docMk/>
          <pc:sldMk cId="2124465636" sldId="12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8414F-BFDD-4CE4-984C-18A7BBA716B4}" type="datetimeFigureOut">
              <a:rPr lang="fi-FI" smtClean="0"/>
              <a:t>18.1.2022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BDF49-8DAF-4E81-8F89-D4EAD3531C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28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Muokkaa otsikko yleisöön sopivaksi.</a:t>
            </a:r>
          </a:p>
          <a:p>
            <a:r>
              <a:rPr lang="fi-FI" dirty="0"/>
              <a:t>Tärkeimmät tiedot harjoituksesta on diassa 1. Jos aikaa on vähän, voit näyttää vain sen. Jos aikaa on enemmän, lopuista dioista voi poimia kohderyhmälle kiinnostavat asiat.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BDF49-8DAF-4E81-8F89-D4EAD3531C6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11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Suomen valtio kansainvälisessä konferenssissa ja SPR:n valtuustossa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DC0E-603D-C74E-B49B-2C68F55CC137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85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498B1-0577-4CA7-99C4-3E860CC6B35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656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498B1-0577-4CA7-99C4-3E860CC6B35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59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Käytännön harjoitus: harjoitellaan toiminnan kautta. Vapaaehtoiset harjoittelevat auttamistehtävän eri osia käytännössä, mukana on yleensä ”autettavia” esittäviä henkilöitä.</a:t>
            </a:r>
          </a:p>
          <a:p>
            <a:r>
              <a:rPr lang="fi-FI" dirty="0"/>
              <a:t>Pöytäharjoitus: harjoitustilanne käydään läpi teoriassa keskustellen ja miettien ryhmässä vastauksia erilaisiin harjoitussyötteisiin. Ihmisiä ei niin sanotusti liiku. Kutsutaan myös karttaharjoitukseksi.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DC0E-603D-C74E-B49B-2C68F55CC137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6113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BDF49-8DAF-4E81-8F89-D4EAD3531C6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66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5281-7D18-8B41-A86D-22A3E20B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0440-A357-3749-8615-DDF9D09C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0850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20BB-34B8-7B4D-B2FF-ABFE4AD6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1" y="1052736"/>
            <a:ext cx="10515600" cy="685753"/>
          </a:xfrm>
        </p:spPr>
        <p:txBody>
          <a:bodyPr anchor="b" anchorCtr="0"/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66F8-8381-B645-B852-10EE468FF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1916159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135DE-CC8D-954F-AFF6-AD5894B59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663" y="1916159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1011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13B9-43B4-C94A-A8E9-EA626310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56071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524D-1190-3845-B36F-1DA85D13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636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61FF6-97D1-4644-BAA8-C626ABAB0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4636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0154A-8E73-B84E-9B6C-615601F72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704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9E5D0-3FAD-614F-A35A-F45099E87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7048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709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C50C-05EB-534C-9963-8F2BE7ED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1211263"/>
            <a:ext cx="10515600" cy="68575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1455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12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4C7717-E9A7-4648-BFB1-3927A76D6530}"/>
              </a:ext>
            </a:extLst>
          </p:cNvPr>
          <p:cNvSpPr/>
          <p:nvPr/>
        </p:nvSpPr>
        <p:spPr>
          <a:xfrm>
            <a:off x="13050" y="0"/>
            <a:ext cx="12192000" cy="6858000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137EC-8A68-0248-9B58-363493D2E3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543" y="0"/>
            <a:ext cx="2904915" cy="11247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6F191E-FAB9-2849-88DF-3AC7EDCA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784"/>
            <a:ext cx="10515600" cy="1728192"/>
          </a:xfrm>
        </p:spPr>
        <p:txBody>
          <a:bodyPr anchor="b">
            <a:normAutofit/>
          </a:bodyPr>
          <a:lstStyle>
            <a:lvl1pPr algn="ctr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650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D9D2AC-D47A-1049-A1EB-D361C64CF4C6}"/>
              </a:ext>
            </a:extLst>
          </p:cNvPr>
          <p:cNvSpPr/>
          <p:nvPr/>
        </p:nvSpPr>
        <p:spPr>
          <a:xfrm>
            <a:off x="19540" y="0"/>
            <a:ext cx="12192000" cy="6858000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DC3298-41FD-024C-ADB0-9DD47813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69" y="415862"/>
            <a:ext cx="9720264" cy="1728192"/>
          </a:xfrm>
        </p:spPr>
        <p:txBody>
          <a:bodyPr anchor="b">
            <a:normAutofit/>
          </a:bodyPr>
          <a:lstStyle>
            <a:lvl1pPr algn="ctr">
              <a:defRPr sz="2500" b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58C3E-611B-E542-A9E8-7768A2365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492" y="3612833"/>
            <a:ext cx="9145016" cy="3056527"/>
          </a:xfrm>
        </p:spPr>
        <p:txBody>
          <a:bodyPr/>
          <a:lstStyle>
            <a:lvl1pPr>
              <a:buClr>
                <a:schemeClr val="bg1"/>
              </a:buClr>
              <a:buFont typeface="Courier New" panose="02070309020205020404" pitchFamily="49" charset="0"/>
              <a:buChar char="o"/>
              <a:defRPr sz="22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027CEE8-5F29-5B46-8C82-1F36C22577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69" y="2433969"/>
            <a:ext cx="9720263" cy="544512"/>
          </a:xfrm>
        </p:spPr>
        <p:txBody>
          <a:bodyPr/>
          <a:lstStyle>
            <a:lvl1pPr algn="ctr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0299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963" y="273572"/>
            <a:ext cx="4010907" cy="1161958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7478" y="273571"/>
            <a:ext cx="6814561" cy="5852986"/>
          </a:xfrm>
        </p:spPr>
        <p:txBody>
          <a:bodyPr/>
          <a:lstStyle>
            <a:lvl1pPr>
              <a:defRPr sz="2902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963" y="1435530"/>
            <a:ext cx="4010907" cy="4691027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1923916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71E0E-A70B-B249-849D-13B069C8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1" y="1211263"/>
            <a:ext cx="10515600" cy="685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/>
              <a:t>Muokkaa ots. perustyyl. napsautt.</a:t>
            </a:r>
            <a:endParaRPr lang="sv-S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5FF42-6E91-FA40-AE5D-05D6DABA5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538" y="2042908"/>
            <a:ext cx="10515600" cy="407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sv-SE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2C8C3-8B2F-4941-B88D-3DC6F246853E}"/>
              </a:ext>
            </a:extLst>
          </p:cNvPr>
          <p:cNvSpPr/>
          <p:nvPr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71440-6C71-234B-85DA-35B580CAA917}"/>
              </a:ext>
            </a:extLst>
          </p:cNvPr>
          <p:cNvSpPr txBox="1"/>
          <p:nvPr/>
        </p:nvSpPr>
        <p:spPr>
          <a:xfrm>
            <a:off x="1199456" y="6477318"/>
            <a:ext cx="3600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50" baseline="0" dirty="0">
                <a:solidFill>
                  <a:schemeClr val="bg1"/>
                </a:solidFill>
                <a:latin typeface="Verdana" panose="020B0604030504040204" pitchFamily="34" charset="0"/>
                <a:cs typeface="SignaOT-LightIta" panose="020B0504030101020102" pitchFamily="34" charset="77"/>
              </a:rPr>
              <a:t>Suoja 2022｜päivämäärä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F8B078-DDCA-8C40-BC57-59F8224381D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433491" y="6218435"/>
            <a:ext cx="1350597" cy="52293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3214688-537B-4528-B6FE-1B8FFD0938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89" y="0"/>
            <a:ext cx="1350598" cy="11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0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marL="892175" indent="-892175" algn="l" defTabSz="914400" rtl="0" eaLnBrk="1" fontAlgn="b" latinLnBrk="0" hangingPunct="1">
        <a:lnSpc>
          <a:spcPct val="90000"/>
        </a:lnSpc>
        <a:spcBef>
          <a:spcPct val="0"/>
        </a:spcBef>
        <a:buNone/>
        <a:tabLst/>
        <a:defRPr sz="4000" b="1" i="0" kern="1200" baseline="0">
          <a:solidFill>
            <a:srgbClr val="D71436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2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15963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069975" indent="-354013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422400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822450" indent="-400050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orient="horz" pos="754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dnet.punainenristi.fi/piir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mailto:Maaria.kuitunen@redcross.f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4E511992-49C0-42FA-B60C-0B649B78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336" y="5000648"/>
            <a:ext cx="9077326" cy="685753"/>
          </a:xfrm>
        </p:spPr>
        <p:txBody>
          <a:bodyPr/>
          <a:lstStyle/>
          <a:p>
            <a:r>
              <a:rPr lang="fi-FI" dirty="0"/>
              <a:t>Esittely yhteistyökumppaneille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F4F096C-6E9C-4635-99A3-36BF1CE40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80" y="818404"/>
            <a:ext cx="4850238" cy="40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4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02AAC0E-58DF-43E5-B26A-F75D903FD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Suoja 2022 on hyvä tilaisuus kehittää ja harjoitella yhteistyötä</a:t>
            </a:r>
          </a:p>
          <a:p>
            <a:pPr lvl="1"/>
            <a:r>
              <a:rPr lang="fi-FI" dirty="0"/>
              <a:t>Viranomaisten ja kolmannen sektorin välillä.</a:t>
            </a:r>
          </a:p>
          <a:p>
            <a:pPr lvl="1"/>
            <a:r>
              <a:rPr lang="fi-FI" dirty="0"/>
              <a:t>Järjestöjen kesken.</a:t>
            </a:r>
          </a:p>
          <a:p>
            <a:r>
              <a:rPr lang="fi-FI" dirty="0"/>
              <a:t>Mukaan harjoitukseen voi tulla suunnittelemaan, harjoittelemaan tai tarkkailijaksi.</a:t>
            </a:r>
          </a:p>
          <a:p>
            <a:pPr lvl="1"/>
            <a:r>
              <a:rPr lang="fi-FI" dirty="0"/>
              <a:t>Erityisesti harjoituksen suunnittelu yhdessä on helppo tapa syventää yhteistyötä.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A2F06C7-A063-453E-B8AC-0FC7BEB4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235"/>
            <a:ext cx="10515600" cy="685800"/>
          </a:xfrm>
        </p:spPr>
        <p:txBody>
          <a:bodyPr/>
          <a:lstStyle/>
          <a:p>
            <a:r>
              <a:rPr lang="fi-FI" dirty="0"/>
              <a:t>Yhteistyökumppanit</a:t>
            </a:r>
          </a:p>
        </p:txBody>
      </p:sp>
    </p:spTree>
    <p:extLst>
      <p:ext uri="{BB962C8B-B14F-4D97-AF65-F5344CB8AC3E}">
        <p14:creationId xmlns:p14="http://schemas.microsoft.com/office/powerpoint/2010/main" val="282063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6A1F8A-0D75-44FB-B046-A908AB36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590503"/>
            <a:ext cx="10515600" cy="685753"/>
          </a:xfrm>
        </p:spPr>
        <p:txBody>
          <a:bodyPr/>
          <a:lstStyle/>
          <a:p>
            <a:r>
              <a:rPr lang="fi-FI" dirty="0"/>
              <a:t>Yhteydenotot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463965-1815-4F80-8E0F-1454601E2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2" y="1676400"/>
            <a:ext cx="6184825" cy="4591097"/>
          </a:xfrm>
        </p:spPr>
        <p:txBody>
          <a:bodyPr/>
          <a:lstStyle/>
          <a:p>
            <a:r>
              <a:rPr lang="fi-FI" dirty="0"/>
              <a:t>Paikallisen </a:t>
            </a:r>
            <a:r>
              <a:rPr lang="fi-FI" dirty="0">
                <a:hlinkClick r:id="rId3"/>
              </a:rPr>
              <a:t>osaston</a:t>
            </a:r>
            <a:r>
              <a:rPr lang="fi-FI" dirty="0"/>
              <a:t> puheenjohtaja</a:t>
            </a:r>
          </a:p>
          <a:p>
            <a:r>
              <a:rPr lang="fi-FI" dirty="0">
                <a:hlinkClick r:id="rId3"/>
              </a:rPr>
              <a:t>Piirin</a:t>
            </a:r>
            <a:r>
              <a:rPr lang="fi-FI" dirty="0"/>
              <a:t> valmiuspäällikkö</a:t>
            </a:r>
          </a:p>
          <a:p>
            <a:r>
              <a:rPr lang="fi-FI" dirty="0"/>
              <a:t>Valtakunnallisen koordinaation osalta valmiussuunnittelija Maaria Kuitunen</a:t>
            </a:r>
          </a:p>
          <a:p>
            <a:pPr lvl="1"/>
            <a:r>
              <a:rPr lang="fi-FI" dirty="0">
                <a:hlinkClick r:id="rId4"/>
              </a:rPr>
              <a:t>Maaria.kuitunen@redcross.fi</a:t>
            </a:r>
            <a:r>
              <a:rPr lang="fi-FI" dirty="0"/>
              <a:t>, 040 8097370</a:t>
            </a:r>
          </a:p>
          <a:p>
            <a:endParaRPr lang="fi-FI" dirty="0"/>
          </a:p>
        </p:txBody>
      </p:sp>
      <p:pic>
        <p:nvPicPr>
          <p:cNvPr id="6" name="Sisällön paikkamerkki 5" descr="Kuva, joka sisältää kohteen maa, luistelu, henkilö&#10;&#10;Kuvaus luotu automaattisesti">
            <a:extLst>
              <a:ext uri="{FF2B5EF4-FFF2-40B4-BE49-F238E27FC236}">
                <a16:creationId xmlns:a16="http://schemas.microsoft.com/office/drawing/2014/main" id="{F341F842-ACBE-4EFD-85ED-CF7687FA9E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6"/>
          <a:stretch/>
        </p:blipFill>
        <p:spPr>
          <a:xfrm>
            <a:off x="7543801" y="2364580"/>
            <a:ext cx="3954462" cy="383438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114FF99-6905-41A9-B5F5-FE63F8C4F464}"/>
              </a:ext>
            </a:extLst>
          </p:cNvPr>
          <p:cNvSpPr txBox="1"/>
          <p:nvPr/>
        </p:nvSpPr>
        <p:spPr>
          <a:xfrm>
            <a:off x="9686547" y="2149136"/>
            <a:ext cx="2188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latin typeface="Verdana" panose="020B0604030504040204" pitchFamily="34" charset="0"/>
                <a:ea typeface="Verdana" panose="020B0604030504040204" pitchFamily="34" charset="0"/>
              </a:rPr>
              <a:t>Kuva: SPR/ Benjamin Suomela</a:t>
            </a:r>
          </a:p>
        </p:txBody>
      </p:sp>
    </p:spTree>
    <p:extLst>
      <p:ext uri="{BB962C8B-B14F-4D97-AF65-F5344CB8AC3E}">
        <p14:creationId xmlns:p14="http://schemas.microsoft.com/office/powerpoint/2010/main" val="216357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292819-83CC-4895-8B78-CD572D33C5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450" y="1810666"/>
            <a:ext cx="9145016" cy="3056527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Punainen Risti on tehokas ja nopea avun kanava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Punainen Risti käyttää valmiustilanteissa monipuolisesti ja joustavasti kaikkia resurssejaan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Punainen Risti osaa johtaa valmiustilanteita ja pitää yllä tilannekuvaa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Tavoitteiden onnistumista mitataan lähtötasokyselyn, ilmoittautumistietojen, tilannekuvan, loppukyselyn ja koulutuspalautteiden avulla.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C281288-2BA4-45D3-87E3-7DE9880ED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68" y="889255"/>
            <a:ext cx="9720263" cy="544512"/>
          </a:xfrm>
        </p:spPr>
        <p:txBody>
          <a:bodyPr/>
          <a:lstStyle/>
          <a:p>
            <a:r>
              <a:rPr lang="en-US" dirty="0" err="1"/>
              <a:t>Suoja</a:t>
            </a:r>
            <a:r>
              <a:rPr lang="en-US" dirty="0"/>
              <a:t> 2022 </a:t>
            </a:r>
            <a:r>
              <a:rPr lang="en-US" dirty="0" err="1"/>
              <a:t>tavoitteet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97879"/>
      </p:ext>
    </p:extLst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CE7D93-B86B-42C5-A214-610386F3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62" y="844301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fi-FI" dirty="0"/>
              <a:t>Punainen Risti on tehokas avun kanava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DF2336-108B-47CD-9A0C-C1FF4296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538" y="1393794"/>
            <a:ext cx="10515600" cy="472199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400" dirty="0"/>
              <a:t>Osallistumisaktiivisuus: kaikki osastot ja piirit ovat mukana harjoituksessa. </a:t>
            </a:r>
          </a:p>
          <a:p>
            <a:pPr marL="866775" lvl="1" indent="-514350"/>
            <a:r>
              <a:rPr lang="fi-FI" sz="2900" dirty="0"/>
              <a:t>Osasto voi suunnitella oman harjoituksen, osallistua piirin harjoitukseen tai toteuttaa valmiin harjoitusmallin avulla käytännön harjoituksen tai pöytäharjoituksen. </a:t>
            </a:r>
          </a:p>
          <a:p>
            <a:pPr marL="866775" lvl="1" indent="-514350"/>
            <a:r>
              <a:rPr lang="fi-FI" sz="2900" dirty="0"/>
              <a:t>Harjoitukseen osallistuu vapaaehtoisia eri toimialoilta.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/>
              <a:t>Koulutukset: Sekä valmiusryhmien että muiden toimialojen vapaaehtoiset saavat evakuointiin liittyvää koulutusta ennen harjoitusta</a:t>
            </a:r>
          </a:p>
          <a:p>
            <a:pPr lvl="1"/>
            <a:r>
              <a:rPr lang="fi-FI" sz="2900" dirty="0"/>
              <a:t>Keskustoimisto, piirit ja osastot järjestävät koulutuksia esim. auttamisvalmiuden peruskurssi, auttajakurssi, ensihuollon peruskurssi, henkisen tuen koulutus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/>
              <a:t>Yhteistyö: Viranomaiset kutsutaan suunnittelemaan, toteuttamaan ja seuraamaan harjoitusta. Kolmasosassa harjoituksia on mukana muita järjestöjä esim. Vapepa-verkostosta.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/>
              <a:t>Valmiussuunnittelu: Valmiussuunnitelmat päivitetään ennen harjoitusta.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400" dirty="0"/>
              <a:t>Osassa harjoituksia harjoitellaan myös erityisen haavoittuvassa asemassa olevien suojelua.</a:t>
            </a:r>
          </a:p>
        </p:txBody>
      </p:sp>
    </p:spTree>
    <p:extLst>
      <p:ext uri="{BB962C8B-B14F-4D97-AF65-F5344CB8AC3E}">
        <p14:creationId xmlns:p14="http://schemas.microsoft.com/office/powerpoint/2010/main" val="11755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45169D-F1C4-4595-9FDD-1CE4A960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459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Punainen Risti käyttää valmiustilanteissa monipuolisesti ja joustavasti kaikkia resurssejaan</a:t>
            </a:r>
            <a:b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4DDD926-234D-41E7-8D1D-5E4A78E20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Moninaiset auttajat: Harjoituksissa on mukana vapaaehtoisia eri toimialoilta, esimerkiksi nuoriso- tai kotoutumisen tuen toiminnasta.</a:t>
            </a:r>
          </a:p>
          <a:p>
            <a:pPr marL="866775" lvl="1" indent="-514350"/>
            <a:r>
              <a:rPr lang="fi-FI" dirty="0"/>
              <a:t>Esimerkiksi muuta kuin suomea tai ruotsia äidinkielenään puhuvat voivat olla mukana harjoituksessa.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Uudet vapaaehtoiset: Harjoitukseen rekrytoidaan uusia vapaaehtoisia Oma Punaisen Ristin ja sosiaalisen median kautta</a:t>
            </a:r>
          </a:p>
          <a:p>
            <a:pPr marL="866775" lvl="1" indent="-514350"/>
            <a:r>
              <a:rPr lang="fi-FI" dirty="0"/>
              <a:t>Harjoilla voi spontaanien vapaaehtoisten vastaanottoa ja koulutusta.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Materiaalinen valmius: EEC-kärryjen käyttöä harjoitellaan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Punaisen Ristin laitokset ovat mukana harjoituksessa.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585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75966D-1D1B-440F-9775-BEC4E922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817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Punaisella Ristillä on eri tasoilla osaamista johtaa valmiustilanteita ja pitää yllä tilannekuvaa</a:t>
            </a:r>
            <a:b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2FB2686-BB62-4E6C-81AC-C6B219CBE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Harjoituksesta raportoidaan tilannekuvajärjestelmään.</a:t>
            </a:r>
          </a:p>
          <a:p>
            <a:pPr marL="866775" lvl="1" indent="-514350"/>
            <a:r>
              <a:rPr lang="fi-FI" dirty="0"/>
              <a:t>Keskustoimisto ja piirit harjoittelevat tilannekeskuksen toimintaa.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Osastot kertovat harjoituksesta sosiaalisessa mediassa.</a:t>
            </a:r>
          </a:p>
          <a:p>
            <a:pPr marL="866775" lvl="1" indent="-514350"/>
            <a:r>
              <a:rPr lang="fi-FI" dirty="0"/>
              <a:t>Harjoituksista lähetetään tiedote myös paikallismediaan.</a:t>
            </a:r>
          </a:p>
          <a:p>
            <a:pPr marL="866775" lvl="1" indent="-514350"/>
            <a:r>
              <a:rPr lang="fi-FI" dirty="0"/>
              <a:t>Viestinnän tueksi järjestetään Viestintä auttamistaitona –koulutus.</a:t>
            </a:r>
          </a:p>
          <a:p>
            <a:pPr marL="866775" lvl="1" indent="-514350"/>
            <a:r>
              <a:rPr lang="fi-FI" dirty="0"/>
              <a:t>Viestinnän tueksi tehdään materiaalia, esim. some-kuvia.	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50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B7157EE-8CC6-430C-9BA6-D2CEFE8E2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" y="-387424"/>
            <a:ext cx="12192000" cy="8122921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E0968FD9-840E-48F6-A652-60DE6B8CE607}"/>
              </a:ext>
            </a:extLst>
          </p:cNvPr>
          <p:cNvSpPr txBox="1"/>
          <p:nvPr/>
        </p:nvSpPr>
        <p:spPr>
          <a:xfrm>
            <a:off x="263353" y="3284983"/>
            <a:ext cx="11665296" cy="3524703"/>
          </a:xfrm>
          <a:prstGeom prst="rect">
            <a:avLst/>
          </a:prstGeom>
          <a:solidFill>
            <a:schemeClr val="bg1"/>
          </a:solidFill>
        </p:spPr>
        <p:txBody>
          <a:bodyPr wrap="square" tIns="81629" rtlCol="0">
            <a:noAutofit/>
          </a:bodyPr>
          <a:lstStyle/>
          <a:p>
            <a:pPr marL="0" marR="0" lvl="0" indent="0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Tasavallan presidentin asetus Suomen Punaisesta Rististä (827/2017)</a:t>
            </a:r>
            <a:endParaRPr kumimoji="0" lang="fi-FI" sz="14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Suomen Punaisen Ristin rooli valmiudessa ja varautumisessa perustuu lakiin (238/2000) ja asetukseen (827/2017). Kansainvälisesti Punaisen Ristin erityisasema perustuu sodan uhrien suojelemiseksi solmittuihin neljään Geneven yleissopimukseen vuodelta 1949 ja niitä täydentäviin kolmeen lisäpöytäkirjaan vuosilta 1977 ja 2005. </a:t>
            </a:r>
          </a:p>
          <a:p>
            <a:pPr marL="0" marR="0" lvl="0" indent="0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  <a:p>
            <a:pPr marL="0" marR="0" lvl="0" indent="0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Suomen Punaisen Ristin tarkoitus </a:t>
            </a:r>
            <a:r>
              <a:rPr kumimoji="0" lang="fi-FI" sz="14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(mm.):</a:t>
            </a:r>
          </a:p>
          <a:p>
            <a:pPr marL="161265" marR="0" lvl="0" indent="-161265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kaikissa oloissa suojella elämää ja terveyttä sekä puolustaa ihmisarvoa ja ihmisoikeuksia</a:t>
            </a:r>
          </a:p>
          <a:p>
            <a:pPr marL="161265" marR="0" lvl="0" indent="-161265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pelastaa ihmishenkiä kotimaassa ja ulkomailla</a:t>
            </a:r>
          </a:p>
          <a:p>
            <a:pPr marL="161265" marR="0" lvl="0" indent="-161265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auttaa kaikkein heikoimmassa asemassa olevia inhimillisten kärsimysten ehkäisemiseksi ja lieventämiseksi</a:t>
            </a:r>
          </a:p>
          <a:p>
            <a:pPr marL="161265" marR="0" lvl="0" indent="-161265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tukea ja avustaa maan viranomaisia niin rauhan kuin sodan ja aseellisten selkkausten aikana ihmisten hyvinvoinnin edistämiseksi.</a:t>
            </a:r>
          </a:p>
          <a:p>
            <a:pPr marL="0" marR="0" lvl="0" indent="0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  <a:p>
            <a:pPr marL="0" marR="0" lvl="0" indent="0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Tarkoituksensa toteuttamiseksi järjestö </a:t>
            </a:r>
            <a:r>
              <a:rPr kumimoji="0" lang="fi-FI" sz="14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(mm.):</a:t>
            </a:r>
          </a:p>
          <a:p>
            <a:pPr marL="161265" marR="0" lvl="0" indent="-161265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ylläpitää ja vahvistaa auttamisvalmiutta ja harjoittaa humanitaarista avustustoimintaa</a:t>
            </a:r>
          </a:p>
          <a:p>
            <a:pPr marL="161265" marR="0" lvl="0" indent="-161265" algn="l" defTabSz="829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ylläpitää ja vahvistaa järjestön valmiutta</a:t>
            </a:r>
          </a:p>
        </p:txBody>
      </p:sp>
    </p:spTree>
    <p:extLst>
      <p:ext uri="{BB962C8B-B14F-4D97-AF65-F5344CB8AC3E}">
        <p14:creationId xmlns:p14="http://schemas.microsoft.com/office/powerpoint/2010/main" val="242093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CFE250-1E00-4A76-9189-D8DF7AE77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263" y="1628800"/>
            <a:ext cx="6430508" cy="4638697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Onnettomuuksia ja häiriötilanteita varten järjestön kaikilla tasoilla on tehty valmiussuunnitelmat.</a:t>
            </a:r>
          </a:p>
          <a:p>
            <a:r>
              <a:rPr lang="fi-FI" sz="2400" dirty="0"/>
              <a:t>Valtakunnalliset yhteistyöpöytäkirjat keskeisten ministeriöiden kanssa.</a:t>
            </a:r>
          </a:p>
          <a:p>
            <a:pPr lvl="1"/>
            <a:r>
              <a:rPr lang="fi-FI" sz="1800" dirty="0"/>
              <a:t>STM: Yhteistyöpöytäkirja varautumisesta ja ensiaputoiminnasta (2021)</a:t>
            </a:r>
          </a:p>
          <a:p>
            <a:pPr lvl="1"/>
            <a:r>
              <a:rPr lang="fi-FI" sz="1800" dirty="0"/>
              <a:t>SM: Yhteistyöpöytäkirja sisäministeriön kanssa (2018)</a:t>
            </a:r>
          </a:p>
          <a:p>
            <a:pPr lvl="1"/>
            <a:r>
              <a:rPr lang="fi-FI" sz="1800" dirty="0"/>
              <a:t>Maahanmuuttovirasto: Sopimus pakolaisten, kansainvälistä suojelua hakevien ja tilapäistä suojelua saavien vastaanoton tukipalveluista (2011=&gt;, viimeisin 2019)</a:t>
            </a:r>
          </a:p>
          <a:p>
            <a:pPr lvl="1"/>
            <a:r>
              <a:rPr lang="fi-FI" sz="1800" dirty="0"/>
              <a:t>Huoltovarmuuskeskus: Sopimus materiaalisesta varautumisesta Kalkun logistiikkakeskuksessa (2009)</a:t>
            </a:r>
          </a:p>
        </p:txBody>
      </p:sp>
      <p:sp>
        <p:nvSpPr>
          <p:cNvPr id="6" name="Otsikko 4">
            <a:extLst>
              <a:ext uri="{FF2B5EF4-FFF2-40B4-BE49-F238E27FC236}">
                <a16:creationId xmlns:a16="http://schemas.microsoft.com/office/drawing/2014/main" id="{69D2C455-726A-4B12-BBE0-FFFBE19CD993}"/>
              </a:ext>
            </a:extLst>
          </p:cNvPr>
          <p:cNvSpPr txBox="1">
            <a:spLocks/>
          </p:cNvSpPr>
          <p:nvPr/>
        </p:nvSpPr>
        <p:spPr>
          <a:xfrm>
            <a:off x="695399" y="332656"/>
            <a:ext cx="9395657" cy="9655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892175" indent="-892175"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000" b="1" i="0" kern="1200" baseline="0">
                <a:solidFill>
                  <a:srgbClr val="D71436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892175" marR="0" lvl="0" indent="-892175"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D71436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Sopimuksellinen viranomaisia tukeva rooli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121802B-CAA5-4463-A6D0-21B40C724C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3954" r="14222" b="-1"/>
          <a:stretch/>
        </p:blipFill>
        <p:spPr>
          <a:xfrm>
            <a:off x="7487308" y="1502455"/>
            <a:ext cx="4037739" cy="435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55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AB785616-C675-4C28-ACAC-F7621A3BA039}"/>
              </a:ext>
            </a:extLst>
          </p:cNvPr>
          <p:cNvSpPr txBox="1">
            <a:spLocks/>
          </p:cNvSpPr>
          <p:nvPr/>
        </p:nvSpPr>
        <p:spPr bwMode="auto">
          <a:xfrm>
            <a:off x="380526" y="-360328"/>
            <a:ext cx="10385445" cy="152533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892175" indent="-892175" fontAlgn="b">
              <a:lnSpc>
                <a:spcPct val="90000"/>
              </a:lnSpc>
              <a:spcBef>
                <a:spcPct val="0"/>
              </a:spcBef>
              <a:buNone/>
              <a:tabLst/>
              <a:defRPr sz="3200" b="1" i="0" baseline="0">
                <a:solidFill>
                  <a:srgbClr val="D71436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defTabSz="944550" rtl="0" eaLnBrk="0" fontAlgn="base" hangingPunct="0">
              <a:spcBef>
                <a:spcPct val="0"/>
              </a:spcBef>
              <a:spcAft>
                <a:spcPct val="0"/>
              </a:spcAft>
              <a:defRPr sz="2902">
                <a:solidFill>
                  <a:schemeClr val="tx2"/>
                </a:solidFill>
                <a:latin typeface="Verdana" pitchFamily="34" charset="0"/>
              </a:defRPr>
            </a:lvl2pPr>
            <a:lvl3pPr algn="l" defTabSz="944550" rtl="0" eaLnBrk="0" fontAlgn="base" hangingPunct="0">
              <a:spcBef>
                <a:spcPct val="0"/>
              </a:spcBef>
              <a:spcAft>
                <a:spcPct val="0"/>
              </a:spcAft>
              <a:defRPr sz="2902">
                <a:solidFill>
                  <a:schemeClr val="tx2"/>
                </a:solidFill>
                <a:latin typeface="Verdana" pitchFamily="34" charset="0"/>
              </a:defRPr>
            </a:lvl3pPr>
            <a:lvl4pPr algn="l" defTabSz="944550" rtl="0" eaLnBrk="0" fontAlgn="base" hangingPunct="0">
              <a:spcBef>
                <a:spcPct val="0"/>
              </a:spcBef>
              <a:spcAft>
                <a:spcPct val="0"/>
              </a:spcAft>
              <a:defRPr sz="2902">
                <a:solidFill>
                  <a:schemeClr val="tx2"/>
                </a:solidFill>
                <a:latin typeface="Verdana" pitchFamily="34" charset="0"/>
              </a:defRPr>
            </a:lvl4pPr>
            <a:lvl5pPr algn="l" defTabSz="944550" rtl="0" eaLnBrk="0" fontAlgn="base" hangingPunct="0">
              <a:spcBef>
                <a:spcPct val="0"/>
              </a:spcBef>
              <a:spcAft>
                <a:spcPct val="0"/>
              </a:spcAft>
              <a:defRPr sz="2902">
                <a:solidFill>
                  <a:schemeClr val="tx2"/>
                </a:solidFill>
                <a:latin typeface="Verdana" pitchFamily="34" charset="0"/>
              </a:defRPr>
            </a:lvl5pPr>
            <a:lvl6pPr marL="414680" algn="l" defTabSz="944550" rtl="0" fontAlgn="base">
              <a:spcBef>
                <a:spcPct val="0"/>
              </a:spcBef>
              <a:spcAft>
                <a:spcPct val="0"/>
              </a:spcAft>
              <a:defRPr sz="2902">
                <a:solidFill>
                  <a:schemeClr val="tx2"/>
                </a:solidFill>
                <a:latin typeface="Verdana" pitchFamily="34" charset="0"/>
              </a:defRPr>
            </a:lvl6pPr>
            <a:lvl7pPr marL="829361" algn="l" defTabSz="944550" rtl="0" fontAlgn="base">
              <a:spcBef>
                <a:spcPct val="0"/>
              </a:spcBef>
              <a:spcAft>
                <a:spcPct val="0"/>
              </a:spcAft>
              <a:defRPr sz="2902">
                <a:solidFill>
                  <a:schemeClr val="tx2"/>
                </a:solidFill>
                <a:latin typeface="Verdana" pitchFamily="34" charset="0"/>
              </a:defRPr>
            </a:lvl7pPr>
            <a:lvl8pPr marL="1244041" algn="l" defTabSz="944550" rtl="0" fontAlgn="base">
              <a:spcBef>
                <a:spcPct val="0"/>
              </a:spcBef>
              <a:spcAft>
                <a:spcPct val="0"/>
              </a:spcAft>
              <a:defRPr sz="2902">
                <a:solidFill>
                  <a:schemeClr val="tx2"/>
                </a:solidFill>
                <a:latin typeface="Verdana" pitchFamily="34" charset="0"/>
              </a:defRPr>
            </a:lvl8pPr>
            <a:lvl9pPr marL="1658722" algn="l" defTabSz="944550" rtl="0" fontAlgn="base">
              <a:spcBef>
                <a:spcPct val="0"/>
              </a:spcBef>
              <a:spcAft>
                <a:spcPct val="0"/>
              </a:spcAft>
              <a:defRPr sz="2902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fi-FI" dirty="0"/>
              <a:t>Punaisen Ristin osastojen palvelut kotimaan onnettomuus- ja häiriötilanteissa</a:t>
            </a:r>
            <a:endParaRPr lang="en-US" dirty="0"/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A2BA3365-EC10-47A7-A85D-879DE4DBF38D}"/>
              </a:ext>
            </a:extLst>
          </p:cNvPr>
          <p:cNvSpPr/>
          <p:nvPr/>
        </p:nvSpPr>
        <p:spPr>
          <a:xfrm>
            <a:off x="6167992" y="1418238"/>
            <a:ext cx="4143885" cy="1843007"/>
          </a:xfrm>
          <a:prstGeom prst="roundRect">
            <a:avLst/>
          </a:prstGeom>
          <a:solidFill>
            <a:srgbClr val="666666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89193" tIns="44596" rIns="89193" bIns="44596"/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TERVEYDENHUOLTO</a:t>
            </a:r>
          </a:p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Vapaaehtoisten toimesta: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Ensiapu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Terveysneuvonta</a:t>
            </a:r>
          </a:p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Ammatillisesti: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Ammattihenkilöstöä (perusterveydenhuollosta kirurgiseen hoitoon)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Liikkuvia terveysyksiköitä (terveydenhoitaja ja/tai sairaanhoitaja ja/tai lääkäri, tarpeiden mukaan) 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C0D99C3F-9EC6-4CEE-B8EF-944AE484C888}"/>
              </a:ext>
            </a:extLst>
          </p:cNvPr>
          <p:cNvSpPr/>
          <p:nvPr/>
        </p:nvSpPr>
        <p:spPr>
          <a:xfrm>
            <a:off x="1944916" y="3435750"/>
            <a:ext cx="4156157" cy="761680"/>
          </a:xfrm>
          <a:prstGeom prst="roundRect">
            <a:avLst/>
          </a:prstGeom>
          <a:solidFill>
            <a:srgbClr val="666666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89193" tIns="44596" rIns="89193" bIns="44596"/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(HÄTÄ)MAJOITUS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Hätämajoituksen järjestäminen teltoissa 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Tilojen hankkiminen majoitukseen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Viranomaisten osoittamissa tiloissa toimiminen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Rounded Rectangle 18">
            <a:extLst>
              <a:ext uri="{FF2B5EF4-FFF2-40B4-BE49-F238E27FC236}">
                <a16:creationId xmlns:a16="http://schemas.microsoft.com/office/drawing/2014/main" id="{2B4EB472-EAE0-4BDB-93F4-436703EEC05B}"/>
              </a:ext>
            </a:extLst>
          </p:cNvPr>
          <p:cNvSpPr/>
          <p:nvPr/>
        </p:nvSpPr>
        <p:spPr>
          <a:xfrm>
            <a:off x="1944917" y="5079388"/>
            <a:ext cx="4182240" cy="1091405"/>
          </a:xfrm>
          <a:prstGeom prst="roundRect">
            <a:avLst/>
          </a:prstGeom>
          <a:solidFill>
            <a:srgbClr val="666666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89193" tIns="44596" rIns="89193" bIns="44596"/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TIEDONVÄLITYS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Tiedottaminen tilanteesta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Apua tarvitseville tieto oikeuksista (velvollisuuksista) ja saatavilla olevasta avusta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Riskien tunnistaminen ja analyysi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Tilannekuva</a:t>
            </a:r>
          </a:p>
        </p:txBody>
      </p:sp>
      <p:sp>
        <p:nvSpPr>
          <p:cNvPr id="27" name="Rounded Rectangle 22">
            <a:extLst>
              <a:ext uri="{FF2B5EF4-FFF2-40B4-BE49-F238E27FC236}">
                <a16:creationId xmlns:a16="http://schemas.microsoft.com/office/drawing/2014/main" id="{48B9E14E-2619-44C5-9DB1-78BBB550F14C}"/>
              </a:ext>
            </a:extLst>
          </p:cNvPr>
          <p:cNvSpPr/>
          <p:nvPr/>
        </p:nvSpPr>
        <p:spPr>
          <a:xfrm>
            <a:off x="1918834" y="2285311"/>
            <a:ext cx="4182240" cy="1091405"/>
          </a:xfrm>
          <a:prstGeom prst="roundRect">
            <a:avLst/>
          </a:prstGeom>
          <a:solidFill>
            <a:srgbClr val="666666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89193" tIns="44596" rIns="89193" bIns="44596"/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8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fi-FI" sz="10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RUOKAHUOLTO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Ruokahuolto onnettomuuspaikalla auttaville, uhreille ja omaisille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Ruokajakelu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Ruokapalvelujen järjestäminen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Omatoimisen ruoanlaiton mahdollistaminen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C1FCBF95-AA90-4F78-A3F0-67C96F4BA4CE}"/>
              </a:ext>
            </a:extLst>
          </p:cNvPr>
          <p:cNvSpPr/>
          <p:nvPr/>
        </p:nvSpPr>
        <p:spPr>
          <a:xfrm>
            <a:off x="1944916" y="4260769"/>
            <a:ext cx="4168431" cy="761680"/>
          </a:xfrm>
          <a:prstGeom prst="roundRect">
            <a:avLst/>
          </a:prstGeom>
          <a:solidFill>
            <a:srgbClr val="666666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89193" tIns="44596" rIns="89193" bIns="44596"/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88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Evakuoinnit / Väestön siirrot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Henkilöiden evakuointi 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Rekisteröinti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Henkilötiedustelu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42EFD132-8BE4-4FBF-8EA6-9A25C26E6CB2}"/>
              </a:ext>
            </a:extLst>
          </p:cNvPr>
          <p:cNvSpPr/>
          <p:nvPr/>
        </p:nvSpPr>
        <p:spPr>
          <a:xfrm>
            <a:off x="6201110" y="3273766"/>
            <a:ext cx="4137747" cy="1847327"/>
          </a:xfrm>
          <a:prstGeom prst="roundRect">
            <a:avLst/>
          </a:prstGeom>
          <a:solidFill>
            <a:srgbClr val="666666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89193" tIns="44596" rIns="89193" bIns="44596"/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PSYKOSOSIAALINEN TUKI</a:t>
            </a:r>
          </a:p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Vapaaehtoisten toimesta: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Henkinen tuki, läsnäolo ja kuuntelu sekä tarvittaessa jatkoapuun ohjaaminen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Vapaaehtoisten purkukeskustelut</a:t>
            </a:r>
          </a:p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Ammatillisesti: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Psykososiaalinen tuki onnettomuus- ja häiriötilanteessa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Jälkihoito ja kriisituki onnettomuuksien jälkeen 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7722BC9B-157E-469B-9EC2-65561893AC88}"/>
              </a:ext>
            </a:extLst>
          </p:cNvPr>
          <p:cNvSpPr/>
          <p:nvPr/>
        </p:nvSpPr>
        <p:spPr>
          <a:xfrm>
            <a:off x="6201110" y="5147780"/>
            <a:ext cx="4137747" cy="1023013"/>
          </a:xfrm>
          <a:prstGeom prst="roundRect">
            <a:avLst/>
          </a:prstGeom>
          <a:solidFill>
            <a:srgbClr val="666666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89193" tIns="44596" rIns="89193" bIns="44596"/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KOORDINAATIO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Järjestöjen koordinointi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Kansainvälisen avun koordinointi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Auttamiskanavana toimiminen yrityksille ja kansalaisille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0F7F15E6-97EB-4255-BEB7-18628A1A9146}"/>
              </a:ext>
            </a:extLst>
          </p:cNvPr>
          <p:cNvSpPr/>
          <p:nvPr/>
        </p:nvSpPr>
        <p:spPr>
          <a:xfrm>
            <a:off x="1916615" y="1412776"/>
            <a:ext cx="4197582" cy="827114"/>
          </a:xfrm>
          <a:prstGeom prst="roundRect">
            <a:avLst/>
          </a:prstGeom>
          <a:solidFill>
            <a:srgbClr val="666666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89193" tIns="44596" rIns="89193" bIns="44596"/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8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fi-FI" sz="108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KOTIMAAN APU 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Kertaluontoinen apu äkillisessä tilanteessa</a:t>
            </a:r>
          </a:p>
          <a:p>
            <a:pPr marL="171445" marR="0" lvl="0" indent="-171445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08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Apu voi olla henkistä tukea, ohjausta ja neuvontaa, käytännön apua, talkootyötä ja taloudellista apua</a:t>
            </a: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5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BE8A4272-5BD1-4785-886B-C604B1C6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70" y="212431"/>
            <a:ext cx="3456790" cy="600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Otsikko 1">
            <a:extLst>
              <a:ext uri="{FF2B5EF4-FFF2-40B4-BE49-F238E27FC236}">
                <a16:creationId xmlns:a16="http://schemas.microsoft.com/office/drawing/2014/main" id="{494EDB88-5D78-4A18-9BAA-47A5A8AAD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951" y="332656"/>
            <a:ext cx="10515600" cy="685753"/>
          </a:xfrm>
        </p:spPr>
        <p:txBody>
          <a:bodyPr/>
          <a:lstStyle/>
          <a:p>
            <a:r>
              <a:rPr lang="fi-FI" altLang="fi-FI" dirty="0"/>
              <a:t>Vastuujako SPR:ssä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2C9A19FC-69E2-4E4D-B799-0E460AD9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393" y="8571420"/>
            <a:ext cx="2417507" cy="2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0954" tIns="35477" rIns="70954" bIns="35477">
            <a:spAutoFit/>
          </a:bodyPr>
          <a:lstStyle/>
          <a:p>
            <a:pPr marL="0" marR="0" lvl="0" indent="0" algn="l" defTabSz="7094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5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RED CROSS IN FINLAND 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FA9D606B-D0C6-4633-AF31-5887A415D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241" y="3785364"/>
            <a:ext cx="0" cy="24477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F1B0A8AA-B5FD-420F-BF1D-F6F702AED5D6}"/>
              </a:ext>
            </a:extLst>
          </p:cNvPr>
          <p:cNvSpPr txBox="1">
            <a:spLocks/>
          </p:cNvSpPr>
          <p:nvPr/>
        </p:nvSpPr>
        <p:spPr bwMode="auto">
          <a:xfrm>
            <a:off x="695400" y="1018410"/>
            <a:ext cx="7416824" cy="43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0795" tIns="35396" rIns="70795" bIns="35396"/>
          <a:lstStyle>
            <a:lvl1pPr marL="388938" indent="-388938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8613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301750" indent="-260350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820863" indent="-260350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343150" indent="-260350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800350" indent="-260350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3257550" indent="-260350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714750" indent="-260350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4171950" indent="-260350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88938" marR="0" lvl="0" indent="-388938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Keskushallinto</a:t>
            </a:r>
          </a:p>
          <a:p>
            <a:pPr marL="847725" marR="0" lvl="1" indent="-328613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Kansainvälinen toiminta </a:t>
            </a:r>
          </a:p>
          <a:p>
            <a:pPr marL="847725" marR="0" lvl="1" indent="-328613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Kansalliset ohjelmat ja kampanjat </a:t>
            </a:r>
          </a:p>
          <a:p>
            <a:pPr marL="847725" marR="0" lvl="1" indent="-328613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Yhteiset palvelut (IT, talous- ja palkkahallinto)</a:t>
            </a:r>
          </a:p>
          <a:p>
            <a:pPr marL="847725" marR="0" lvl="1" indent="-328613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fi-FI" sz="1600" kern="0" dirty="0">
                <a:solidFill>
                  <a:srgbClr val="000000"/>
                </a:solidFill>
                <a:latin typeface="Gill Sans MT" panose="020B0502020104020203"/>
              </a:rPr>
              <a:t>Valmiuden ja varautumisen valtakunnallinen koordinointi ja kehittäminen</a:t>
            </a:r>
            <a:endParaRPr kumimoji="0" lang="fi-FI" sz="14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88938" marR="0" lvl="0" indent="-388938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fi-FI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88938" marR="0" lvl="0" indent="-388938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Piirit</a:t>
            </a:r>
          </a:p>
          <a:p>
            <a:pPr marL="847725" marR="0" lvl="1" indent="-328613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Kotimaan toiminta</a:t>
            </a:r>
          </a:p>
          <a:p>
            <a:pPr marL="847725" marR="0" lvl="1" indent="-328613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Teemojen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kampanjoiden ja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ohjelmien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jalkauttaminen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847725" marR="0" lvl="1" indent="-328613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Avainvapaaehtoisten ja osastojen tuki</a:t>
            </a:r>
          </a:p>
          <a:p>
            <a:pPr lvl="1">
              <a:buClr>
                <a:srgbClr val="FFCC00"/>
              </a:buClr>
              <a:defRPr/>
            </a:pPr>
            <a:r>
              <a:rPr lang="fi-FI" sz="1600" kern="0" dirty="0">
                <a:solidFill>
                  <a:srgbClr val="000000"/>
                </a:solidFill>
              </a:rPr>
              <a:t>Valmiuden ja varautumisen alueellinen koordinointi ja kehittäminen</a:t>
            </a:r>
            <a:endParaRPr kumimoji="0" lang="fi-FI" sz="14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88938" marR="0" lvl="0" indent="-388938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fi-FI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88938" marR="0" lvl="0" indent="-388938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Paikallisosastot</a:t>
            </a:r>
          </a:p>
          <a:p>
            <a:pPr marL="847725" marR="0" lvl="1" indent="-328613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Paikallinen toiminta</a:t>
            </a:r>
          </a:p>
          <a:p>
            <a:pPr marL="847725" marR="0" lvl="1" indent="-328613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Vapaaehtoiset</a:t>
            </a:r>
          </a:p>
          <a:p>
            <a:pPr marL="847725" marR="0" lvl="1" indent="-328613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Teemojen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kampanjoiden ja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ohjelmien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toteuttaminen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847725" marR="0" lvl="1" indent="-328613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US" sz="1600" dirty="0" err="1">
                <a:solidFill>
                  <a:srgbClr val="000000"/>
                </a:solidFill>
                <a:latin typeface="Gill Sans MT" panose="020B0502020104020203"/>
              </a:rPr>
              <a:t>Auttamisvalmiuden</a:t>
            </a:r>
            <a:r>
              <a:rPr lang="en-US" sz="16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ill Sans MT" panose="020B0502020104020203"/>
              </a:rPr>
              <a:t>ylläpitäminen</a:t>
            </a:r>
            <a:r>
              <a:rPr lang="en-US" sz="1600" dirty="0">
                <a:solidFill>
                  <a:srgbClr val="000000"/>
                </a:solidFill>
                <a:latin typeface="Gill Sans MT" panose="020B0502020104020203"/>
              </a:rPr>
              <a:t> ja </a:t>
            </a:r>
            <a:r>
              <a:rPr lang="en-US" sz="1600" dirty="0" err="1">
                <a:solidFill>
                  <a:srgbClr val="000000"/>
                </a:solidFill>
                <a:latin typeface="Gill Sans MT" panose="020B0502020104020203"/>
              </a:rPr>
              <a:t>kehittäminen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847725" marR="0" lvl="1" indent="-328613" algn="l" defTabSz="1041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00A2E5A5-9F79-4B4C-934C-E05570E02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241" y="4519687"/>
            <a:ext cx="0" cy="73432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7CF2-303F-4C13-BA13-C37A906833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4332" y="174171"/>
            <a:ext cx="10009240" cy="9510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892175" indent="-892175" defTabSz="914400" eaLnBrk="1" fontAlgn="b" hangingPunct="1">
              <a:lnSpc>
                <a:spcPct val="90000"/>
              </a:lnSpc>
            </a:pPr>
            <a:r>
              <a:rPr lang="fi-FI" sz="4000" kern="1200" dirty="0">
                <a:solidFill>
                  <a:srgbClr val="D71436"/>
                </a:solidFill>
                <a:latin typeface="Verdana" panose="020B0604030504040204" pitchFamily="34" charset="0"/>
              </a:rPr>
              <a:t>SPR:n valmiuden henkilöresurssit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5FF1-7D6B-4063-8760-59ED5CAAD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695400" y="1435531"/>
            <a:ext cx="5516809" cy="47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i-FI" sz="1800" dirty="0"/>
              <a:t>Vapaaehtoisia 25.000</a:t>
            </a:r>
          </a:p>
          <a:p>
            <a:pPr marL="490994" lvl="2" indent="-250536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i-FI" sz="1800" dirty="0"/>
              <a:t>Joista hälytysryhmissä ja tavoitettavissa 24/7 noin 4000 henkeä</a:t>
            </a:r>
          </a:p>
          <a:p>
            <a:pPr marL="490994" lvl="2" indent="-250536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i-FI" sz="1800" dirty="0"/>
              <a:t>Koronarokotuksiin ilmoittautui yli 2000 vapaaehtoista</a:t>
            </a:r>
          </a:p>
          <a:p>
            <a:pPr marL="490994" lvl="2" indent="-250536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i-FI" sz="1800" dirty="0"/>
              <a:t>Auttavaan puhelimeen koulutettu n. 300 vapaaehtoista</a:t>
            </a:r>
          </a:p>
          <a:p>
            <a:pPr marL="111527" lvl="1" indent="-285750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fi-FI" sz="1800" dirty="0"/>
              <a:t>Noin 450 paikallista osastoa, 12 piiriä</a:t>
            </a:r>
          </a:p>
          <a:p>
            <a:pPr marL="490994" lvl="2" indent="-250536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i-FI" sz="1800" dirty="0"/>
              <a:t>hälytysmekanismit, hälytysryhmät (ensiapu, ensihuolto ja henkinen tuki)</a:t>
            </a:r>
          </a:p>
          <a:p>
            <a:pPr marL="490994" lvl="2" indent="-250536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i-FI" sz="1800" dirty="0"/>
              <a:t>vapaaehtoisten johtaminen, kyky ottaa vastaan uusia vapaaehtoisia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i-FI" sz="1800" dirty="0"/>
              <a:t>Psykologien valmiusryhmä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i-FI" sz="1800" dirty="0"/>
              <a:t>Liikkeen suuri henkilöavun reservi: yli 1300 eri alojen ammattilaista</a:t>
            </a:r>
          </a:p>
          <a:p>
            <a:pPr>
              <a:buClr>
                <a:srgbClr val="C00000"/>
              </a:buClr>
            </a:pPr>
            <a:endParaRPr lang="fi-FI" sz="1451" dirty="0"/>
          </a:p>
        </p:txBody>
      </p:sp>
      <p:pic>
        <p:nvPicPr>
          <p:cNvPr id="6" name="Picture 5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72EB1138-694A-4168-AE19-F76D620F8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6" y="1435530"/>
            <a:ext cx="3114185" cy="446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6707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7CF2-303F-4C13-BA13-C37A906833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5400" y="240915"/>
            <a:ext cx="9360498" cy="7823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892175" indent="-892175" defTabSz="914400" eaLnBrk="1" fontAlgn="b" hangingPunct="1">
              <a:lnSpc>
                <a:spcPct val="90000"/>
              </a:lnSpc>
            </a:pPr>
            <a:r>
              <a:rPr lang="fi-FI" sz="4000" kern="1200" dirty="0">
                <a:solidFill>
                  <a:srgbClr val="D71436"/>
                </a:solidFill>
                <a:latin typeface="Verdana" panose="020B0604030504040204" pitchFamily="34" charset="0"/>
              </a:rPr>
              <a:t>Muut SPR:n valmiuden resurssit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5FF1-7D6B-4063-8760-59ED5CAAD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695400" y="1217815"/>
            <a:ext cx="5591737" cy="498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/>
          <a:p>
            <a:pPr marL="161265" indent="-161265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fi-FI" dirty="0"/>
          </a:p>
          <a:p>
            <a:pPr marL="322529" lvl="1" indent="-322529" eaLnBrk="1" hangingPunct="1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5206543" algn="l"/>
              </a:tabLst>
              <a:defRPr/>
            </a:pPr>
            <a:r>
              <a:rPr lang="fi-FI" sz="2800" dirty="0"/>
              <a:t>Veripalvelu</a:t>
            </a:r>
          </a:p>
          <a:p>
            <a:pPr marL="322529" lvl="1" indent="-322529" eaLnBrk="1" hangingPunct="1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5206543" algn="l"/>
              </a:tabLst>
              <a:defRPr/>
            </a:pPr>
            <a:r>
              <a:rPr lang="fi-FI" sz="2800" dirty="0"/>
              <a:t>Kalkun logistiikkakeskus</a:t>
            </a:r>
          </a:p>
          <a:p>
            <a:pPr marL="322529" lvl="1" indent="-322529" eaLnBrk="1" hangingPunct="1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5206543" algn="l"/>
              </a:tabLst>
              <a:defRPr/>
            </a:pPr>
            <a:r>
              <a:rPr lang="fi-FI" sz="2800" dirty="0"/>
              <a:t>Kontit (vaatteet, astiat, kalusteet)</a:t>
            </a:r>
          </a:p>
          <a:p>
            <a:pPr marL="322529" lvl="1" indent="-322529" eaLnBrk="1" hangingPunct="1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5206543" algn="l"/>
              </a:tabLst>
              <a:defRPr/>
            </a:pPr>
            <a:r>
              <a:rPr lang="fi-FI" sz="2800" dirty="0"/>
              <a:t>Nuorten Turvatalot (</a:t>
            </a:r>
            <a:r>
              <a:rPr lang="fi-FI" sz="2800" dirty="0" err="1"/>
              <a:t>Sekasin-chat</a:t>
            </a:r>
            <a:r>
              <a:rPr lang="fi-FI" sz="2800" dirty="0"/>
              <a:t>, asiantuntijuus, valmiusryhmä)</a:t>
            </a:r>
          </a:p>
          <a:p>
            <a:pPr marL="322529" lvl="1" indent="-322529" eaLnBrk="1" hangingPunct="1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5206543" algn="l"/>
              </a:tabLst>
              <a:defRPr/>
            </a:pPr>
            <a:r>
              <a:rPr lang="fi-FI" sz="2800" dirty="0"/>
              <a:t>Harjoitukset; omat ja viranomais-</a:t>
            </a:r>
            <a:br>
              <a:rPr lang="fi-FI" sz="2800" dirty="0"/>
            </a:br>
            <a:r>
              <a:rPr lang="fi-FI" sz="2800" dirty="0"/>
              <a:t>yhteistyössä, naapurimaat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4D9F54A-C24D-4721-9657-9D20C56F9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93"/>
          <a:stretch/>
        </p:blipFill>
        <p:spPr>
          <a:xfrm>
            <a:off x="6431153" y="1435530"/>
            <a:ext cx="4555320" cy="45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4414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DF81-9CE9-49C5-8951-A60B7CB2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10" y="868386"/>
            <a:ext cx="10515600" cy="1048446"/>
          </a:xfrm>
        </p:spPr>
        <p:txBody>
          <a:bodyPr>
            <a:normAutofit/>
          </a:bodyPr>
          <a:lstStyle/>
          <a:p>
            <a:r>
              <a:rPr lang="fi-FI" dirty="0"/>
              <a:t>Suoja 2022 järjestetään 6.-7.5.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B5F2B-D99F-4CBE-A1DA-A3AB3EF86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48" y="1706622"/>
            <a:ext cx="11030762" cy="42829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63220" indent="-363220"/>
            <a:r>
              <a:rPr lang="fi-FI" dirty="0"/>
              <a:t>Punainen Risti järjestää joka kolmas vuosi valtakunnallisen valmiusharjoituksen.</a:t>
            </a:r>
          </a:p>
          <a:p>
            <a:pPr marL="363220" indent="-363220"/>
            <a:r>
              <a:rPr lang="fi-FI" dirty="0">
                <a:latin typeface="Verdana"/>
                <a:ea typeface="Verdana"/>
              </a:rPr>
              <a:t>Harjoituksen aihe on toiminta evakuointitilanteessa.</a:t>
            </a:r>
          </a:p>
          <a:p>
            <a:pPr marL="363220" indent="-363220"/>
            <a:r>
              <a:rPr lang="fi-FI" dirty="0">
                <a:latin typeface="Verdana"/>
                <a:ea typeface="Verdana"/>
              </a:rPr>
              <a:t>Harjoitus koostuu Punaisen Ristin osastojen järjestämistä paikallisista ja piirien järjestämistä alueellisista harjoituksista. Harjoituksia järjestetään käytännössä ja pöytäpelinä.</a:t>
            </a:r>
          </a:p>
          <a:p>
            <a:pPr marL="363220" indent="-363220"/>
            <a:r>
              <a:rPr lang="fi-FI" dirty="0">
                <a:latin typeface="Verdana"/>
                <a:ea typeface="Verdana"/>
              </a:rPr>
              <a:t>Harjoituksen suunnittelu on nyt käynnissä.</a:t>
            </a:r>
          </a:p>
          <a:p>
            <a:pPr marL="363220" indent="-363220"/>
            <a:r>
              <a:rPr lang="fi-FI" dirty="0">
                <a:latin typeface="Verdana"/>
                <a:ea typeface="Verdana"/>
              </a:rPr>
              <a:t>Yhteistyökumppaneita </a:t>
            </a:r>
            <a:r>
              <a:rPr lang="fi-FI" dirty="0">
                <a:solidFill>
                  <a:srgbClr val="FF0000"/>
                </a:solidFill>
                <a:latin typeface="Verdana"/>
                <a:ea typeface="Verdana"/>
              </a:rPr>
              <a:t>esim. viranomaisia ja järjestöjä </a:t>
            </a:r>
            <a:r>
              <a:rPr lang="fi-FI" dirty="0">
                <a:latin typeface="Verdana"/>
                <a:ea typeface="Verdana"/>
              </a:rPr>
              <a:t>toivotaan mukaan harjoitukseen.</a:t>
            </a:r>
          </a:p>
          <a:p>
            <a:pPr marL="363220" indent="-363220"/>
            <a:endParaRPr lang="fi-FI" dirty="0">
              <a:latin typeface="Verdana"/>
              <a:ea typeface="Verdana"/>
            </a:endParaRPr>
          </a:p>
          <a:p>
            <a:pPr marL="363220" indent="-363220"/>
            <a:endParaRPr lang="fi-FI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4745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9000A-E0D8-46C2-AE82-1C456E8A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3" y="366936"/>
            <a:ext cx="7867423" cy="685753"/>
          </a:xfrm>
        </p:spPr>
        <p:txBody>
          <a:bodyPr/>
          <a:lstStyle/>
          <a:p>
            <a:r>
              <a:rPr lang="fi-FI" dirty="0"/>
              <a:t>Evakuointi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635F30-239C-49A8-A1FC-2AD7FC86B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6463" y="1676400"/>
            <a:ext cx="5450794" cy="4582886"/>
          </a:xfrm>
        </p:spPr>
        <p:txBody>
          <a:bodyPr>
            <a:normAutofit fontScale="55000" lnSpcReduction="20000"/>
          </a:bodyPr>
          <a:lstStyle/>
          <a:p>
            <a:r>
              <a:rPr lang="fi-FI" sz="4400" dirty="0">
                <a:latin typeface="Verdana"/>
                <a:ea typeface="Verdana"/>
              </a:rPr>
              <a:t>Evakuointia tarvitaan esimerkiksi tulipalon, vesiliikenneonnettomuuden tai laajamittaisen maahantulon aikana. </a:t>
            </a:r>
          </a:p>
          <a:p>
            <a:r>
              <a:rPr lang="fi-FI" sz="4400" dirty="0">
                <a:latin typeface="Verdana"/>
                <a:ea typeface="Verdana"/>
              </a:rPr>
              <a:t>Harjoiteltavat asiat ovat samoja: henkilörekisteröintiä, ensihuoltoa, ruokahuoltoa, ensiapua, henkistä tukea, majoitusta tai erityisen haavoittuvassa asemassa olevien huomioimista. </a:t>
            </a:r>
          </a:p>
          <a:p>
            <a:r>
              <a:rPr lang="fi-FI" sz="4400" dirty="0">
                <a:latin typeface="Verdana"/>
                <a:ea typeface="Verdana"/>
              </a:rPr>
              <a:t>Näihin tehtäviin viranomaiset pyytävät usein Punaisen Ristin apua. </a:t>
            </a:r>
          </a:p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B339AF4-1287-4CF8-98C4-A8EA9D9D4404}"/>
              </a:ext>
            </a:extLst>
          </p:cNvPr>
          <p:cNvSpPr txBox="1"/>
          <p:nvPr/>
        </p:nvSpPr>
        <p:spPr>
          <a:xfrm>
            <a:off x="9719205" y="1460956"/>
            <a:ext cx="2188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latin typeface="Verdana" panose="020B0604030504040204" pitchFamily="34" charset="0"/>
                <a:ea typeface="Verdana" panose="020B0604030504040204" pitchFamily="34" charset="0"/>
              </a:rPr>
              <a:t>Kuva: SPR/ Benjamin Suomela</a:t>
            </a:r>
          </a:p>
        </p:txBody>
      </p:sp>
      <p:pic>
        <p:nvPicPr>
          <p:cNvPr id="17" name="Sisällön paikkamerkki 16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60F4667E-8D8E-4D3B-9515-F715BF286C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/>
          <a:stretch/>
        </p:blipFill>
        <p:spPr>
          <a:xfrm>
            <a:off x="6573235" y="1676400"/>
            <a:ext cx="4925027" cy="4142581"/>
          </a:xfrm>
        </p:spPr>
      </p:pic>
    </p:spTree>
    <p:extLst>
      <p:ext uri="{BB962C8B-B14F-4D97-AF65-F5344CB8AC3E}">
        <p14:creationId xmlns:p14="http://schemas.microsoft.com/office/powerpoint/2010/main" val="4004436678"/>
      </p:ext>
    </p:extLst>
  </p:cSld>
  <p:clrMapOvr>
    <a:masterClrMapping/>
  </p:clrMapOvr>
</p:sld>
</file>

<file path=ppt/theme/theme1.xml><?xml version="1.0" encoding="utf-8"?>
<a:theme xmlns:a="http://schemas.openxmlformats.org/drawingml/2006/main" name="SPR uus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 uusi" id="{23A873DC-1F27-49E1-8CBE-0D335E85325B}" vid="{A66C0E47-3856-48C7-B972-D70D06C92B0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86A1BFB0D8514EA19DAEE68CBAF545" ma:contentTypeVersion="7" ma:contentTypeDescription="Skapa ett nytt dokument." ma:contentTypeScope="" ma:versionID="1599d6cf84170f9735118bff032e6e3c">
  <xsd:schema xmlns:xsd="http://www.w3.org/2001/XMLSchema" xmlns:xs="http://www.w3.org/2001/XMLSchema" xmlns:p="http://schemas.microsoft.com/office/2006/metadata/properties" xmlns:ns2="00942aac-1c47-4211-a590-fd85b1b7843c" targetNamespace="http://schemas.microsoft.com/office/2006/metadata/properties" ma:root="true" ma:fieldsID="2f1797477b7fff4671624f24f831fbbb" ns2:_="">
    <xsd:import namespace="00942aac-1c47-4211-a590-fd85b1b7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42aac-1c47-4211-a590-fd85b1b78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A725E5-7FD9-4928-93F2-96FE572C2167}">
  <ds:schemaRefs>
    <ds:schemaRef ds:uri="http://purl.org/dc/dcmitype/"/>
    <ds:schemaRef ds:uri="00942aac-1c47-4211-a590-fd85b1b7843c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6450B77-F3F4-41EF-A07D-4D25475507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2EEC3-7D56-46BB-B90A-98C165DA6E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1080</Words>
  <Application>Microsoft Office PowerPoint</Application>
  <PresentationFormat>Laajakuva</PresentationFormat>
  <Paragraphs>161</Paragraphs>
  <Slides>15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4" baseType="lpstr">
      <vt:lpstr>Arial</vt:lpstr>
      <vt:lpstr>Calibri</vt:lpstr>
      <vt:lpstr>Courier New</vt:lpstr>
      <vt:lpstr>Gill Sans MT</vt:lpstr>
      <vt:lpstr>Times</vt:lpstr>
      <vt:lpstr>Times New Roman</vt:lpstr>
      <vt:lpstr>Verdana</vt:lpstr>
      <vt:lpstr>Wingdings</vt:lpstr>
      <vt:lpstr>SPR uusi</vt:lpstr>
      <vt:lpstr>Esittely yhteistyökumppaneille</vt:lpstr>
      <vt:lpstr>PowerPoint-esitys</vt:lpstr>
      <vt:lpstr>PowerPoint-esitys</vt:lpstr>
      <vt:lpstr>PowerPoint-esitys</vt:lpstr>
      <vt:lpstr>Vastuujako SPR:ssä</vt:lpstr>
      <vt:lpstr>SPR:n valmiuden henkilöresurssit</vt:lpstr>
      <vt:lpstr>Muut SPR:n valmiuden resurssit</vt:lpstr>
      <vt:lpstr>Suoja 2022 järjestetään 6.-7.5.</vt:lpstr>
      <vt:lpstr>Evakuointi</vt:lpstr>
      <vt:lpstr>Yhteistyökumppanit</vt:lpstr>
      <vt:lpstr>Yhteydenotot</vt:lpstr>
      <vt:lpstr>PowerPoint-esitys</vt:lpstr>
      <vt:lpstr>Punainen Risti on tehokas avun kanava          </vt:lpstr>
      <vt:lpstr>Punainen Risti käyttää valmiustilanteissa monipuolisesti ja joustavasti kaikkia resurssejaan </vt:lpstr>
      <vt:lpstr>Punaisella Ristillä on eri tasoilla osaamista johtaa valmiustilanteita ja pitää yllä tilannekuvaa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Kuitunen Maaria</dc:creator>
  <cp:lastModifiedBy>Kuitunen Maaria</cp:lastModifiedBy>
  <cp:revision>10</cp:revision>
  <dcterms:created xsi:type="dcterms:W3CDTF">2022-01-17T14:33:22Z</dcterms:created>
  <dcterms:modified xsi:type="dcterms:W3CDTF">2022-01-18T15:57:51Z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0x0101006586A1BFB0D8514EA19DAEE68CBAF545</vt:lpwstr>
  </property>
</Properties>
</file>