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 id="2147483712" r:id="rId5"/>
  </p:sldMasterIdLst>
  <p:notesMasterIdLst>
    <p:notesMasterId r:id="rId67"/>
  </p:notesMasterIdLst>
  <p:sldIdLst>
    <p:sldId id="1266" r:id="rId6"/>
    <p:sldId id="1267" r:id="rId7"/>
    <p:sldId id="1268" r:id="rId8"/>
    <p:sldId id="1269" r:id="rId9"/>
    <p:sldId id="1270" r:id="rId10"/>
    <p:sldId id="1271" r:id="rId11"/>
    <p:sldId id="1272" r:id="rId12"/>
    <p:sldId id="1273" r:id="rId13"/>
    <p:sldId id="1274" r:id="rId14"/>
    <p:sldId id="1275" r:id="rId15"/>
    <p:sldId id="1276" r:id="rId16"/>
    <p:sldId id="1277" r:id="rId17"/>
    <p:sldId id="1278" r:id="rId18"/>
    <p:sldId id="1279" r:id="rId19"/>
    <p:sldId id="1280" r:id="rId20"/>
    <p:sldId id="1281" r:id="rId21"/>
    <p:sldId id="1282" r:id="rId22"/>
    <p:sldId id="1283" r:id="rId23"/>
    <p:sldId id="1284" r:id="rId24"/>
    <p:sldId id="1285" r:id="rId25"/>
    <p:sldId id="1286" r:id="rId26"/>
    <p:sldId id="1287" r:id="rId27"/>
    <p:sldId id="1288" r:id="rId28"/>
    <p:sldId id="1289" r:id="rId29"/>
    <p:sldId id="1290" r:id="rId30"/>
    <p:sldId id="1291" r:id="rId31"/>
    <p:sldId id="1292" r:id="rId32"/>
    <p:sldId id="1293" r:id="rId33"/>
    <p:sldId id="1294" r:id="rId34"/>
    <p:sldId id="1295" r:id="rId35"/>
    <p:sldId id="1296" r:id="rId36"/>
    <p:sldId id="1297" r:id="rId37"/>
    <p:sldId id="1298" r:id="rId38"/>
    <p:sldId id="1299" r:id="rId39"/>
    <p:sldId id="1300" r:id="rId40"/>
    <p:sldId id="1301" r:id="rId41"/>
    <p:sldId id="1302" r:id="rId42"/>
    <p:sldId id="1303" r:id="rId43"/>
    <p:sldId id="1304" r:id="rId44"/>
    <p:sldId id="1305" r:id="rId45"/>
    <p:sldId id="1306" r:id="rId46"/>
    <p:sldId id="1307" r:id="rId47"/>
    <p:sldId id="1308" r:id="rId48"/>
    <p:sldId id="1309" r:id="rId49"/>
    <p:sldId id="1310" r:id="rId50"/>
    <p:sldId id="1326" r:id="rId51"/>
    <p:sldId id="1311" r:id="rId52"/>
    <p:sldId id="1312" r:id="rId53"/>
    <p:sldId id="1313" r:id="rId54"/>
    <p:sldId id="1314" r:id="rId55"/>
    <p:sldId id="1315" r:id="rId56"/>
    <p:sldId id="1316" r:id="rId57"/>
    <p:sldId id="1317" r:id="rId58"/>
    <p:sldId id="1318" r:id="rId59"/>
    <p:sldId id="1319" r:id="rId60"/>
    <p:sldId id="1320" r:id="rId61"/>
    <p:sldId id="1321" r:id="rId62"/>
    <p:sldId id="1322" r:id="rId63"/>
    <p:sldId id="1323" r:id="rId64"/>
    <p:sldId id="1324" r:id="rId65"/>
    <p:sldId id="1325" r:id="rId66"/>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5D8B07-2C37-1F38-64BA-B87A9FAA3FB4}" name="Lappalainen Karoliina" initials="LK" userId="S::karoliina.lappalainen@redcross.fi::2f24b937-58cb-4f4d-ac88-fa07c4556373" providerId="AD"/>
  <p188:author id="{1E9C62A5-A8FA-ED43-D278-32645E5B3B04}" name="Lappalainen Karoliina" initials="LK" userId="S::Karoliina.Lappalainen@redcross.fi::2f24b937-58cb-4f4d-ac88-fa07c4556373" providerId="AD"/>
  <p188:author id="{51D40ABD-DF54-F0DF-2681-A70A93B07656}" name="Niemi Ville" initials="NV" userId="S::ville.niemi@redcross.fi::27b17b04-ae1c-4e78-8ff3-ba4b76819d1d" providerId="AD"/>
  <p188:author id="{3474B1F5-9C13-0841-BE99-373968C1722B}" name="Seilonen Aleksi" initials="SA" userId="S::aleksi.seilonen@redcross.fi::c2fd7397-d971-443b-8998-96c95609472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eirto Anna" initials="VA" lastIdx="2" clrIdx="0">
    <p:extLst>
      <p:ext uri="{19B8F6BF-5375-455C-9EA6-DF929625EA0E}">
        <p15:presenceInfo xmlns:p15="http://schemas.microsoft.com/office/powerpoint/2012/main" userId="S::anna.veirto@redcross.fi::089cf6c8-92de-4fcb-9d2e-b8953c9e5ed7" providerId="AD"/>
      </p:ext>
    </p:extLst>
  </p:cmAuthor>
  <p:cmAuthor id="2" name="Buzaeva Anna" initials="BA" lastIdx="2" clrIdx="1">
    <p:extLst>
      <p:ext uri="{19B8F6BF-5375-455C-9EA6-DF929625EA0E}">
        <p15:presenceInfo xmlns:p15="http://schemas.microsoft.com/office/powerpoint/2012/main" userId="S::anna.buzaeva@redcross.fi::6b396fc2-c597-4ba2-91b6-24900c67ae7a" providerId="AD"/>
      </p:ext>
    </p:extLst>
  </p:cmAuthor>
  <p:cmAuthor id="3" name="Parkkila Marika" initials="PM" lastIdx="21" clrIdx="2">
    <p:extLst>
      <p:ext uri="{19B8F6BF-5375-455C-9EA6-DF929625EA0E}">
        <p15:presenceInfo xmlns:p15="http://schemas.microsoft.com/office/powerpoint/2012/main" userId="S::marika.parkkila@redcross.fi::111646f7-fafd-455e-8df5-50c971392fc6" providerId="AD"/>
      </p:ext>
    </p:extLst>
  </p:cmAuthor>
  <p:cmAuthor id="4" name="Vaissi Vivi" initials="VV" lastIdx="6" clrIdx="3">
    <p:extLst>
      <p:ext uri="{19B8F6BF-5375-455C-9EA6-DF929625EA0E}">
        <p15:presenceInfo xmlns:p15="http://schemas.microsoft.com/office/powerpoint/2012/main" userId="S::Vivi.Vaissi@redcross.fi::6929a16e-1890-420e-9146-11bd21063d50" providerId="AD"/>
      </p:ext>
    </p:extLst>
  </p:cmAuthor>
  <p:cmAuthor id="5" name="Pikkarainen Maria" initials="PM" lastIdx="3" clrIdx="4">
    <p:extLst>
      <p:ext uri="{19B8F6BF-5375-455C-9EA6-DF929625EA0E}">
        <p15:presenceInfo xmlns:p15="http://schemas.microsoft.com/office/powerpoint/2012/main" userId="S::Maria.Pikkarainen@redcross.fi::42a81ce7-0824-4c41-91c7-2c6041ddec53" providerId="AD"/>
      </p:ext>
    </p:extLst>
  </p:cmAuthor>
  <p:cmAuthor id="6" name="Jylhä Annakatriina" initials="JA" lastIdx="26" clrIdx="5">
    <p:extLst>
      <p:ext uri="{19B8F6BF-5375-455C-9EA6-DF929625EA0E}">
        <p15:presenceInfo xmlns:p15="http://schemas.microsoft.com/office/powerpoint/2012/main" userId="S::annakatriina.jylha@redcross.fi::de8c1e49-7d5a-418a-ab66-275b4a2901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1050" y="58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47F1F6-F3AF-40BB-AA52-20685B71B557}" type="datetimeFigureOut">
              <a:rPr lang="fi-FI" smtClean="0"/>
              <a:t>10.1.2025</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D9AF7-74F6-46A9-AFF1-55C110E833F0}" type="slidenum">
              <a:rPr lang="fi-FI" smtClean="0"/>
              <a:t>‹#›</a:t>
            </a:fld>
            <a:endParaRPr lang="fi-FI"/>
          </a:p>
        </p:txBody>
      </p:sp>
    </p:spTree>
    <p:extLst>
      <p:ext uri="{BB962C8B-B14F-4D97-AF65-F5344CB8AC3E}">
        <p14:creationId xmlns:p14="http://schemas.microsoft.com/office/powerpoint/2010/main" val="3495970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youtu.be/eICieNHfp_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fi-FI" b="0" i="0" u="none" strike="noStrike">
                <a:solidFill>
                  <a:srgbClr val="000000"/>
                </a:solidFill>
                <a:effectLst/>
                <a:latin typeface="Calibri" panose="020F0502020204030204" pitchFamily="34" charset="0"/>
              </a:rPr>
              <a:t>HUOM: Kalvoissa olevia kuvia ei saa ottaa käyttöön muuhun tarkoitukseen!</a:t>
            </a:r>
            <a:r>
              <a:rPr lang="en-US" b="0" i="0">
                <a:solidFill>
                  <a:srgbClr val="444444"/>
                </a:solidFill>
                <a:effectLst/>
                <a:latin typeface="Calibri" panose="020F0502020204030204" pitchFamily="34" charset="0"/>
              </a:rPr>
              <a:t>​</a:t>
            </a:r>
          </a:p>
          <a:p>
            <a:pPr algn="l" rtl="0" fontAlgn="base"/>
            <a:r>
              <a:rPr lang="fi-FI" b="0" i="0">
                <a:solidFill>
                  <a:srgbClr val="444444"/>
                </a:solidFill>
                <a:effectLst/>
                <a:latin typeface="Calibri" panose="020F0502020204030204" pitchFamily="34" charset="0"/>
              </a:rPr>
              <a:t>​</a:t>
            </a:r>
          </a:p>
          <a:p>
            <a:endParaRPr lang="fi-FI"/>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3206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D9AF7-74F6-46A9-AFF1-55C110E833F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7058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D9AF7-74F6-46A9-AFF1-55C110E833F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2036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D9AF7-74F6-46A9-AFF1-55C110E833F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0973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D9AF7-74F6-46A9-AFF1-55C110E833F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7207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D9AF7-74F6-46A9-AFF1-55C110E833F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9958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6000"/>
              </a:lnSpc>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D9AF7-74F6-46A9-AFF1-55C110E833F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7674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800" u="sng" kern="1200">
                <a:solidFill>
                  <a:srgbClr val="0000FF"/>
                </a:solidFill>
                <a:effectLst/>
                <a:latin typeface="Calibri" panose="020F0502020204030204" pitchFamily="34" charset="0"/>
                <a:ea typeface="Yu Mincho" panose="020B0400000000000000" pitchFamily="18" charset="-128"/>
                <a:cs typeface="Arial" panose="020B0604020202020204" pitchFamily="34" charset="0"/>
                <a:hlinkClick r:id="rId3"/>
              </a:rPr>
              <a:t>https://youtu.be/eICieNHfp_M</a:t>
            </a:r>
            <a:r>
              <a:rPr lang="fi-FI" sz="1800" kern="1200">
                <a:effectLst/>
                <a:latin typeface="Calibri" panose="020F0502020204030204" pitchFamily="34" charset="0"/>
                <a:ea typeface="Yu Mincho" panose="020B0400000000000000" pitchFamily="18" charset="-128"/>
                <a:cs typeface="Arial" panose="020B0604020202020204" pitchFamily="34" charset="0"/>
              </a:rPr>
              <a:t> </a:t>
            </a:r>
            <a:endParaRPr lang="fi-FI"/>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31E0B7-F70D-45F7-ABF4-A6B8A53FBCCA}"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53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fi-FI"/>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D9AF7-74F6-46A9-AFF1-55C110E833F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6448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D9AF7-74F6-46A9-AFF1-55C110E833F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0191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D9AF7-74F6-46A9-AFF1-55C110E833F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2908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40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D9AF7-74F6-46A9-AFF1-55C110E833F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6144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D9AF7-74F6-46A9-AFF1-55C110E833F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0259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6000"/>
              </a:lnSpc>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D9AF7-74F6-46A9-AFF1-55C110E833F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4964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6000"/>
              </a:lnSpc>
              <a:spcAft>
                <a:spcPts val="800"/>
              </a:spcAft>
            </a:pPr>
            <a:endParaRPr lang="fi-FI" sz="180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D9AF7-74F6-46A9-AFF1-55C110E833F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36887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D9AF7-74F6-46A9-AFF1-55C110E833F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364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6000"/>
              </a:lnSpc>
            </a:pPr>
            <a:r>
              <a:rPr lang="en-US" err="1"/>
              <a:t>Siina</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D9AF7-74F6-46A9-AFF1-55C110E833F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64984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D9AF7-74F6-46A9-AFF1-55C110E833F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84730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D9AF7-74F6-46A9-AFF1-55C110E833F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20599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D9AF7-74F6-46A9-AFF1-55C110E833F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30654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D9AF7-74F6-46A9-AFF1-55C110E833F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4699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54501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6000"/>
              </a:lnSpc>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D9AF7-74F6-46A9-AFF1-55C110E833F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3664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D9AF7-74F6-46A9-AFF1-55C110E833F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24748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D9AF7-74F6-46A9-AFF1-55C110E833F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69576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D9AF7-74F6-46A9-AFF1-55C110E833F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22835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D9AF7-74F6-46A9-AFF1-55C110E833F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81799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sz="280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02474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D9AF7-74F6-46A9-AFF1-55C110E833F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91753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D9AF7-74F6-46A9-AFF1-55C110E833F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72627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6000"/>
              </a:lnSpc>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D9AF7-74F6-46A9-AFF1-55C110E833F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74554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D9AF7-74F6-46A9-AFF1-55C110E833F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008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D9AF7-74F6-46A9-AFF1-55C110E833F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46815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79699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D9AF7-74F6-46A9-AFF1-55C110E833F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31564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D9AF7-74F6-46A9-AFF1-55C110E833F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78670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6000"/>
              </a:lnSpc>
              <a:spcAft>
                <a:spcPts val="800"/>
              </a:spcAft>
            </a:pPr>
            <a:endParaRPr lang="fi-FI"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D9AF7-74F6-46A9-AFF1-55C110E833F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98846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6000"/>
              </a:lnSpc>
              <a:spcAft>
                <a:spcPts val="800"/>
              </a:spcAft>
            </a:pPr>
            <a:endParaRPr lang="fi-FI" sz="180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D9AF7-74F6-46A9-AFF1-55C110E833F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23381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6000"/>
              </a:lnSpc>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D9AF7-74F6-46A9-AFF1-55C110E833F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07651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D9AF7-74F6-46A9-AFF1-55C110E833F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35347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D9AF7-74F6-46A9-AFF1-55C110E833F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01831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5B218688-7D81-4AF4-BD79-5FEBB6D2F99A}"/>
              </a:ext>
            </a:extLst>
          </p:cNvPr>
          <p:cNvSpPr>
            <a:spLocks noGrp="1"/>
          </p:cNvSpPr>
          <p:nvPr>
            <p:ph type="body" idx="1"/>
          </p:nvPr>
        </p:nvSpPr>
        <p:spPr/>
        <p:txBody>
          <a:bodyPr/>
          <a:lstStyle/>
          <a:p>
            <a:endParaRPr lang="fi-FI"/>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D9AF7-74F6-46A9-AFF1-55C110E833F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7664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D9AF7-74F6-46A9-AFF1-55C110E833F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84465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D9AF7-74F6-46A9-AFF1-55C110E833F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42957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6000"/>
              </a:lnSpc>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D9AF7-74F6-46A9-AFF1-55C110E833F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22375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D9AF7-74F6-46A9-AFF1-55C110E833F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07000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D9AF7-74F6-46A9-AFF1-55C110E833F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6204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D9AF7-74F6-46A9-AFF1-55C110E833F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13213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D9AF7-74F6-46A9-AFF1-55C110E833F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98329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D9AF7-74F6-46A9-AFF1-55C110E833F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6684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6000"/>
              </a:lnSpc>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D9AF7-74F6-46A9-AFF1-55C110E833F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5649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D9AF7-74F6-46A9-AFF1-55C110E833F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562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D9AF7-74F6-46A9-AFF1-55C110E833F0}"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1684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79A804-0F7F-4C27-A012-839098C1D234}"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43507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KANSI">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4DE3F7-DC73-574E-BBEF-067A7B976E71}"/>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en-US" noProof="0"/>
              <a:t>Click to edit Master title style</a:t>
            </a:r>
            <a:endParaRPr lang="fi-FI" noProof="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7" name="Rectangle 6">
            <a:extLst>
              <a:ext uri="{FF2B5EF4-FFF2-40B4-BE49-F238E27FC236}">
                <a16:creationId xmlns:a16="http://schemas.microsoft.com/office/drawing/2014/main" id="{485E0F3C-DB79-0649-9FDA-521305556C69}"/>
              </a:ext>
            </a:extLst>
          </p:cNvPr>
          <p:cNvSpPr/>
          <p:nvPr/>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Tree>
    <p:extLst>
      <p:ext uri="{BB962C8B-B14F-4D97-AF65-F5344CB8AC3E}">
        <p14:creationId xmlns:p14="http://schemas.microsoft.com/office/powerpoint/2010/main" val="2779600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OLMIIJAK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p:nvSpPr>
        <p:spPr>
          <a:xfrm>
            <a:off x="0" y="0"/>
            <a:ext cx="406879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8" name="Rectangle 7">
            <a:extLst>
              <a:ext uri="{FF2B5EF4-FFF2-40B4-BE49-F238E27FC236}">
                <a16:creationId xmlns:a16="http://schemas.microsoft.com/office/drawing/2014/main" id="{8DC9842C-3555-7E45-9644-0950E85E0A2A}"/>
              </a:ext>
            </a:extLst>
          </p:cNvPr>
          <p:cNvSpPr/>
          <p:nvPr/>
        </p:nvSpPr>
        <p:spPr>
          <a:xfrm>
            <a:off x="4068792"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p:nvSpPr>
        <p:spPr>
          <a:xfrm>
            <a:off x="8123208" y="0"/>
            <a:ext cx="406879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en-US" noProof="0"/>
              <a:t>Click to edit Master title style</a:t>
            </a:r>
            <a:endParaRPr lang="fi-FI" noProof="0"/>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2650426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OLMI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p:nvSpPr>
        <p:spPr>
          <a:xfrm>
            <a:off x="0" y="0"/>
            <a:ext cx="4068792"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8" name="Rectangle 7">
            <a:extLst>
              <a:ext uri="{FF2B5EF4-FFF2-40B4-BE49-F238E27FC236}">
                <a16:creationId xmlns:a16="http://schemas.microsoft.com/office/drawing/2014/main" id="{8DC9842C-3555-7E45-9644-0950E85E0A2A}"/>
              </a:ext>
            </a:extLst>
          </p:cNvPr>
          <p:cNvSpPr/>
          <p:nvPr/>
        </p:nvSpPr>
        <p:spPr>
          <a:xfrm>
            <a:off x="4068792"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2234405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OLMIJAKO KÄYTTÖESIMERKK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p:nvSpPr>
        <p:spPr>
          <a:xfrm>
            <a:off x="0" y="0"/>
            <a:ext cx="4068792"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a:p>
            <a:pPr lvl="2"/>
            <a:r>
              <a:rPr lang="en-US" noProof="0"/>
              <a:t>Third level</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a:p>
            <a:pPr lvl="2"/>
            <a:r>
              <a:rPr lang="en-US" noProof="0"/>
              <a:t>Third level</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4068763" y="0"/>
            <a:ext cx="4054475" cy="6858000"/>
          </a:xfrm>
        </p:spPr>
        <p:txBody>
          <a:bodyPr/>
          <a:lstStyle/>
          <a:p>
            <a:r>
              <a:rPr lang="en-US" noProof="0"/>
              <a:t>Click icon to add picture</a:t>
            </a:r>
            <a:endParaRPr lang="fi-FI" noProof="0"/>
          </a:p>
        </p:txBody>
      </p:sp>
    </p:spTree>
    <p:extLst>
      <p:ext uri="{BB962C8B-B14F-4D97-AF65-F5344CB8AC3E}">
        <p14:creationId xmlns:p14="http://schemas.microsoft.com/office/powerpoint/2010/main" val="959708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OLMIJAKO KÄYTTÖESIMERKKI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p:nvSpPr>
        <p:spPr>
          <a:xfrm>
            <a:off x="0" y="0"/>
            <a:ext cx="406879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p:nvSpPr>
        <p:spPr>
          <a:xfrm>
            <a:off x="4054418" y="0"/>
            <a:ext cx="406879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r>
              <a:rPr lang="en-US" noProof="0"/>
              <a:t>Click icon to add picture</a:t>
            </a:r>
            <a:endParaRPr lang="fi-FI" noProof="0"/>
          </a:p>
        </p:txBody>
      </p:sp>
    </p:spTree>
    <p:extLst>
      <p:ext uri="{BB962C8B-B14F-4D97-AF65-F5344CB8AC3E}">
        <p14:creationId xmlns:p14="http://schemas.microsoft.com/office/powerpoint/2010/main" val="2650801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KOLMIJAKO KÄYTTÖESIMERKKI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p:nvSpPr>
        <p:spPr>
          <a:xfrm>
            <a:off x="0"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p:nvSpPr>
        <p:spPr>
          <a:xfrm>
            <a:off x="405441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r>
              <a:rPr lang="en-US" noProof="0"/>
              <a:t>Click icon to add picture</a:t>
            </a:r>
            <a:endParaRPr lang="fi-FI" noProof="0"/>
          </a:p>
        </p:txBody>
      </p:sp>
    </p:spTree>
    <p:extLst>
      <p:ext uri="{BB962C8B-B14F-4D97-AF65-F5344CB8AC3E}">
        <p14:creationId xmlns:p14="http://schemas.microsoft.com/office/powerpoint/2010/main" val="2564195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KAHTIA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p:nvSpPr>
        <p:spPr>
          <a:xfrm>
            <a:off x="6096000" y="0"/>
            <a:ext cx="609600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5562596"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62701" y="1483775"/>
            <a:ext cx="5562598"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2584694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KAHTIAJAKO KÄYTTÖESIMERKK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p:nvSpPr>
        <p:spPr>
          <a:xfrm>
            <a:off x="-41334" y="0"/>
            <a:ext cx="613733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218104" y="1483775"/>
            <a:ext cx="5562764"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08646" y="-1"/>
            <a:ext cx="6137334" cy="6858000"/>
          </a:xfrm>
        </p:spPr>
        <p:txBody>
          <a:bodyPr/>
          <a:lstStyle/>
          <a:p>
            <a:r>
              <a:rPr lang="en-US" noProof="0"/>
              <a:t>Click icon to add picture</a:t>
            </a:r>
            <a:endParaRPr lang="fi-FI" noProof="0"/>
          </a:p>
        </p:txBody>
      </p:sp>
    </p:spTree>
    <p:extLst>
      <p:ext uri="{BB962C8B-B14F-4D97-AF65-F5344CB8AC3E}">
        <p14:creationId xmlns:p14="http://schemas.microsoft.com/office/powerpoint/2010/main" val="433121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KAHTIAJAKO KÄYTTÖESIMERKKI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14104" y="1483776"/>
            <a:ext cx="5562764" cy="3395608"/>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r>
              <a:rPr lang="en-US" noProof="0"/>
              <a:t>Click icon to add picture</a:t>
            </a:r>
            <a:endParaRPr lang="fi-FI" noProof="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6314104" y="5063883"/>
            <a:ext cx="5562764" cy="790817"/>
          </a:xfrm>
        </p:spPr>
        <p:txBody>
          <a:bodyPr anchor="t"/>
          <a:lstStyle>
            <a:lvl1pPr marL="0" indent="0">
              <a:buNone/>
              <a:defRPr sz="1500" b="1" i="0">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12311568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KOKOKUV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B4A7CF-52A9-2744-A095-A908B8D40A6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7" name="Picture Placeholder 6">
            <a:extLst>
              <a:ext uri="{FF2B5EF4-FFF2-40B4-BE49-F238E27FC236}">
                <a16:creationId xmlns:a16="http://schemas.microsoft.com/office/drawing/2014/main" id="{64347C94-D7F6-5149-B2B6-878580DA36DA}"/>
              </a:ext>
            </a:extLst>
          </p:cNvPr>
          <p:cNvSpPr>
            <a:spLocks noGrp="1"/>
          </p:cNvSpPr>
          <p:nvPr>
            <p:ph type="pic" sz="quarter" idx="10"/>
          </p:nvPr>
        </p:nvSpPr>
        <p:spPr>
          <a:xfrm>
            <a:off x="0" y="0"/>
            <a:ext cx="12192000" cy="6858000"/>
          </a:xfrm>
        </p:spPr>
        <p:txBody>
          <a:bodyPr/>
          <a:lstStyle/>
          <a:p>
            <a:r>
              <a:rPr lang="en-US"/>
              <a:t>Click icon to add picture</a:t>
            </a:r>
            <a:endParaRPr lang="fi-FI"/>
          </a:p>
        </p:txBody>
      </p:sp>
    </p:spTree>
    <p:extLst>
      <p:ext uri="{BB962C8B-B14F-4D97-AF65-F5344CB8AC3E}">
        <p14:creationId xmlns:p14="http://schemas.microsoft.com/office/powerpoint/2010/main" val="2768910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KUVA KUVATEKSTILLÄ">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2CC56C-5124-B44F-BB14-8E822851C08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en-US" noProof="0"/>
              <a:t>Click to edit Master text styles</a:t>
            </a:r>
          </a:p>
          <a:p>
            <a:pPr lvl="1"/>
            <a:r>
              <a:rPr lang="en-US" noProof="0"/>
              <a:t>Second level</a:t>
            </a:r>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12192000" cy="5919788"/>
          </a:xfrm>
        </p:spPr>
        <p:txBody>
          <a:bodyPr/>
          <a:lstStyle/>
          <a:p>
            <a:r>
              <a:rPr lang="en-US"/>
              <a:t>Click icon to add picture</a:t>
            </a:r>
            <a:endParaRPr lang="fi-FI"/>
          </a:p>
        </p:txBody>
      </p:sp>
    </p:spTree>
    <p:extLst>
      <p:ext uri="{BB962C8B-B14F-4D97-AF65-F5344CB8AC3E}">
        <p14:creationId xmlns:p14="http://schemas.microsoft.com/office/powerpoint/2010/main" val="2005182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KANSI OMA KUVAVALINTA">
    <p:spTree>
      <p:nvGrpSpPr>
        <p:cNvPr id="1" name=""/>
        <p:cNvGrpSpPr/>
        <p:nvPr/>
      </p:nvGrpSpPr>
      <p:grpSpPr>
        <a:xfrm>
          <a:off x="0" y="0"/>
          <a:ext cx="0" cy="0"/>
          <a:chOff x="0" y="0"/>
          <a:chExt cx="0" cy="0"/>
        </a:xfrm>
      </p:grpSpPr>
      <p:pic>
        <p:nvPicPr>
          <p:cNvPr id="14" name="Picture 13" descr="A group of people walking on a dirt path&#10;&#10;Description automatically generated with medium confidence">
            <a:extLst>
              <a:ext uri="{FF2B5EF4-FFF2-40B4-BE49-F238E27FC236}">
                <a16:creationId xmlns:a16="http://schemas.microsoft.com/office/drawing/2014/main" id="{BD2846D1-CA6C-3547-B194-4AB11C7E684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8191" cy="6858000"/>
          </a:xfrm>
          <a:prstGeom prst="rect">
            <a:avLst/>
          </a:prstGeom>
        </p:spPr>
      </p:pic>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2896"/>
            <a:ext cx="9144000" cy="2681191"/>
          </a:xfrm>
          <a:prstGeom prst="rect">
            <a:avLst/>
          </a:prstGeom>
        </p:spPr>
        <p:txBody>
          <a:bodyPr anchor="b"/>
          <a:lstStyle>
            <a:lvl1pPr algn="l">
              <a:defRPr sz="6600">
                <a:solidFill>
                  <a:schemeClr val="bg1"/>
                </a:solidFill>
              </a:defRPr>
            </a:lvl1pPr>
          </a:lstStyle>
          <a:p>
            <a:r>
              <a:rPr lang="en-US" noProof="0"/>
              <a:t>Click to edit Master title style</a:t>
            </a:r>
            <a:endParaRPr lang="fi-FI" noProof="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034"/>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fi-FI" noProof="0"/>
          </a:p>
        </p:txBody>
      </p:sp>
      <p:sp>
        <p:nvSpPr>
          <p:cNvPr id="7" name="Rectangle 6">
            <a:extLst>
              <a:ext uri="{FF2B5EF4-FFF2-40B4-BE49-F238E27FC236}">
                <a16:creationId xmlns:a16="http://schemas.microsoft.com/office/drawing/2014/main" id="{485E0F3C-DB79-0649-9FDA-521305556C69}"/>
              </a:ext>
            </a:extLst>
          </p:cNvPr>
          <p:cNvSpPr/>
          <p:nvPr/>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Tree>
    <p:extLst>
      <p:ext uri="{BB962C8B-B14F-4D97-AF65-F5344CB8AC3E}">
        <p14:creationId xmlns:p14="http://schemas.microsoft.com/office/powerpoint/2010/main" val="7134555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KAKSI KUVAA KUVATEKSTILL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15B939-FDDC-D043-B727-03F8A4AE38FB}"/>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en-US" noProof="0"/>
              <a:t>Click to edit Master text styles</a:t>
            </a:r>
          </a:p>
          <a:p>
            <a:pPr lvl="1"/>
            <a:r>
              <a:rPr lang="en-US" noProof="0"/>
              <a:t>Second level</a:t>
            </a:r>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5951095" cy="5919788"/>
          </a:xfrm>
        </p:spPr>
        <p:txBody>
          <a:bodyPr/>
          <a:lstStyle/>
          <a:p>
            <a:r>
              <a:rPr lang="en-US"/>
              <a:t>Click icon to add picture</a:t>
            </a:r>
            <a:endParaRPr lang="fi-FI"/>
          </a:p>
        </p:txBody>
      </p:sp>
      <p:sp>
        <p:nvSpPr>
          <p:cNvPr id="7" name="Picture Placeholder 9">
            <a:extLst>
              <a:ext uri="{FF2B5EF4-FFF2-40B4-BE49-F238E27FC236}">
                <a16:creationId xmlns:a16="http://schemas.microsoft.com/office/drawing/2014/main" id="{3688C02F-996C-014B-A63A-A5E9141B60C5}"/>
              </a:ext>
            </a:extLst>
          </p:cNvPr>
          <p:cNvSpPr>
            <a:spLocks noGrp="1"/>
          </p:cNvSpPr>
          <p:nvPr>
            <p:ph type="pic" sz="quarter" idx="15"/>
          </p:nvPr>
        </p:nvSpPr>
        <p:spPr>
          <a:xfrm>
            <a:off x="6086006" y="0"/>
            <a:ext cx="6096000" cy="5919788"/>
          </a:xfrm>
        </p:spPr>
        <p:txBody>
          <a:bodyPr/>
          <a:lstStyle/>
          <a:p>
            <a:r>
              <a:rPr lang="en-US"/>
              <a:t>Click icon to add picture</a:t>
            </a:r>
            <a:endParaRPr lang="fi-FI"/>
          </a:p>
        </p:txBody>
      </p:sp>
    </p:spTree>
    <p:extLst>
      <p:ext uri="{BB962C8B-B14F-4D97-AF65-F5344CB8AC3E}">
        <p14:creationId xmlns:p14="http://schemas.microsoft.com/office/powerpoint/2010/main" val="868931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LAINAUS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ACA1C-0C0D-034E-8DD7-F83206FDF18A}"/>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bg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05278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LAINAUS BRÄNDIKUVALL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2C869AD-BD96-C14A-AEB2-942F637BC6E2}"/>
              </a:ext>
            </a:extLst>
          </p:cNvPr>
          <p:cNvSpPr>
            <a:spLocks noGrp="1"/>
          </p:cNvSpPr>
          <p:nvPr>
            <p:ph type="pic" sz="quarter" idx="17"/>
          </p:nvPr>
        </p:nvSpPr>
        <p:spPr>
          <a:xfrm>
            <a:off x="0" y="0"/>
            <a:ext cx="12192000" cy="6858000"/>
          </a:xfrm>
        </p:spPr>
        <p:txBody>
          <a:bodyPr/>
          <a:lstStyle/>
          <a:p>
            <a:r>
              <a:rPr lang="en-US" noProof="0"/>
              <a:t>Click icon to add picture</a:t>
            </a: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accent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accent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40779162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VÄLILEHTI OTSIKKO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7B409-AC43-514B-A8E4-5299EA481269}"/>
              </a:ext>
            </a:extLst>
          </p:cNvPr>
          <p:cNvSpPr/>
          <p:nvPr/>
        </p:nvSpPr>
        <p:spPr>
          <a:xfrm>
            <a:off x="0" y="0"/>
            <a:ext cx="12192000"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en-US" noProof="0"/>
              <a:t>Click to edit Master title style</a:t>
            </a:r>
            <a:endParaRPr lang="fi-FI" noProof="0"/>
          </a:p>
        </p:txBody>
      </p:sp>
    </p:spTree>
    <p:extLst>
      <p:ext uri="{BB962C8B-B14F-4D97-AF65-F5344CB8AC3E}">
        <p14:creationId xmlns:p14="http://schemas.microsoft.com/office/powerpoint/2010/main" val="15637345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VÄLILEHTI OTSIKKO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en-US" noProof="0"/>
              <a:t>Click to edit Master title style</a:t>
            </a:r>
            <a:endParaRPr lang="fi-FI" noProof="0"/>
          </a:p>
        </p:txBody>
      </p:sp>
    </p:spTree>
    <p:extLst>
      <p:ext uri="{BB962C8B-B14F-4D97-AF65-F5344CB8AC3E}">
        <p14:creationId xmlns:p14="http://schemas.microsoft.com/office/powerpoint/2010/main" val="957900339"/>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ISTA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p:nvSpPr>
        <p:spPr>
          <a:xfrm>
            <a:off x="0" y="0"/>
            <a:ext cx="12192000" cy="59203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bg1"/>
                </a:solidFill>
              </a:defRPr>
            </a:lvl1pPr>
          </a:lstStyle>
          <a:p>
            <a:r>
              <a:rPr lang="en-US" noProof="0"/>
              <a:t>Click to edit Master title 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2">
            <a:extLst>
              <a:ext uri="{FF2B5EF4-FFF2-40B4-BE49-F238E27FC236}">
                <a16:creationId xmlns:a16="http://schemas.microsoft.com/office/drawing/2014/main" id="{5771F2C8-4C72-9543-8994-0E84699E66F4}"/>
              </a:ext>
            </a:extLst>
          </p:cNvPr>
          <p:cNvSpPr>
            <a:spLocks noGrp="1"/>
          </p:cNvSpPr>
          <p:nvPr>
            <p:ph type="body" idx="11"/>
          </p:nvPr>
        </p:nvSpPr>
        <p:spPr>
          <a:xfrm>
            <a:off x="838199" y="2004918"/>
            <a:ext cx="10515599" cy="3411358"/>
          </a:xfrm>
        </p:spPr>
        <p:txBody>
          <a:bodyPr anchor="t"/>
          <a:lstStyle>
            <a:lvl1pPr marL="0" indent="0">
              <a:spcBef>
                <a:spcPts val="0"/>
              </a:spcBef>
              <a:buNone/>
              <a:defRPr sz="3000" b="1" i="0">
                <a:solidFill>
                  <a:schemeClr val="bg1"/>
                </a:solidFill>
                <a:latin typeface="Arial" panose="020B0604020202020204" pitchFamily="34" charset="0"/>
                <a:cs typeface="Arial" panose="020B0604020202020204" pitchFamily="34" charset="0"/>
              </a:defRPr>
            </a:lvl1pPr>
            <a:lvl2pPr marL="457200" indent="0">
              <a:buNone/>
              <a:defRPr sz="3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24831663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IITTE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p:nvSpPr>
        <p:spPr>
          <a:xfrm>
            <a:off x="0" y="0"/>
            <a:ext cx="12192000" cy="5920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tx1"/>
                </a:solidFill>
              </a:defRPr>
            </a:lvl1pPr>
          </a:lstStyle>
          <a:p>
            <a:r>
              <a:rPr lang="en-US" noProof="0"/>
              <a:t>Click to edit Master title 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0" name="Text Placeholder 2">
            <a:extLst>
              <a:ext uri="{FF2B5EF4-FFF2-40B4-BE49-F238E27FC236}">
                <a16:creationId xmlns:a16="http://schemas.microsoft.com/office/drawing/2014/main" id="{139FDE1E-3511-2C4E-BFC7-4C76B43B31DA}"/>
              </a:ext>
            </a:extLst>
          </p:cNvPr>
          <p:cNvSpPr>
            <a:spLocks noGrp="1"/>
          </p:cNvSpPr>
          <p:nvPr>
            <p:ph type="body" idx="11"/>
          </p:nvPr>
        </p:nvSpPr>
        <p:spPr>
          <a:xfrm>
            <a:off x="838199"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p:txBody>
      </p:sp>
      <p:sp>
        <p:nvSpPr>
          <p:cNvPr id="11" name="Text Placeholder 2">
            <a:extLst>
              <a:ext uri="{FF2B5EF4-FFF2-40B4-BE49-F238E27FC236}">
                <a16:creationId xmlns:a16="http://schemas.microsoft.com/office/drawing/2014/main" id="{FB674FD2-0BD4-BF49-9017-115079CE1EAB}"/>
              </a:ext>
            </a:extLst>
          </p:cNvPr>
          <p:cNvSpPr>
            <a:spLocks noGrp="1"/>
          </p:cNvSpPr>
          <p:nvPr>
            <p:ph type="body" idx="12"/>
          </p:nvPr>
        </p:nvSpPr>
        <p:spPr>
          <a:xfrm>
            <a:off x="6225745"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2789490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RÄNDILOPETU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CB8AE-9890-DE43-B3F1-9FA29E70D77E}"/>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409482" y="1483776"/>
            <a:ext cx="3467386"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4068792" cy="6858000"/>
          </a:xfrm>
        </p:spPr>
        <p:txBody>
          <a:bodyPr/>
          <a:lstStyle/>
          <a:p>
            <a:r>
              <a:rPr lang="en-US" noProof="0"/>
              <a:t>Click icon to add picture</a:t>
            </a:r>
            <a:endParaRPr lang="fi-FI" noProof="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8409481" y="5063883"/>
            <a:ext cx="3467386"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4092314" y="-1"/>
            <a:ext cx="4068792" cy="6858000"/>
          </a:xfrm>
        </p:spPr>
        <p:txBody>
          <a:bodyPr/>
          <a:lstStyle/>
          <a:p>
            <a:r>
              <a:rPr lang="en-US" noProof="0"/>
              <a:t>Click icon to add picture</a:t>
            </a:r>
            <a:endParaRPr lang="fi-FI" noProof="0"/>
          </a:p>
        </p:txBody>
      </p:sp>
    </p:spTree>
    <p:extLst>
      <p:ext uri="{BB962C8B-B14F-4D97-AF65-F5344CB8AC3E}">
        <p14:creationId xmlns:p14="http://schemas.microsoft.com/office/powerpoint/2010/main" val="39082656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RÄNDILOPETUS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55B871-CB14-7146-97D4-FC529108C6E3}"/>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779489" y="1483776"/>
            <a:ext cx="4572000"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46874"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79489" y="5063883"/>
            <a:ext cx="4572000"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8123208" y="-1"/>
            <a:ext cx="4068792" cy="6858000"/>
          </a:xfrm>
        </p:spPr>
        <p:txBody>
          <a:bodyPr/>
          <a:lstStyle/>
          <a:p>
            <a:r>
              <a:rPr lang="en-US" noProof="0"/>
              <a:t>Click icon to add picture</a:t>
            </a:r>
            <a:endParaRPr lang="fi-FI" noProof="0"/>
          </a:p>
        </p:txBody>
      </p:sp>
      <p:sp>
        <p:nvSpPr>
          <p:cNvPr id="8" name="Rectangle 7">
            <a:extLst>
              <a:ext uri="{FF2B5EF4-FFF2-40B4-BE49-F238E27FC236}">
                <a16:creationId xmlns:a16="http://schemas.microsoft.com/office/drawing/2014/main" id="{3891C178-6E34-F148-940F-05E15C7B661F}"/>
              </a:ext>
            </a:extLst>
          </p:cNvPr>
          <p:cNvSpPr/>
          <p:nvPr/>
        </p:nvSpPr>
        <p:spPr>
          <a:xfrm>
            <a:off x="6094538" y="0"/>
            <a:ext cx="20286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9D2F3DEC-9E8C-FE4C-B57C-8D3E6F47D213}"/>
              </a:ext>
            </a:extLst>
          </p:cNvPr>
          <p:cNvSpPr/>
          <p:nvPr/>
        </p:nvSpPr>
        <p:spPr>
          <a:xfrm>
            <a:off x="8128935" y="0"/>
            <a:ext cx="2028669" cy="6858000"/>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Tree>
    <p:extLst>
      <p:ext uri="{BB962C8B-B14F-4D97-AF65-F5344CB8AC3E}">
        <p14:creationId xmlns:p14="http://schemas.microsoft.com/office/powerpoint/2010/main" val="32280360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AKAKANSI">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76D147-9687-9344-8C8D-BD2F36364574}"/>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7" name="Rectangle 6">
            <a:extLst>
              <a:ext uri="{FF2B5EF4-FFF2-40B4-BE49-F238E27FC236}">
                <a16:creationId xmlns:a16="http://schemas.microsoft.com/office/drawing/2014/main" id="{485E0F3C-DB79-0649-9FDA-521305556C69}"/>
              </a:ext>
            </a:extLst>
          </p:cNvPr>
          <p:cNvSpPr/>
          <p:nvPr/>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0" name="Text Placeholder 2">
            <a:extLst>
              <a:ext uri="{FF2B5EF4-FFF2-40B4-BE49-F238E27FC236}">
                <a16:creationId xmlns:a16="http://schemas.microsoft.com/office/drawing/2014/main" id="{02B85F9E-919D-2A4C-BFCD-A5FBB3C69DD3}"/>
              </a:ext>
            </a:extLst>
          </p:cNvPr>
          <p:cNvSpPr>
            <a:spLocks noGrp="1"/>
          </p:cNvSpPr>
          <p:nvPr>
            <p:ph type="body" idx="16"/>
          </p:nvPr>
        </p:nvSpPr>
        <p:spPr>
          <a:xfrm>
            <a:off x="3326065"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1" name="Text Placeholder 2">
            <a:extLst>
              <a:ext uri="{FF2B5EF4-FFF2-40B4-BE49-F238E27FC236}">
                <a16:creationId xmlns:a16="http://schemas.microsoft.com/office/drawing/2014/main" id="{144D3AE2-5E57-E440-BDFF-C77D11465E32}"/>
              </a:ext>
            </a:extLst>
          </p:cNvPr>
          <p:cNvSpPr>
            <a:spLocks noGrp="1"/>
          </p:cNvSpPr>
          <p:nvPr>
            <p:ph type="body" idx="17"/>
          </p:nvPr>
        </p:nvSpPr>
        <p:spPr>
          <a:xfrm>
            <a:off x="6279127"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2" name="Text Placeholder 2">
            <a:extLst>
              <a:ext uri="{FF2B5EF4-FFF2-40B4-BE49-F238E27FC236}">
                <a16:creationId xmlns:a16="http://schemas.microsoft.com/office/drawing/2014/main" id="{E177CB89-4E83-6D49-8E76-46F59C95AD76}"/>
              </a:ext>
            </a:extLst>
          </p:cNvPr>
          <p:cNvSpPr>
            <a:spLocks noGrp="1"/>
          </p:cNvSpPr>
          <p:nvPr>
            <p:ph type="body" idx="18"/>
          </p:nvPr>
        </p:nvSpPr>
        <p:spPr>
          <a:xfrm>
            <a:off x="9232189"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Tree>
    <p:extLst>
      <p:ext uri="{BB962C8B-B14F-4D97-AF65-F5344CB8AC3E}">
        <p14:creationId xmlns:p14="http://schemas.microsoft.com/office/powerpoint/2010/main" val="1391795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ISÄLTÖ">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CAAC1F-E6E6-C340-9D7F-D43AF5309976}"/>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125CB073-26A7-F544-9A4D-31072FFBA15E}"/>
              </a:ext>
            </a:extLst>
          </p:cNvPr>
          <p:cNvSpPr>
            <a:spLocks noGrp="1"/>
          </p:cNvSpPr>
          <p:nvPr>
            <p:ph type="title"/>
          </p:nvPr>
        </p:nvSpPr>
        <p:spPr>
          <a:xfrm>
            <a:off x="838200" y="1202631"/>
            <a:ext cx="10515600" cy="1325563"/>
          </a:xfrm>
          <a:prstGeom prst="rect">
            <a:avLst/>
          </a:prstGeom>
        </p:spPr>
        <p:txBody>
          <a:bodyPr/>
          <a:lstStyle>
            <a:lvl1pPr>
              <a:defRPr sz="2800">
                <a:solidFill>
                  <a:schemeClr val="bg1"/>
                </a:solidFill>
              </a:defRPr>
            </a:lvl1pPr>
          </a:lstStyle>
          <a:p>
            <a:r>
              <a:rPr lang="en-US" noProof="0"/>
              <a:t>Click to edit Master title style</a:t>
            </a:r>
            <a:endParaRPr lang="fi-FI" noProof="0"/>
          </a:p>
        </p:txBody>
      </p:sp>
      <p:sp>
        <p:nvSpPr>
          <p:cNvPr id="3" name="Content Placeholder 2">
            <a:extLst>
              <a:ext uri="{FF2B5EF4-FFF2-40B4-BE49-F238E27FC236}">
                <a16:creationId xmlns:a16="http://schemas.microsoft.com/office/drawing/2014/main" id="{2F78DF1F-C7B8-5B46-B3C4-EC48EEFA1EC6}"/>
              </a:ext>
            </a:extLst>
          </p:cNvPr>
          <p:cNvSpPr>
            <a:spLocks noGrp="1"/>
          </p:cNvSpPr>
          <p:nvPr>
            <p:ph idx="1"/>
          </p:nvPr>
        </p:nvSpPr>
        <p:spPr>
          <a:xfrm>
            <a:off x="838200" y="2707581"/>
            <a:ext cx="10515600" cy="2875824"/>
          </a:xfrm>
        </p:spPr>
        <p:txBody>
          <a:bodyPr/>
          <a:lstStyle>
            <a:lvl1pPr>
              <a:buFont typeface="+mj-lt"/>
              <a:buAutoNum type="arabicPeriod"/>
              <a:defRPr>
                <a:solidFill>
                  <a:schemeClr val="bg1"/>
                </a:solidFill>
              </a:defRPr>
            </a:lvl1pPr>
            <a:lvl2pPr>
              <a:buFont typeface="+mj-lt"/>
              <a:buAutoNum type="arabicPeriod"/>
              <a:defRPr>
                <a:solidFill>
                  <a:schemeClr val="bg1"/>
                </a:solidFill>
              </a:defRPr>
            </a:lvl2pPr>
            <a:lvl3pPr>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Tree>
    <p:extLst>
      <p:ext uri="{BB962C8B-B14F-4D97-AF65-F5344CB8AC3E}">
        <p14:creationId xmlns:p14="http://schemas.microsoft.com/office/powerpoint/2010/main" val="8978167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03821"/>
            <a:ext cx="10515600" cy="435769"/>
          </a:xfrm>
        </p:spPr>
        <p:txBody>
          <a:bodyPr>
            <a:no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973765"/>
            <a:ext cx="5181600" cy="4315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973765"/>
            <a:ext cx="5181600" cy="43155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Logo&#10;&#10;Description automatically generated with medium confidence">
            <a:extLst>
              <a:ext uri="{FF2B5EF4-FFF2-40B4-BE49-F238E27FC236}">
                <a16:creationId xmlns:a16="http://schemas.microsoft.com/office/drawing/2014/main" id="{19D046DF-9245-4635-2A02-C4574A5AF6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1177207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EAFBC-D83A-4D89-8001-E7BEB3D39149}"/>
              </a:ext>
            </a:extLst>
          </p:cNvPr>
          <p:cNvSpPr>
            <a:spLocks noGrp="1"/>
          </p:cNvSpPr>
          <p:nvPr>
            <p:ph type="title"/>
          </p:nvPr>
        </p:nvSpPr>
        <p:spPr>
          <a:xfrm>
            <a:off x="839788" y="365125"/>
            <a:ext cx="10515600" cy="1325563"/>
          </a:xfrm>
        </p:spPr>
        <p:txBody>
          <a:bodyPr/>
          <a:lstStyle/>
          <a:p>
            <a:r>
              <a:rPr lang="en-US"/>
              <a:t>Click to edit Master title style</a:t>
            </a:r>
            <a:endParaRPr lang="fi-FI"/>
          </a:p>
        </p:txBody>
      </p:sp>
      <p:sp>
        <p:nvSpPr>
          <p:cNvPr id="3" name="Text Placeholder 2">
            <a:extLst>
              <a:ext uri="{FF2B5EF4-FFF2-40B4-BE49-F238E27FC236}">
                <a16:creationId xmlns:a16="http://schemas.microsoft.com/office/drawing/2014/main" id="{DA5D5A40-DCAF-4AEA-A3D4-4AED8AC818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146C18-9896-4E3D-AD5C-2032CA187A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884BCA8E-E3EE-471A-B67B-2911923196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0BECE0-B0F9-49FA-A42A-6BA9DCFEBF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14D88C69-99FD-4A38-84BF-17FD41FAD400}"/>
              </a:ext>
            </a:extLst>
          </p:cNvPr>
          <p:cNvSpPr>
            <a:spLocks noGrp="1"/>
          </p:cNvSpPr>
          <p:nvPr>
            <p:ph type="dt" sz="half" idx="10"/>
          </p:nvPr>
        </p:nvSpPr>
        <p:spPr/>
        <p:txBody>
          <a:bodyPr/>
          <a:lstStyle/>
          <a:p>
            <a:fld id="{DED0847B-3770-4BD7-AF65-6D58536E04AC}" type="datetimeFigureOut">
              <a:rPr lang="fi-FI" smtClean="0"/>
              <a:t>10.1.2025</a:t>
            </a:fld>
            <a:endParaRPr lang="fi-FI"/>
          </a:p>
        </p:txBody>
      </p:sp>
      <p:sp>
        <p:nvSpPr>
          <p:cNvPr id="8" name="Footer Placeholder 7">
            <a:extLst>
              <a:ext uri="{FF2B5EF4-FFF2-40B4-BE49-F238E27FC236}">
                <a16:creationId xmlns:a16="http://schemas.microsoft.com/office/drawing/2014/main" id="{61821ED5-542B-4B5C-87A1-172A7DD93883}"/>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30F00E6A-77CD-49E4-9E55-D4CD8EC27CF2}"/>
              </a:ext>
            </a:extLst>
          </p:cNvPr>
          <p:cNvSpPr>
            <a:spLocks noGrp="1"/>
          </p:cNvSpPr>
          <p:nvPr>
            <p:ph type="sldNum" sz="quarter" idx="12"/>
          </p:nvPr>
        </p:nvSpPr>
        <p:spPr/>
        <p:txBody>
          <a:bodyPr/>
          <a:lstStyle/>
          <a:p>
            <a:fld id="{778284E3-005F-4807-A65B-FC65CF5E47D4}" type="slidenum">
              <a:rPr lang="fi-FI" smtClean="0"/>
              <a:t>‹#›</a:t>
            </a:fld>
            <a:endParaRPr lang="fi-FI"/>
          </a:p>
        </p:txBody>
      </p:sp>
    </p:spTree>
    <p:extLst>
      <p:ext uri="{BB962C8B-B14F-4D97-AF65-F5344CB8AC3E}">
        <p14:creationId xmlns:p14="http://schemas.microsoft.com/office/powerpoint/2010/main" val="35134768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BULLET LISTA JA KUV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763489"/>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082700"/>
            <a:ext cx="5157787" cy="3534125"/>
          </a:xfrm>
        </p:spPr>
        <p:txBody>
          <a:bodyPr/>
          <a:lstStyle>
            <a:lvl1pPr>
              <a:defRPr sz="2400"/>
            </a:lvl1pPr>
            <a:lvl2pPr>
              <a:defRPr sz="2000"/>
            </a:lvl2pPr>
            <a:lvl3pPr>
              <a:defRPr sz="1900"/>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Picture Placeholder 3">
            <a:extLst>
              <a:ext uri="{FF2B5EF4-FFF2-40B4-BE49-F238E27FC236}">
                <a16:creationId xmlns:a16="http://schemas.microsoft.com/office/drawing/2014/main" id="{E3FD0F4A-62D2-D935-BC88-590E264F576D}"/>
              </a:ext>
            </a:extLst>
          </p:cNvPr>
          <p:cNvSpPr>
            <a:spLocks noGrp="1"/>
          </p:cNvSpPr>
          <p:nvPr>
            <p:ph type="pic" sz="quarter" idx="12"/>
          </p:nvPr>
        </p:nvSpPr>
        <p:spPr>
          <a:xfrm>
            <a:off x="6265863" y="763121"/>
            <a:ext cx="5083175" cy="4852988"/>
          </a:xfrm>
        </p:spPr>
        <p:txBody>
          <a:bodyPr/>
          <a:lstStyle/>
          <a:p>
            <a:endParaRPr lang="fi-FI"/>
          </a:p>
        </p:txBody>
      </p:sp>
      <p:pic>
        <p:nvPicPr>
          <p:cNvPr id="5" name="Picture 4" descr="Logo&#10;&#10;Description automatically generated with medium confidence">
            <a:extLst>
              <a:ext uri="{FF2B5EF4-FFF2-40B4-BE49-F238E27FC236}">
                <a16:creationId xmlns:a16="http://schemas.microsoft.com/office/drawing/2014/main" id="{D9F05D74-7927-3335-A676-8EE145EEBA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9200587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KAHTIAJAKO BULLET LISTA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r>
              <a:rPr lang="en-US" noProof="0"/>
              <a:t>Click icon to add picture</a:t>
            </a:r>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6398596" y="59419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6399389" y="1913405"/>
            <a:ext cx="5181601" cy="3534125"/>
          </a:xfrm>
        </p:spPr>
        <p:txBody>
          <a:bodyPr/>
          <a:lstStyle>
            <a:lvl1pPr>
              <a:defRPr sz="2400"/>
            </a:lvl1pPr>
            <a:lvl2pPr>
              <a:defRPr sz="2000"/>
            </a:lvl2pPr>
            <a:lvl3pPr>
              <a:defRPr sz="1900"/>
            </a:lvl3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32549354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KANSI">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4DE3F7-DC73-574E-BBEF-067A7B976E7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en-GB" noProof="0"/>
              <a:t>Click to edit Master title style</a:t>
            </a:r>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a:p>
            <a:pPr lvl="1"/>
            <a:endParaRPr lang="en-GB" noProof="0"/>
          </a:p>
        </p:txBody>
      </p:sp>
      <p:sp>
        <p:nvSpPr>
          <p:cNvPr id="4" name="Rectangle 3">
            <a:extLst>
              <a:ext uri="{FF2B5EF4-FFF2-40B4-BE49-F238E27FC236}">
                <a16:creationId xmlns:a16="http://schemas.microsoft.com/office/drawing/2014/main" id="{F4E65EE3-FABC-A913-42AF-2F92ED9A4A12}"/>
              </a:ext>
            </a:extLst>
          </p:cNvPr>
          <p:cNvSpPr/>
          <p:nvPr userDrawn="1"/>
        </p:nvSpPr>
        <p:spPr>
          <a:xfrm>
            <a:off x="9890449" y="0"/>
            <a:ext cx="2301551"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pic>
        <p:nvPicPr>
          <p:cNvPr id="6" name="Picture 5" descr="Logo&#10;&#10;Description automatically generated with medium confidence">
            <a:extLst>
              <a:ext uri="{FF2B5EF4-FFF2-40B4-BE49-F238E27FC236}">
                <a16:creationId xmlns:a16="http://schemas.microsoft.com/office/drawing/2014/main" id="{38B957BC-7B00-B989-EA08-B880AB684B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17558" y="194472"/>
            <a:ext cx="1638228" cy="634300"/>
          </a:xfrm>
          <a:prstGeom prst="rect">
            <a:avLst/>
          </a:prstGeom>
        </p:spPr>
      </p:pic>
    </p:spTree>
    <p:extLst>
      <p:ext uri="{BB962C8B-B14F-4D97-AF65-F5344CB8AC3E}">
        <p14:creationId xmlns:p14="http://schemas.microsoft.com/office/powerpoint/2010/main" val="18854675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NSI OMA KUVAVALINTA">
    <p:spTree>
      <p:nvGrpSpPr>
        <p:cNvPr id="1" name=""/>
        <p:cNvGrpSpPr/>
        <p:nvPr/>
      </p:nvGrpSpPr>
      <p:grpSpPr>
        <a:xfrm>
          <a:off x="0" y="0"/>
          <a:ext cx="0" cy="0"/>
          <a:chOff x="0" y="0"/>
          <a:chExt cx="0" cy="0"/>
        </a:xfrm>
      </p:grpSpPr>
      <p:pic>
        <p:nvPicPr>
          <p:cNvPr id="16" name="Picture 15" descr="A group of people walking on a dirt path&#10;&#10;Description automatically generated with medium confidence">
            <a:extLst>
              <a:ext uri="{FF2B5EF4-FFF2-40B4-BE49-F238E27FC236}">
                <a16:creationId xmlns:a16="http://schemas.microsoft.com/office/drawing/2014/main" id="{A926111C-0DA8-4AC2-9D64-685C0A6089E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8191" cy="6858000"/>
          </a:xfrm>
          <a:prstGeom prst="rect">
            <a:avLst/>
          </a:prstGeom>
        </p:spPr>
      </p:pic>
      <p:sp>
        <p:nvSpPr>
          <p:cNvPr id="17" name="Title 1">
            <a:extLst>
              <a:ext uri="{FF2B5EF4-FFF2-40B4-BE49-F238E27FC236}">
                <a16:creationId xmlns:a16="http://schemas.microsoft.com/office/drawing/2014/main" id="{DC6D6EFD-CA23-ED3F-2613-7D17BDA51009}"/>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en-GB" noProof="0"/>
              <a:t>Click to edit Master title style</a:t>
            </a:r>
          </a:p>
        </p:txBody>
      </p:sp>
      <p:sp>
        <p:nvSpPr>
          <p:cNvPr id="18" name="Subtitle 2">
            <a:extLst>
              <a:ext uri="{FF2B5EF4-FFF2-40B4-BE49-F238E27FC236}">
                <a16:creationId xmlns:a16="http://schemas.microsoft.com/office/drawing/2014/main" id="{41D5C1B7-F23F-FCAF-9CB6-47CA1E3BE5AB}"/>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a:p>
            <a:pPr lvl="1"/>
            <a:endParaRPr lang="en-GB" noProof="0"/>
          </a:p>
        </p:txBody>
      </p:sp>
      <p:sp>
        <p:nvSpPr>
          <p:cNvPr id="2" name="Rectangle 1">
            <a:extLst>
              <a:ext uri="{FF2B5EF4-FFF2-40B4-BE49-F238E27FC236}">
                <a16:creationId xmlns:a16="http://schemas.microsoft.com/office/drawing/2014/main" id="{5C48AA88-CC45-52FE-9943-BDB7956C9D8B}"/>
              </a:ext>
            </a:extLst>
          </p:cNvPr>
          <p:cNvSpPr/>
          <p:nvPr userDrawn="1"/>
        </p:nvSpPr>
        <p:spPr>
          <a:xfrm>
            <a:off x="9890449" y="0"/>
            <a:ext cx="2301551"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pic>
        <p:nvPicPr>
          <p:cNvPr id="3" name="Picture 2" descr="Logo&#10;&#10;Description automatically generated with low confidence">
            <a:extLst>
              <a:ext uri="{FF2B5EF4-FFF2-40B4-BE49-F238E27FC236}">
                <a16:creationId xmlns:a16="http://schemas.microsoft.com/office/drawing/2014/main" id="{5C8F32D4-017B-8556-FD96-F618134B250B}"/>
              </a:ext>
            </a:extLst>
          </p:cNvPr>
          <p:cNvPicPr>
            <a:picLocks noChangeAspect="1"/>
          </p:cNvPicPr>
          <p:nvPr userDrawn="1"/>
        </p:nvPicPr>
        <p:blipFill>
          <a:blip r:embed="rId3">
            <a:alphaModFix/>
          </a:blip>
          <a:stretch>
            <a:fillRect/>
          </a:stretch>
        </p:blipFill>
        <p:spPr>
          <a:xfrm>
            <a:off x="10081727" y="193316"/>
            <a:ext cx="1918995" cy="636612"/>
          </a:xfrm>
          <a:prstGeom prst="rect">
            <a:avLst/>
          </a:prstGeom>
        </p:spPr>
      </p:pic>
    </p:spTree>
    <p:extLst>
      <p:ext uri="{BB962C8B-B14F-4D97-AF65-F5344CB8AC3E}">
        <p14:creationId xmlns:p14="http://schemas.microsoft.com/office/powerpoint/2010/main" val="40985357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ANSI OMA KUVAVALINTA 2">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926111C-0DA8-4AC2-9D64-685C0A6089E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096" y="0"/>
            <a:ext cx="12198191" cy="6858000"/>
          </a:xfrm>
          <a:prstGeom prst="rect">
            <a:avLst/>
          </a:prstGeom>
        </p:spPr>
      </p:pic>
      <p:sp>
        <p:nvSpPr>
          <p:cNvPr id="17" name="Title 1">
            <a:extLst>
              <a:ext uri="{FF2B5EF4-FFF2-40B4-BE49-F238E27FC236}">
                <a16:creationId xmlns:a16="http://schemas.microsoft.com/office/drawing/2014/main" id="{DC6D6EFD-CA23-ED3F-2613-7D17BDA51009}"/>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en-GB" noProof="0"/>
              <a:t>Click to edit Master title style</a:t>
            </a:r>
          </a:p>
        </p:txBody>
      </p:sp>
      <p:sp>
        <p:nvSpPr>
          <p:cNvPr id="18" name="Subtitle 2">
            <a:extLst>
              <a:ext uri="{FF2B5EF4-FFF2-40B4-BE49-F238E27FC236}">
                <a16:creationId xmlns:a16="http://schemas.microsoft.com/office/drawing/2014/main" id="{41D5C1B7-F23F-FCAF-9CB6-47CA1E3BE5AB}"/>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a:p>
            <a:pPr lvl="1"/>
            <a:endParaRPr lang="en-GB" noProof="0"/>
          </a:p>
        </p:txBody>
      </p:sp>
      <p:sp>
        <p:nvSpPr>
          <p:cNvPr id="2" name="Rectangle 1">
            <a:extLst>
              <a:ext uri="{FF2B5EF4-FFF2-40B4-BE49-F238E27FC236}">
                <a16:creationId xmlns:a16="http://schemas.microsoft.com/office/drawing/2014/main" id="{D44F5B4D-A5A2-956A-E25D-9FF4CB71A67E}"/>
              </a:ext>
            </a:extLst>
          </p:cNvPr>
          <p:cNvSpPr/>
          <p:nvPr userDrawn="1"/>
        </p:nvSpPr>
        <p:spPr>
          <a:xfrm>
            <a:off x="9890449" y="0"/>
            <a:ext cx="2301551"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pic>
        <p:nvPicPr>
          <p:cNvPr id="3" name="Picture 2" descr="Logo&#10;&#10;Description automatically generated with low confidence">
            <a:extLst>
              <a:ext uri="{FF2B5EF4-FFF2-40B4-BE49-F238E27FC236}">
                <a16:creationId xmlns:a16="http://schemas.microsoft.com/office/drawing/2014/main" id="{066CD1B6-46AF-0865-ABFA-55342C77FEB7}"/>
              </a:ext>
            </a:extLst>
          </p:cNvPr>
          <p:cNvPicPr>
            <a:picLocks noChangeAspect="1"/>
          </p:cNvPicPr>
          <p:nvPr userDrawn="1"/>
        </p:nvPicPr>
        <p:blipFill>
          <a:blip r:embed="rId3">
            <a:alphaModFix/>
          </a:blip>
          <a:stretch>
            <a:fillRect/>
          </a:stretch>
        </p:blipFill>
        <p:spPr>
          <a:xfrm>
            <a:off x="10081727" y="193316"/>
            <a:ext cx="1918995" cy="636612"/>
          </a:xfrm>
          <a:prstGeom prst="rect">
            <a:avLst/>
          </a:prstGeom>
        </p:spPr>
      </p:pic>
    </p:spTree>
    <p:extLst>
      <p:ext uri="{BB962C8B-B14F-4D97-AF65-F5344CB8AC3E}">
        <p14:creationId xmlns:p14="http://schemas.microsoft.com/office/powerpoint/2010/main" val="26406862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ANSI OMA KUVAVALINTA 3">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926111C-0DA8-4AC2-9D64-685C0A6089E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1"/>
          <a:stretch/>
        </p:blipFill>
        <p:spPr>
          <a:xfrm>
            <a:off x="-6191" y="0"/>
            <a:ext cx="12198191" cy="6858000"/>
          </a:xfrm>
          <a:prstGeom prst="rect">
            <a:avLst/>
          </a:prstGeom>
        </p:spPr>
      </p:pic>
      <p:sp>
        <p:nvSpPr>
          <p:cNvPr id="17" name="Title 1">
            <a:extLst>
              <a:ext uri="{FF2B5EF4-FFF2-40B4-BE49-F238E27FC236}">
                <a16:creationId xmlns:a16="http://schemas.microsoft.com/office/drawing/2014/main" id="{DC6D6EFD-CA23-ED3F-2613-7D17BDA51009}"/>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en-GB" noProof="0"/>
              <a:t>Click to edit Master title style</a:t>
            </a:r>
          </a:p>
        </p:txBody>
      </p:sp>
      <p:sp>
        <p:nvSpPr>
          <p:cNvPr id="18" name="Subtitle 2">
            <a:extLst>
              <a:ext uri="{FF2B5EF4-FFF2-40B4-BE49-F238E27FC236}">
                <a16:creationId xmlns:a16="http://schemas.microsoft.com/office/drawing/2014/main" id="{41D5C1B7-F23F-FCAF-9CB6-47CA1E3BE5AB}"/>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a:t>
            </a:r>
            <a:r>
              <a:rPr lang="en-GB" noProof="0"/>
              <a:t>to</a:t>
            </a:r>
            <a:r>
              <a:rPr lang="en-GB"/>
              <a:t> edit Master subtitle style</a:t>
            </a:r>
          </a:p>
          <a:p>
            <a:pPr lvl="1"/>
            <a:endParaRPr lang="en-GB"/>
          </a:p>
        </p:txBody>
      </p:sp>
      <p:sp>
        <p:nvSpPr>
          <p:cNvPr id="2" name="Rectangle 1">
            <a:extLst>
              <a:ext uri="{FF2B5EF4-FFF2-40B4-BE49-F238E27FC236}">
                <a16:creationId xmlns:a16="http://schemas.microsoft.com/office/drawing/2014/main" id="{D98EC002-906C-5608-4BC2-F46CE9D68DC8}"/>
              </a:ext>
            </a:extLst>
          </p:cNvPr>
          <p:cNvSpPr/>
          <p:nvPr userDrawn="1"/>
        </p:nvSpPr>
        <p:spPr>
          <a:xfrm>
            <a:off x="9890449" y="0"/>
            <a:ext cx="2301551"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pic>
        <p:nvPicPr>
          <p:cNvPr id="3" name="Picture 2" descr="Logo&#10;&#10;Description automatically generated with low confidence">
            <a:extLst>
              <a:ext uri="{FF2B5EF4-FFF2-40B4-BE49-F238E27FC236}">
                <a16:creationId xmlns:a16="http://schemas.microsoft.com/office/drawing/2014/main" id="{D7BDBCD0-C81E-E962-737C-E52C5A2D9A5C}"/>
              </a:ext>
            </a:extLst>
          </p:cNvPr>
          <p:cNvPicPr>
            <a:picLocks noChangeAspect="1"/>
          </p:cNvPicPr>
          <p:nvPr userDrawn="1"/>
        </p:nvPicPr>
        <p:blipFill>
          <a:blip r:embed="rId3">
            <a:alphaModFix/>
          </a:blip>
          <a:stretch>
            <a:fillRect/>
          </a:stretch>
        </p:blipFill>
        <p:spPr>
          <a:xfrm>
            <a:off x="10081727" y="193316"/>
            <a:ext cx="1918995" cy="636612"/>
          </a:xfrm>
          <a:prstGeom prst="rect">
            <a:avLst/>
          </a:prstGeom>
        </p:spPr>
      </p:pic>
    </p:spTree>
    <p:extLst>
      <p:ext uri="{BB962C8B-B14F-4D97-AF65-F5344CB8AC3E}">
        <p14:creationId xmlns:p14="http://schemas.microsoft.com/office/powerpoint/2010/main" val="35692074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SISÄLTÖ">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CAAC1F-E6E6-C340-9D7F-D43AF5309976}"/>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125CB073-26A7-F544-9A4D-31072FFBA15E}"/>
              </a:ext>
            </a:extLst>
          </p:cNvPr>
          <p:cNvSpPr>
            <a:spLocks noGrp="1"/>
          </p:cNvSpPr>
          <p:nvPr>
            <p:ph type="title"/>
          </p:nvPr>
        </p:nvSpPr>
        <p:spPr>
          <a:xfrm>
            <a:off x="838200" y="1202631"/>
            <a:ext cx="10515600" cy="1325563"/>
          </a:xfrm>
          <a:prstGeom prst="rect">
            <a:avLst/>
          </a:prstGeom>
        </p:spPr>
        <p:txBody>
          <a:bodyPr/>
          <a:lstStyle>
            <a:lvl1pPr>
              <a:defRPr sz="2800">
                <a:solidFill>
                  <a:schemeClr val="bg1"/>
                </a:solidFill>
              </a:defRPr>
            </a:lvl1pPr>
          </a:lstStyle>
          <a:p>
            <a:r>
              <a:rPr lang="en-GB" noProof="0"/>
              <a:t>Click to edit Master title style</a:t>
            </a:r>
          </a:p>
        </p:txBody>
      </p:sp>
      <p:sp>
        <p:nvSpPr>
          <p:cNvPr id="3" name="Content Placeholder 2">
            <a:extLst>
              <a:ext uri="{FF2B5EF4-FFF2-40B4-BE49-F238E27FC236}">
                <a16:creationId xmlns:a16="http://schemas.microsoft.com/office/drawing/2014/main" id="{2F78DF1F-C7B8-5B46-B3C4-EC48EEFA1EC6}"/>
              </a:ext>
            </a:extLst>
          </p:cNvPr>
          <p:cNvSpPr>
            <a:spLocks noGrp="1"/>
          </p:cNvSpPr>
          <p:nvPr>
            <p:ph idx="1"/>
          </p:nvPr>
        </p:nvSpPr>
        <p:spPr>
          <a:xfrm>
            <a:off x="838200" y="2707581"/>
            <a:ext cx="10515600" cy="2875824"/>
          </a:xfrm>
        </p:spPr>
        <p:txBody>
          <a:bodyPr/>
          <a:lstStyle>
            <a:lvl1pPr>
              <a:buFont typeface="+mj-lt"/>
              <a:buAutoNum type="arabicPeriod"/>
              <a:defRPr>
                <a:solidFill>
                  <a:schemeClr val="bg1"/>
                </a:solidFill>
              </a:defRPr>
            </a:lvl1pPr>
            <a:lvl2pPr>
              <a:buFont typeface="+mj-lt"/>
              <a:buAutoNum type="arabicPeriod"/>
              <a:defRPr>
                <a:solidFill>
                  <a:schemeClr val="bg1"/>
                </a:solidFill>
              </a:defRPr>
            </a:lvl2pPr>
            <a:lvl3pPr>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6610866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LYHYT KITEYTY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5400"/>
            </a:lvl1pPr>
          </a:lstStyle>
          <a:p>
            <a:r>
              <a:rPr lang="en-GB" noProof="0"/>
              <a:t>Click to edit Master title style</a:t>
            </a:r>
          </a:p>
        </p:txBody>
      </p:sp>
      <p:pic>
        <p:nvPicPr>
          <p:cNvPr id="3" name="Picture 2" descr="Logo&#10;&#10;Description automatically generated with low confidence">
            <a:extLst>
              <a:ext uri="{FF2B5EF4-FFF2-40B4-BE49-F238E27FC236}">
                <a16:creationId xmlns:a16="http://schemas.microsoft.com/office/drawing/2014/main" id="{AAB28A51-E86D-5CBA-BC1C-DE2FCE99FF51}"/>
              </a:ext>
            </a:extLst>
          </p:cNvPr>
          <p:cNvPicPr>
            <a:picLocks noChangeAspect="1"/>
          </p:cNvPicPr>
          <p:nvPr userDrawn="1"/>
        </p:nvPicPr>
        <p:blipFill>
          <a:blip r:embed="rId2">
            <a:alphaModFix/>
          </a:blip>
          <a:stretch>
            <a:fillRect/>
          </a:stretch>
        </p:blipFill>
        <p:spPr>
          <a:xfrm>
            <a:off x="10121593" y="6036888"/>
            <a:ext cx="1918995" cy="636612"/>
          </a:xfrm>
          <a:prstGeom prst="rect">
            <a:avLst/>
          </a:prstGeom>
        </p:spPr>
      </p:pic>
    </p:spTree>
    <p:extLst>
      <p:ext uri="{BB962C8B-B14F-4D97-AF65-F5344CB8AC3E}">
        <p14:creationId xmlns:p14="http://schemas.microsoft.com/office/powerpoint/2010/main" val="78293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LYHYT KITEYTY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5400"/>
            </a:lvl1pPr>
          </a:lstStyle>
          <a:p>
            <a:r>
              <a:rPr lang="en-US" noProof="0"/>
              <a:t>Click to edit Master title 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13509394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2800" b="0">
                <a:latin typeface="Georgia" panose="02040502050405020303" pitchFamily="18" charset="0"/>
              </a:defRPr>
            </a:lvl1pPr>
          </a:lstStyle>
          <a:p>
            <a:r>
              <a:rPr lang="en-GB" noProof="0"/>
              <a:t>Click to edit Master title style</a:t>
            </a:r>
          </a:p>
        </p:txBody>
      </p:sp>
      <p:pic>
        <p:nvPicPr>
          <p:cNvPr id="3" name="Picture 2" descr="Logo&#10;&#10;Description automatically generated with low confidence">
            <a:extLst>
              <a:ext uri="{FF2B5EF4-FFF2-40B4-BE49-F238E27FC236}">
                <a16:creationId xmlns:a16="http://schemas.microsoft.com/office/drawing/2014/main" id="{A1ADD1A8-7FAD-67B6-A9E8-9B7669949353}"/>
              </a:ext>
            </a:extLst>
          </p:cNvPr>
          <p:cNvPicPr>
            <a:picLocks noChangeAspect="1"/>
          </p:cNvPicPr>
          <p:nvPr userDrawn="1"/>
        </p:nvPicPr>
        <p:blipFill>
          <a:blip r:embed="rId2">
            <a:alphaModFix/>
          </a:blip>
          <a:stretch>
            <a:fillRect/>
          </a:stretch>
        </p:blipFill>
        <p:spPr>
          <a:xfrm>
            <a:off x="10121593" y="6036888"/>
            <a:ext cx="1918995" cy="636612"/>
          </a:xfrm>
          <a:prstGeom prst="rect">
            <a:avLst/>
          </a:prstGeom>
        </p:spPr>
      </p:pic>
    </p:spTree>
    <p:extLst>
      <p:ext uri="{BB962C8B-B14F-4D97-AF65-F5344CB8AC3E}">
        <p14:creationId xmlns:p14="http://schemas.microsoft.com/office/powerpoint/2010/main" val="23479507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680498"/>
            <a:ext cx="10515600" cy="781750"/>
          </a:xfrm>
          <a:prstGeom prst="rect">
            <a:avLst/>
          </a:prstGeom>
        </p:spPr>
        <p:txBody>
          <a:bodyPr/>
          <a:lstStyle>
            <a:lvl1pPr>
              <a:lnSpc>
                <a:spcPct val="100000"/>
              </a:lnSpc>
              <a:defRPr sz="3000"/>
            </a:lvl1pPr>
          </a:lstStyle>
          <a:p>
            <a:r>
              <a:rPr lang="en-GB" noProof="0"/>
              <a:t>Click to edit Master title style</a:t>
            </a:r>
          </a:p>
        </p:txBody>
      </p:sp>
      <p:sp>
        <p:nvSpPr>
          <p:cNvPr id="12" name="Text Placeholder 2">
            <a:extLst>
              <a:ext uri="{FF2B5EF4-FFF2-40B4-BE49-F238E27FC236}">
                <a16:creationId xmlns:a16="http://schemas.microsoft.com/office/drawing/2014/main" id="{2399F695-8668-224C-8AFC-D44698FF566F}"/>
              </a:ext>
            </a:extLst>
          </p:cNvPr>
          <p:cNvSpPr>
            <a:spLocks noGrp="1"/>
          </p:cNvSpPr>
          <p:nvPr>
            <p:ph type="body" idx="14"/>
          </p:nvPr>
        </p:nvSpPr>
        <p:spPr>
          <a:xfrm>
            <a:off x="838199" y="2317115"/>
            <a:ext cx="10515600" cy="2800486"/>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endParaRPr lang="en-GB" b="0" noProof="0"/>
          </a:p>
          <a:p>
            <a:pPr lvl="2"/>
            <a:endParaRPr lang="en-GB" b="0" noProof="0"/>
          </a:p>
          <a:p>
            <a:pPr lvl="3"/>
            <a:endParaRPr lang="en-GB" noProof="0"/>
          </a:p>
        </p:txBody>
      </p:sp>
      <p:sp>
        <p:nvSpPr>
          <p:cNvPr id="14" name="Text Placeholder 2">
            <a:extLst>
              <a:ext uri="{FF2B5EF4-FFF2-40B4-BE49-F238E27FC236}">
                <a16:creationId xmlns:a16="http://schemas.microsoft.com/office/drawing/2014/main" id="{458B2654-D836-4347-9069-004B90A0A553}"/>
              </a:ext>
            </a:extLst>
          </p:cNvPr>
          <p:cNvSpPr>
            <a:spLocks noGrp="1"/>
          </p:cNvSpPr>
          <p:nvPr>
            <p:ph type="body" idx="15"/>
          </p:nvPr>
        </p:nvSpPr>
        <p:spPr>
          <a:xfrm>
            <a:off x="838199" y="1867410"/>
            <a:ext cx="10515600" cy="336550"/>
          </a:xfrm>
        </p:spPr>
        <p:txBody>
          <a:bodyPr anchor="t"/>
          <a:lstStyle>
            <a:lvl1pPr marL="0" indent="0">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pic>
        <p:nvPicPr>
          <p:cNvPr id="3" name="Picture 2" descr="Logo&#10;&#10;Description automatically generated with low confidence">
            <a:extLst>
              <a:ext uri="{FF2B5EF4-FFF2-40B4-BE49-F238E27FC236}">
                <a16:creationId xmlns:a16="http://schemas.microsoft.com/office/drawing/2014/main" id="{1F087CDB-693E-DCDA-D389-2367DD3618E6}"/>
              </a:ext>
            </a:extLst>
          </p:cNvPr>
          <p:cNvPicPr>
            <a:picLocks noChangeAspect="1"/>
          </p:cNvPicPr>
          <p:nvPr userDrawn="1"/>
        </p:nvPicPr>
        <p:blipFill>
          <a:blip r:embed="rId2">
            <a:alphaModFix/>
          </a:blip>
          <a:stretch>
            <a:fillRect/>
          </a:stretch>
        </p:blipFill>
        <p:spPr>
          <a:xfrm>
            <a:off x="10121593" y="6036888"/>
            <a:ext cx="1918995" cy="636612"/>
          </a:xfrm>
          <a:prstGeom prst="rect">
            <a:avLst/>
          </a:prstGeom>
        </p:spPr>
      </p:pic>
    </p:spTree>
    <p:extLst>
      <p:ext uri="{BB962C8B-B14F-4D97-AF65-F5344CB8AC3E}">
        <p14:creationId xmlns:p14="http://schemas.microsoft.com/office/powerpoint/2010/main" val="18102696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ULLET LIS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750836"/>
            <a:ext cx="10515600" cy="781750"/>
          </a:xfrm>
          <a:prstGeom prst="rect">
            <a:avLst/>
          </a:prstGeom>
        </p:spPr>
        <p:txBody>
          <a:bodyPr/>
          <a:lstStyle>
            <a:lvl1pPr>
              <a:lnSpc>
                <a:spcPct val="100000"/>
              </a:lnSpc>
              <a:defRPr sz="3000"/>
            </a:lvl1pPr>
          </a:lstStyle>
          <a:p>
            <a:r>
              <a:rPr lang="en-GB" noProof="0"/>
              <a:t>Click to edit Master title style</a:t>
            </a:r>
          </a:p>
        </p:txBody>
      </p:sp>
      <p:sp>
        <p:nvSpPr>
          <p:cNvPr id="5" name="Text Placeholder 4">
            <a:extLst>
              <a:ext uri="{FF2B5EF4-FFF2-40B4-BE49-F238E27FC236}">
                <a16:creationId xmlns:a16="http://schemas.microsoft.com/office/drawing/2014/main" id="{D025BBE2-965C-4042-BAD8-4FC805621BF7}"/>
              </a:ext>
            </a:extLst>
          </p:cNvPr>
          <p:cNvSpPr>
            <a:spLocks noGrp="1"/>
          </p:cNvSpPr>
          <p:nvPr>
            <p:ph type="body" sz="quarter" idx="11"/>
          </p:nvPr>
        </p:nvSpPr>
        <p:spPr>
          <a:xfrm>
            <a:off x="838200" y="1933819"/>
            <a:ext cx="10515600" cy="2944813"/>
          </a:xfrm>
        </p:spPr>
        <p:txBody>
          <a:bodyPr/>
          <a:lstStyle>
            <a:lvl1pPr>
              <a:defRPr sz="2400"/>
            </a:lvl1pPr>
            <a:lvl2pPr>
              <a:defRPr sz="2000"/>
            </a:lvl2pPr>
            <a:lvl3pPr>
              <a:defRPr sz="1900"/>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3" name="Picture 2" descr="Logo&#10;&#10;Description automatically generated with low confidence">
            <a:extLst>
              <a:ext uri="{FF2B5EF4-FFF2-40B4-BE49-F238E27FC236}">
                <a16:creationId xmlns:a16="http://schemas.microsoft.com/office/drawing/2014/main" id="{50DA201D-C627-1568-B817-44C27327AD43}"/>
              </a:ext>
            </a:extLst>
          </p:cNvPr>
          <p:cNvPicPr>
            <a:picLocks noChangeAspect="1"/>
          </p:cNvPicPr>
          <p:nvPr userDrawn="1"/>
        </p:nvPicPr>
        <p:blipFill>
          <a:blip r:embed="rId2">
            <a:alphaModFix/>
          </a:blip>
          <a:stretch>
            <a:fillRect/>
          </a:stretch>
        </p:blipFill>
        <p:spPr>
          <a:xfrm>
            <a:off x="10121593" y="6036888"/>
            <a:ext cx="1918995" cy="636612"/>
          </a:xfrm>
          <a:prstGeom prst="rect">
            <a:avLst/>
          </a:prstGeom>
        </p:spPr>
      </p:pic>
    </p:spTree>
    <p:extLst>
      <p:ext uri="{BB962C8B-B14F-4D97-AF65-F5344CB8AC3E}">
        <p14:creationId xmlns:p14="http://schemas.microsoft.com/office/powerpoint/2010/main" val="27722592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KSTI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810725"/>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810725"/>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3" name="Text Placeholder 2">
            <a:extLst>
              <a:ext uri="{FF2B5EF4-FFF2-40B4-BE49-F238E27FC236}">
                <a16:creationId xmlns:a16="http://schemas.microsoft.com/office/drawing/2014/main" id="{76078FF3-7CF2-B747-84A2-136E76FC7CC5}"/>
              </a:ext>
            </a:extLst>
          </p:cNvPr>
          <p:cNvSpPr>
            <a:spLocks noGrp="1"/>
          </p:cNvSpPr>
          <p:nvPr>
            <p:ph type="body" idx="14"/>
          </p:nvPr>
        </p:nvSpPr>
        <p:spPr>
          <a:xfrm>
            <a:off x="838199" y="2129936"/>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endParaRPr lang="en-GB" b="0" noProof="0"/>
          </a:p>
          <a:p>
            <a:pPr lvl="2"/>
            <a:endParaRPr lang="en-GB" noProof="0"/>
          </a:p>
        </p:txBody>
      </p:sp>
      <p:sp>
        <p:nvSpPr>
          <p:cNvPr id="14" name="Text Placeholder 2">
            <a:extLst>
              <a:ext uri="{FF2B5EF4-FFF2-40B4-BE49-F238E27FC236}">
                <a16:creationId xmlns:a16="http://schemas.microsoft.com/office/drawing/2014/main" id="{85D56223-2B0B-BF47-A473-46887AC2D849}"/>
              </a:ext>
            </a:extLst>
          </p:cNvPr>
          <p:cNvSpPr>
            <a:spLocks noGrp="1"/>
          </p:cNvSpPr>
          <p:nvPr>
            <p:ph type="body" idx="15"/>
          </p:nvPr>
        </p:nvSpPr>
        <p:spPr>
          <a:xfrm>
            <a:off x="6189688" y="2129936"/>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endParaRPr lang="en-GB" noProof="0"/>
          </a:p>
        </p:txBody>
      </p:sp>
      <p:pic>
        <p:nvPicPr>
          <p:cNvPr id="4" name="Picture 3" descr="Logo&#10;&#10;Description automatically generated with medium confidence">
            <a:extLst>
              <a:ext uri="{FF2B5EF4-FFF2-40B4-BE49-F238E27FC236}">
                <a16:creationId xmlns:a16="http://schemas.microsoft.com/office/drawing/2014/main" id="{66645B60-482F-CB22-A676-D10720C69A3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37661910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ULLET LISTA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857618"/>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857618"/>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176829"/>
            <a:ext cx="5157787" cy="3534125"/>
          </a:xfrm>
        </p:spPr>
        <p:txBody>
          <a:bodyPr/>
          <a:lstStyle>
            <a:lvl1pPr>
              <a:defRPr sz="2400"/>
            </a:lvl1pPr>
            <a:lvl2pPr>
              <a:defRPr sz="2000"/>
            </a:lvl2pPr>
            <a:lvl3pPr>
              <a:defRPr sz="1900"/>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4">
            <a:extLst>
              <a:ext uri="{FF2B5EF4-FFF2-40B4-BE49-F238E27FC236}">
                <a16:creationId xmlns:a16="http://schemas.microsoft.com/office/drawing/2014/main" id="{05A15A47-6782-C54A-93D2-C9A076009960}"/>
              </a:ext>
            </a:extLst>
          </p:cNvPr>
          <p:cNvSpPr>
            <a:spLocks noGrp="1"/>
          </p:cNvSpPr>
          <p:nvPr>
            <p:ph type="body" sz="quarter" idx="16"/>
          </p:nvPr>
        </p:nvSpPr>
        <p:spPr>
          <a:xfrm>
            <a:off x="6172993" y="2176829"/>
            <a:ext cx="5181601" cy="3534125"/>
          </a:xfrm>
        </p:spPr>
        <p:txBody>
          <a:bodyPr/>
          <a:lstStyle>
            <a:lvl1pPr>
              <a:defRPr sz="2400"/>
            </a:lvl1pPr>
            <a:lvl2pPr>
              <a:defRPr sz="2000"/>
            </a:lvl2pPr>
            <a:lvl3pPr>
              <a:defRPr sz="1900"/>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2" name="Picture 1" descr="Logo&#10;&#10;Description automatically generated with low confidence">
            <a:extLst>
              <a:ext uri="{FF2B5EF4-FFF2-40B4-BE49-F238E27FC236}">
                <a16:creationId xmlns:a16="http://schemas.microsoft.com/office/drawing/2014/main" id="{F22FE6FC-B3C1-11D6-DDA7-C04D2AFFCA56}"/>
              </a:ext>
            </a:extLst>
          </p:cNvPr>
          <p:cNvPicPr>
            <a:picLocks noChangeAspect="1"/>
          </p:cNvPicPr>
          <p:nvPr userDrawn="1"/>
        </p:nvPicPr>
        <p:blipFill>
          <a:blip r:embed="rId2">
            <a:alphaModFix/>
          </a:blip>
          <a:stretch>
            <a:fillRect/>
          </a:stretch>
        </p:blipFill>
        <p:spPr>
          <a:xfrm>
            <a:off x="10121593" y="6036888"/>
            <a:ext cx="1918995" cy="636612"/>
          </a:xfrm>
          <a:prstGeom prst="rect">
            <a:avLst/>
          </a:prstGeom>
        </p:spPr>
      </p:pic>
    </p:spTree>
    <p:extLst>
      <p:ext uri="{BB962C8B-B14F-4D97-AF65-F5344CB8AC3E}">
        <p14:creationId xmlns:p14="http://schemas.microsoft.com/office/powerpoint/2010/main" val="6697521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ULLET LISTA JA KUV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763489"/>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082700"/>
            <a:ext cx="5157787" cy="3534125"/>
          </a:xfrm>
        </p:spPr>
        <p:txBody>
          <a:bodyPr/>
          <a:lstStyle>
            <a:lvl1pPr>
              <a:defRPr sz="2400"/>
            </a:lvl1pPr>
            <a:lvl2pPr>
              <a:defRPr sz="2000"/>
            </a:lvl2pPr>
            <a:lvl3pPr>
              <a:defRPr sz="1900"/>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Picture Placeholder 3">
            <a:extLst>
              <a:ext uri="{FF2B5EF4-FFF2-40B4-BE49-F238E27FC236}">
                <a16:creationId xmlns:a16="http://schemas.microsoft.com/office/drawing/2014/main" id="{E3FD0F4A-62D2-D935-BC88-590E264F576D}"/>
              </a:ext>
            </a:extLst>
          </p:cNvPr>
          <p:cNvSpPr>
            <a:spLocks noGrp="1"/>
          </p:cNvSpPr>
          <p:nvPr>
            <p:ph type="pic" sz="quarter" idx="12"/>
          </p:nvPr>
        </p:nvSpPr>
        <p:spPr>
          <a:xfrm>
            <a:off x="6265863" y="763121"/>
            <a:ext cx="5083175" cy="4852988"/>
          </a:xfrm>
        </p:spPr>
        <p:txBody>
          <a:bodyPr/>
          <a:lstStyle/>
          <a:p>
            <a:endParaRPr lang="fi-FI"/>
          </a:p>
        </p:txBody>
      </p:sp>
      <p:pic>
        <p:nvPicPr>
          <p:cNvPr id="2" name="Picture 1" descr="Logo&#10;&#10;Description automatically generated with low confidence">
            <a:extLst>
              <a:ext uri="{FF2B5EF4-FFF2-40B4-BE49-F238E27FC236}">
                <a16:creationId xmlns:a16="http://schemas.microsoft.com/office/drawing/2014/main" id="{9C19A758-790F-7AD5-602F-2B6847C4495C}"/>
              </a:ext>
            </a:extLst>
          </p:cNvPr>
          <p:cNvPicPr>
            <a:picLocks noChangeAspect="1"/>
          </p:cNvPicPr>
          <p:nvPr userDrawn="1"/>
        </p:nvPicPr>
        <p:blipFill>
          <a:blip r:embed="rId2">
            <a:alphaModFix/>
          </a:blip>
          <a:stretch>
            <a:fillRect/>
          </a:stretch>
        </p:blipFill>
        <p:spPr>
          <a:xfrm>
            <a:off x="10121593" y="6036888"/>
            <a:ext cx="1918995" cy="636612"/>
          </a:xfrm>
          <a:prstGeom prst="rect">
            <a:avLst/>
          </a:prstGeom>
        </p:spPr>
      </p:pic>
    </p:spTree>
    <p:extLst>
      <p:ext uri="{BB962C8B-B14F-4D97-AF65-F5344CB8AC3E}">
        <p14:creationId xmlns:p14="http://schemas.microsoft.com/office/powerpoint/2010/main" val="7510192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OLMIJAK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1430214"/>
            <a:ext cx="4068792" cy="5427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1430215"/>
            <a:ext cx="4068792" cy="54277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1430214"/>
            <a:ext cx="4068792" cy="54277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en-GB" noProof="0"/>
              <a:t>Click to edit Master title style</a:t>
            </a:r>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p:spPr>
        <p:txBody>
          <a:bodyPr anchor="t"/>
          <a:lstStyle>
            <a:lvl1pPr marL="0" indent="0">
              <a:spcBef>
                <a:spcPts val="0"/>
              </a:spcBef>
              <a:buFont typeface="Arial" panose="020B0604020202020204" pitchFamily="34" charset="0"/>
              <a:buNone/>
              <a:defRPr sz="2300" b="0" i="0">
                <a:latin typeface="Georgia" panose="02040502050405020303" pitchFamily="18" charset="0"/>
              </a:defRPr>
            </a:lvl1pPr>
            <a:lvl2pPr marL="457200" indent="0">
              <a:buFont typeface="Arial" panose="020B0604020202020204" pitchFamily="34" charse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a:p>
            <a:pPr lvl="1"/>
            <a:endParaRPr lang="en-GB" noProof="0"/>
          </a:p>
          <a:p>
            <a:pPr lvl="2"/>
            <a:r>
              <a:rPr lang="en-GB" noProof="0"/>
              <a:t>	</a:t>
            </a:r>
          </a:p>
          <a:p>
            <a:pPr lvl="1"/>
            <a:r>
              <a:rPr lang="en-GB" noProof="0"/>
              <a:t>		</a:t>
            </a:r>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a:p>
            <a:pPr lvl="1"/>
            <a:endParaRPr lang="en-GB" noProof="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a:p>
            <a:pPr lvl="1"/>
            <a:endParaRPr lang="en-GB" noProof="0"/>
          </a:p>
        </p:txBody>
      </p:sp>
    </p:spTree>
    <p:extLst>
      <p:ext uri="{BB962C8B-B14F-4D97-AF65-F5344CB8AC3E}">
        <p14:creationId xmlns:p14="http://schemas.microsoft.com/office/powerpoint/2010/main" val="2505180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OLMIJAKO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1430214"/>
            <a:ext cx="4068792" cy="54277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solidFill>
                <a:schemeClr val="bg2"/>
              </a:solidFill>
            </a:endParaRPr>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1430215"/>
            <a:ext cx="4068792" cy="54277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1430214"/>
            <a:ext cx="4068792" cy="54277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en-GB" noProof="0"/>
              <a:t>Click to edit Master title style</a:t>
            </a:r>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a:solidFill>
            <a:schemeClr val="accent6"/>
          </a:solidFill>
        </p:spPr>
        <p:txBody>
          <a:bodyPr anchor="t"/>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a:p>
            <a:pPr lvl="1"/>
            <a:endParaRPr lang="en-GB" noProof="0"/>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1"/>
            <a:endParaRPr lang="en-GB" noProof="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1"/>
            <a:endParaRPr lang="en-GB" noProof="0"/>
          </a:p>
        </p:txBody>
      </p:sp>
    </p:spTree>
    <p:extLst>
      <p:ext uri="{BB962C8B-B14F-4D97-AF65-F5344CB8AC3E}">
        <p14:creationId xmlns:p14="http://schemas.microsoft.com/office/powerpoint/2010/main" val="31963001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OLMI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38527726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KOLMIJAKO KÄYTTÖESIMERKK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1"/>
            <a:endParaRPr lang="en-GB"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1"/>
            <a:endParaRPr lang="en-GB"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4068763" y="0"/>
            <a:ext cx="4054475" cy="6858000"/>
          </a:xfrm>
        </p:spPr>
        <p:txBody>
          <a:bodyPr/>
          <a:lstStyle/>
          <a:p>
            <a:endParaRPr lang="fi-FI" noProof="0"/>
          </a:p>
        </p:txBody>
      </p:sp>
    </p:spTree>
    <p:extLst>
      <p:ext uri="{BB962C8B-B14F-4D97-AF65-F5344CB8AC3E}">
        <p14:creationId xmlns:p14="http://schemas.microsoft.com/office/powerpoint/2010/main" val="4028865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2800" b="0">
                <a:latin typeface="Georgia" panose="02040502050405020303" pitchFamily="18" charset="0"/>
              </a:defRPr>
            </a:lvl1pPr>
          </a:lstStyle>
          <a:p>
            <a:r>
              <a:rPr lang="en-US" noProof="0"/>
              <a:t>Click to edit Master title 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3725272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KOLMIJAKO KÄYTTÖESIMERKKI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endParaRPr lang="fi-FI" noProof="0"/>
          </a:p>
        </p:txBody>
      </p:sp>
    </p:spTree>
    <p:extLst>
      <p:ext uri="{BB962C8B-B14F-4D97-AF65-F5344CB8AC3E}">
        <p14:creationId xmlns:p14="http://schemas.microsoft.com/office/powerpoint/2010/main" val="21719754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KAHTIA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6096000" y="0"/>
            <a:ext cx="609600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5562596"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62701" y="1483775"/>
            <a:ext cx="5562598"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10920425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KAHTIAJAKO KÄYTTÖESIMERKK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41334" y="0"/>
            <a:ext cx="613733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218104" y="1483775"/>
            <a:ext cx="5562764"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08646" y="-1"/>
            <a:ext cx="6137334" cy="6858000"/>
          </a:xfrm>
        </p:spPr>
        <p:txBody>
          <a:bodyPr/>
          <a:lstStyle/>
          <a:p>
            <a:endParaRPr lang="fi-FI" noProof="0"/>
          </a:p>
        </p:txBody>
      </p:sp>
    </p:spTree>
    <p:extLst>
      <p:ext uri="{BB962C8B-B14F-4D97-AF65-F5344CB8AC3E}">
        <p14:creationId xmlns:p14="http://schemas.microsoft.com/office/powerpoint/2010/main" val="23678578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AHTIAJAKO KÄYTTÖESIMERKKI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14104" y="1483776"/>
            <a:ext cx="5562764" cy="3395608"/>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endParaRPr lang="fi-FI" noProof="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6314104" y="5063883"/>
            <a:ext cx="5562764" cy="790817"/>
          </a:xfrm>
        </p:spPr>
        <p:txBody>
          <a:bodyPr anchor="t"/>
          <a:lstStyle>
            <a:lvl1pPr marL="0" indent="0">
              <a:buNone/>
              <a:defRPr sz="1500" b="1" i="0">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endParaRPr lang="en-GB" noProof="0"/>
          </a:p>
        </p:txBody>
      </p:sp>
      <p:pic>
        <p:nvPicPr>
          <p:cNvPr id="2" name="Picture 1" descr="Logo&#10;&#10;Description automatically generated with low confidence">
            <a:extLst>
              <a:ext uri="{FF2B5EF4-FFF2-40B4-BE49-F238E27FC236}">
                <a16:creationId xmlns:a16="http://schemas.microsoft.com/office/drawing/2014/main" id="{E711DDE4-17F1-3AD2-BC48-037703583938}"/>
              </a:ext>
            </a:extLst>
          </p:cNvPr>
          <p:cNvPicPr>
            <a:picLocks noChangeAspect="1"/>
          </p:cNvPicPr>
          <p:nvPr userDrawn="1"/>
        </p:nvPicPr>
        <p:blipFill>
          <a:blip r:embed="rId2">
            <a:alphaModFix/>
          </a:blip>
          <a:stretch>
            <a:fillRect/>
          </a:stretch>
        </p:blipFill>
        <p:spPr>
          <a:xfrm>
            <a:off x="10121593" y="6036888"/>
            <a:ext cx="1918995" cy="636612"/>
          </a:xfrm>
          <a:prstGeom prst="rect">
            <a:avLst/>
          </a:prstGeom>
        </p:spPr>
      </p:pic>
    </p:spTree>
    <p:extLst>
      <p:ext uri="{BB962C8B-B14F-4D97-AF65-F5344CB8AC3E}">
        <p14:creationId xmlns:p14="http://schemas.microsoft.com/office/powerpoint/2010/main" val="8733614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KAHTIAJAKO BULLET LISTA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6398596" y="59419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6399389" y="1913405"/>
            <a:ext cx="5181601" cy="3534125"/>
          </a:xfrm>
        </p:spPr>
        <p:txBody>
          <a:bodyPr/>
          <a:lstStyle>
            <a:lvl1pPr>
              <a:defRPr sz="2400"/>
            </a:lvl1pPr>
            <a:lvl2pPr>
              <a:defRPr sz="2000"/>
            </a:lvl2pPr>
            <a:lvl3pPr>
              <a:defRPr sz="1900"/>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34488192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KAHTIAJAKO BULLET LISTA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37334" y="-1"/>
            <a:ext cx="6054666" cy="6858000"/>
          </a:xfrm>
        </p:spPr>
        <p:txBody>
          <a:bodyPr/>
          <a:lstStyle/>
          <a:p>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476280" y="621087"/>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477073" y="1940298"/>
            <a:ext cx="5181601" cy="3534125"/>
          </a:xfrm>
        </p:spPr>
        <p:txBody>
          <a:bodyPr/>
          <a:lstStyle>
            <a:lvl1pPr>
              <a:defRPr sz="2400"/>
            </a:lvl1pPr>
            <a:lvl2pPr>
              <a:defRPr sz="2000"/>
            </a:lvl2pPr>
            <a:lvl3pPr>
              <a:defRPr sz="1900"/>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38414036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KAHTIAJAKO BULLET LISTA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1596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3953435" cy="6858000"/>
          </a:xfrm>
        </p:spPr>
        <p:txBody>
          <a:bodyPr/>
          <a:lstStyle/>
          <a:p>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4516007" y="795899"/>
            <a:ext cx="7114112"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4517594" y="2115110"/>
            <a:ext cx="7114112" cy="3534125"/>
          </a:xfrm>
        </p:spPr>
        <p:txBody>
          <a:bodyPr/>
          <a:lstStyle>
            <a:lvl1pPr>
              <a:defRPr sz="2400"/>
            </a:lvl1pPr>
            <a:lvl2pPr>
              <a:defRPr sz="2000"/>
            </a:lvl2pPr>
            <a:lvl3pPr>
              <a:defRPr sz="1900"/>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39829933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KOKOKUV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B4A7CF-52A9-2744-A095-A908B8D40A6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7" name="Picture Placeholder 6">
            <a:extLst>
              <a:ext uri="{FF2B5EF4-FFF2-40B4-BE49-F238E27FC236}">
                <a16:creationId xmlns:a16="http://schemas.microsoft.com/office/drawing/2014/main" id="{64347C94-D7F6-5149-B2B6-878580DA36DA}"/>
              </a:ext>
            </a:extLst>
          </p:cNvPr>
          <p:cNvSpPr>
            <a:spLocks noGrp="1"/>
          </p:cNvSpPr>
          <p:nvPr>
            <p:ph type="pic" sz="quarter" idx="10"/>
          </p:nvPr>
        </p:nvSpPr>
        <p:spPr>
          <a:xfrm>
            <a:off x="0" y="0"/>
            <a:ext cx="12192000" cy="6858000"/>
          </a:xfrm>
        </p:spPr>
        <p:txBody>
          <a:bodyPr/>
          <a:lstStyle/>
          <a:p>
            <a:endParaRPr lang="fi-FI"/>
          </a:p>
        </p:txBody>
      </p:sp>
    </p:spTree>
    <p:extLst>
      <p:ext uri="{BB962C8B-B14F-4D97-AF65-F5344CB8AC3E}">
        <p14:creationId xmlns:p14="http://schemas.microsoft.com/office/powerpoint/2010/main" val="33733178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KUVA KUVATEKSTILLÄ">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2CC56C-5124-B44F-BB14-8E822851C08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en-GB" noProof="0"/>
              <a:t>Click to edit Master text styles</a:t>
            </a:r>
          </a:p>
          <a:p>
            <a:pPr lvl="1"/>
            <a:endParaRPr lang="en-GB" noProof="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12192000" cy="5919788"/>
          </a:xfrm>
        </p:spPr>
        <p:txBody>
          <a:bodyPr/>
          <a:lstStyle/>
          <a:p>
            <a:endParaRPr lang="fi-FI"/>
          </a:p>
        </p:txBody>
      </p:sp>
      <p:pic>
        <p:nvPicPr>
          <p:cNvPr id="2" name="Picture 1" descr="Logo&#10;&#10;Description automatically generated with low confidence">
            <a:extLst>
              <a:ext uri="{FF2B5EF4-FFF2-40B4-BE49-F238E27FC236}">
                <a16:creationId xmlns:a16="http://schemas.microsoft.com/office/drawing/2014/main" id="{5AD6E3C1-10F8-EFEE-037C-2F701082AD1B}"/>
              </a:ext>
            </a:extLst>
          </p:cNvPr>
          <p:cNvPicPr>
            <a:picLocks noChangeAspect="1"/>
          </p:cNvPicPr>
          <p:nvPr userDrawn="1"/>
        </p:nvPicPr>
        <p:blipFill>
          <a:blip r:embed="rId2">
            <a:alphaModFix/>
          </a:blip>
          <a:stretch>
            <a:fillRect/>
          </a:stretch>
        </p:blipFill>
        <p:spPr>
          <a:xfrm>
            <a:off x="10121593" y="6036888"/>
            <a:ext cx="1918995" cy="636612"/>
          </a:xfrm>
          <a:prstGeom prst="rect">
            <a:avLst/>
          </a:prstGeom>
        </p:spPr>
      </p:pic>
    </p:spTree>
    <p:extLst>
      <p:ext uri="{BB962C8B-B14F-4D97-AF65-F5344CB8AC3E}">
        <p14:creationId xmlns:p14="http://schemas.microsoft.com/office/powerpoint/2010/main" val="35445837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KAKSI KUVAA KUVATEKSTILL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15B939-FDDC-D043-B727-03F8A4AE38F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en-GB" noProof="0"/>
              <a:t>Click to edit Master text styles</a:t>
            </a:r>
          </a:p>
          <a:p>
            <a:pPr lvl="1"/>
            <a:endParaRPr lang="en-GB" noProof="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5951095" cy="5919788"/>
          </a:xfrm>
        </p:spPr>
        <p:txBody>
          <a:bodyPr/>
          <a:lstStyle/>
          <a:p>
            <a:endParaRPr lang="fi-FI"/>
          </a:p>
        </p:txBody>
      </p:sp>
      <p:sp>
        <p:nvSpPr>
          <p:cNvPr id="7" name="Picture Placeholder 9">
            <a:extLst>
              <a:ext uri="{FF2B5EF4-FFF2-40B4-BE49-F238E27FC236}">
                <a16:creationId xmlns:a16="http://schemas.microsoft.com/office/drawing/2014/main" id="{3688C02F-996C-014B-A63A-A5E9141B60C5}"/>
              </a:ext>
            </a:extLst>
          </p:cNvPr>
          <p:cNvSpPr>
            <a:spLocks noGrp="1"/>
          </p:cNvSpPr>
          <p:nvPr>
            <p:ph type="pic" sz="quarter" idx="15"/>
          </p:nvPr>
        </p:nvSpPr>
        <p:spPr>
          <a:xfrm>
            <a:off x="6086006" y="0"/>
            <a:ext cx="6096000" cy="5919788"/>
          </a:xfrm>
        </p:spPr>
        <p:txBody>
          <a:bodyPr/>
          <a:lstStyle/>
          <a:p>
            <a:endParaRPr lang="fi-FI"/>
          </a:p>
        </p:txBody>
      </p:sp>
      <p:pic>
        <p:nvPicPr>
          <p:cNvPr id="2" name="Picture 1" descr="Logo&#10;&#10;Description automatically generated with low confidence">
            <a:extLst>
              <a:ext uri="{FF2B5EF4-FFF2-40B4-BE49-F238E27FC236}">
                <a16:creationId xmlns:a16="http://schemas.microsoft.com/office/drawing/2014/main" id="{20B1B893-27A4-C5BA-DAEF-F57FFCD33FFF}"/>
              </a:ext>
            </a:extLst>
          </p:cNvPr>
          <p:cNvPicPr>
            <a:picLocks noChangeAspect="1"/>
          </p:cNvPicPr>
          <p:nvPr userDrawn="1"/>
        </p:nvPicPr>
        <p:blipFill>
          <a:blip r:embed="rId2">
            <a:alphaModFix/>
          </a:blip>
          <a:stretch>
            <a:fillRect/>
          </a:stretch>
        </p:blipFill>
        <p:spPr>
          <a:xfrm>
            <a:off x="10121593" y="6036888"/>
            <a:ext cx="1918995" cy="636612"/>
          </a:xfrm>
          <a:prstGeom prst="rect">
            <a:avLst/>
          </a:prstGeom>
        </p:spPr>
      </p:pic>
    </p:spTree>
    <p:extLst>
      <p:ext uri="{BB962C8B-B14F-4D97-AF65-F5344CB8AC3E}">
        <p14:creationId xmlns:p14="http://schemas.microsoft.com/office/powerpoint/2010/main" val="2753556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172867"/>
            <a:ext cx="10515600" cy="781750"/>
          </a:xfrm>
          <a:prstGeom prst="rect">
            <a:avLst/>
          </a:prstGeom>
        </p:spPr>
        <p:txBody>
          <a:bodyPr/>
          <a:lstStyle>
            <a:lvl1pPr>
              <a:lnSpc>
                <a:spcPct val="100000"/>
              </a:lnSpc>
              <a:defRPr sz="3000"/>
            </a:lvl1pPr>
          </a:lstStyle>
          <a:p>
            <a:r>
              <a:rPr lang="en-US" noProof="0"/>
              <a:t>Click to edit Master title 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2" name="Text Placeholder 2">
            <a:extLst>
              <a:ext uri="{FF2B5EF4-FFF2-40B4-BE49-F238E27FC236}">
                <a16:creationId xmlns:a16="http://schemas.microsoft.com/office/drawing/2014/main" id="{2399F695-8668-224C-8AFC-D44698FF566F}"/>
              </a:ext>
            </a:extLst>
          </p:cNvPr>
          <p:cNvSpPr>
            <a:spLocks noGrp="1"/>
          </p:cNvSpPr>
          <p:nvPr>
            <p:ph type="body" idx="14"/>
          </p:nvPr>
        </p:nvSpPr>
        <p:spPr>
          <a:xfrm>
            <a:off x="838199" y="2809484"/>
            <a:ext cx="10515600" cy="2800486"/>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4" name="Text Placeholder 2">
            <a:extLst>
              <a:ext uri="{FF2B5EF4-FFF2-40B4-BE49-F238E27FC236}">
                <a16:creationId xmlns:a16="http://schemas.microsoft.com/office/drawing/2014/main" id="{458B2654-D836-4347-9069-004B90A0A553}"/>
              </a:ext>
            </a:extLst>
          </p:cNvPr>
          <p:cNvSpPr>
            <a:spLocks noGrp="1"/>
          </p:cNvSpPr>
          <p:nvPr>
            <p:ph type="body" idx="15"/>
          </p:nvPr>
        </p:nvSpPr>
        <p:spPr>
          <a:xfrm>
            <a:off x="838199" y="2359779"/>
            <a:ext cx="10515600" cy="336550"/>
          </a:xfrm>
        </p:spPr>
        <p:txBody>
          <a:bodyPr anchor="t"/>
          <a:lstStyle>
            <a:lvl1pPr marL="0" indent="0">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Tree>
    <p:extLst>
      <p:ext uri="{BB962C8B-B14F-4D97-AF65-F5344CB8AC3E}">
        <p14:creationId xmlns:p14="http://schemas.microsoft.com/office/powerpoint/2010/main" val="31202077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LAINAUS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ACA1C-0C0D-034E-8DD7-F83206FDF18A}"/>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bg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endParaRPr lang="en-GB" noProof="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endParaRPr lang="en-GB" noProof="0"/>
          </a:p>
        </p:txBody>
      </p:sp>
    </p:spTree>
    <p:extLst>
      <p:ext uri="{BB962C8B-B14F-4D97-AF65-F5344CB8AC3E}">
        <p14:creationId xmlns:p14="http://schemas.microsoft.com/office/powerpoint/2010/main" val="34452800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AINAUS BRÄNDIKUVALL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2C869AD-BD96-C14A-AEB2-942F637BC6E2}"/>
              </a:ext>
            </a:extLst>
          </p:cNvPr>
          <p:cNvSpPr>
            <a:spLocks noGrp="1"/>
          </p:cNvSpPr>
          <p:nvPr>
            <p:ph type="pic" sz="quarter" idx="17"/>
          </p:nvPr>
        </p:nvSpPr>
        <p:spPr>
          <a:xfrm>
            <a:off x="0" y="0"/>
            <a:ext cx="12192000" cy="6858000"/>
          </a:xfrm>
        </p:spPr>
        <p:txBody>
          <a:bodyPr/>
          <a:lstStyle/>
          <a:p>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863844"/>
            <a:ext cx="10223292" cy="3395608"/>
          </a:xfrm>
        </p:spPr>
        <p:txBody>
          <a:bodyPr anchor="ctr"/>
          <a:lstStyle>
            <a:lvl1pPr marL="0" indent="0">
              <a:spcBef>
                <a:spcPts val="0"/>
              </a:spcBef>
              <a:buNone/>
              <a:defRPr sz="3200" b="0" i="1">
                <a:solidFill>
                  <a:schemeClr val="accent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endParaRPr lang="en-GB" noProof="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endParaRPr lang="en-GB" noProof="0"/>
          </a:p>
        </p:txBody>
      </p:sp>
    </p:spTree>
    <p:extLst>
      <p:ext uri="{BB962C8B-B14F-4D97-AF65-F5344CB8AC3E}">
        <p14:creationId xmlns:p14="http://schemas.microsoft.com/office/powerpoint/2010/main" val="22856863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VÄLILEHTI OTSIKKO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7B409-AC43-514B-A8E4-5299EA481269}"/>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tx1"/>
                </a:solidFill>
              </a:defRPr>
            </a:lvl1pPr>
          </a:lstStyle>
          <a:p>
            <a:r>
              <a:rPr lang="en-GB" noProof="0"/>
              <a:t>Click to edit Master title style</a:t>
            </a:r>
          </a:p>
        </p:txBody>
      </p:sp>
    </p:spTree>
    <p:extLst>
      <p:ext uri="{BB962C8B-B14F-4D97-AF65-F5344CB8AC3E}">
        <p14:creationId xmlns:p14="http://schemas.microsoft.com/office/powerpoint/2010/main" val="41930962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VÄLILEHTI OTSIKKO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en-GB" noProof="0"/>
              <a:t>Click to edit Master title style</a:t>
            </a:r>
          </a:p>
        </p:txBody>
      </p:sp>
    </p:spTree>
    <p:extLst>
      <p:ext uri="{BB962C8B-B14F-4D97-AF65-F5344CB8AC3E}">
        <p14:creationId xmlns:p14="http://schemas.microsoft.com/office/powerpoint/2010/main" val="2018812120"/>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ISTA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bg1"/>
                </a:solidFill>
              </a:defRPr>
            </a:lvl1pPr>
          </a:lstStyle>
          <a:p>
            <a:r>
              <a:rPr lang="en-GB" noProof="0"/>
              <a:t>Click to edit Master title style</a:t>
            </a:r>
          </a:p>
        </p:txBody>
      </p:sp>
      <p:sp>
        <p:nvSpPr>
          <p:cNvPr id="9" name="Text Placeholder 2">
            <a:extLst>
              <a:ext uri="{FF2B5EF4-FFF2-40B4-BE49-F238E27FC236}">
                <a16:creationId xmlns:a16="http://schemas.microsoft.com/office/drawing/2014/main" id="{5771F2C8-4C72-9543-8994-0E84699E66F4}"/>
              </a:ext>
            </a:extLst>
          </p:cNvPr>
          <p:cNvSpPr>
            <a:spLocks noGrp="1"/>
          </p:cNvSpPr>
          <p:nvPr>
            <p:ph type="body" idx="11"/>
          </p:nvPr>
        </p:nvSpPr>
        <p:spPr>
          <a:xfrm>
            <a:off x="838199" y="2004918"/>
            <a:ext cx="10515599" cy="3411358"/>
          </a:xfrm>
        </p:spPr>
        <p:txBody>
          <a:bodyPr anchor="t"/>
          <a:lstStyle>
            <a:lvl1pPr marL="0" indent="0">
              <a:spcBef>
                <a:spcPts val="0"/>
              </a:spcBef>
              <a:buNone/>
              <a:defRPr sz="3000" b="1" i="0">
                <a:solidFill>
                  <a:schemeClr val="bg1"/>
                </a:solidFill>
                <a:latin typeface="Arial" panose="020B0604020202020204" pitchFamily="34" charset="0"/>
                <a:cs typeface="Arial" panose="020B0604020202020204" pitchFamily="34" charset="0"/>
              </a:defRPr>
            </a:lvl1pPr>
            <a:lvl2pPr marL="457200" indent="0">
              <a:buNone/>
              <a:defRPr sz="3000" b="1">
                <a:solidFill>
                  <a:schemeClr val="bg1"/>
                </a:solidFill>
              </a:defRPr>
            </a:lvl2pPr>
            <a:lvl3pPr marL="914400" indent="0">
              <a:buNone/>
              <a:defRPr sz="3000" b="1">
                <a:solidFill>
                  <a:schemeClr val="bg1"/>
                </a:solidFill>
              </a:defRPr>
            </a:lvl3pPr>
            <a:lvl4pPr marL="1371600" indent="0">
              <a:buNone/>
              <a:defRPr sz="3000" b="1">
                <a:solidFill>
                  <a:schemeClr val="bg1"/>
                </a:solidFill>
              </a:defRPr>
            </a:lvl4pPr>
            <a:lvl5pPr marL="1828800" indent="0">
              <a:buNone/>
              <a:defRPr sz="3000" b="1">
                <a:solidFill>
                  <a:schemeClr val="bg1"/>
                </a:solidFill>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0"/>
            <a:endParaRPr lang="en-GB" noProof="0"/>
          </a:p>
          <a:p>
            <a:pPr lvl="1"/>
            <a:endParaRPr lang="en-GB" noProof="0"/>
          </a:p>
        </p:txBody>
      </p:sp>
      <p:pic>
        <p:nvPicPr>
          <p:cNvPr id="4" name="Picture 3" descr="Logo&#10;&#10;Description automatically generated with low confidence">
            <a:extLst>
              <a:ext uri="{FF2B5EF4-FFF2-40B4-BE49-F238E27FC236}">
                <a16:creationId xmlns:a16="http://schemas.microsoft.com/office/drawing/2014/main" id="{7253B78C-0E73-2BB2-277C-41495BA78214}"/>
              </a:ext>
            </a:extLst>
          </p:cNvPr>
          <p:cNvPicPr>
            <a:picLocks noChangeAspect="1"/>
          </p:cNvPicPr>
          <p:nvPr userDrawn="1"/>
        </p:nvPicPr>
        <p:blipFill>
          <a:blip r:embed="rId2">
            <a:alphaModFix/>
          </a:blip>
          <a:stretch>
            <a:fillRect/>
          </a:stretch>
        </p:blipFill>
        <p:spPr>
          <a:xfrm>
            <a:off x="10121593" y="6036888"/>
            <a:ext cx="1918995" cy="636612"/>
          </a:xfrm>
          <a:prstGeom prst="rect">
            <a:avLst/>
          </a:prstGeom>
        </p:spPr>
      </p:pic>
    </p:spTree>
    <p:extLst>
      <p:ext uri="{BB962C8B-B14F-4D97-AF65-F5344CB8AC3E}">
        <p14:creationId xmlns:p14="http://schemas.microsoft.com/office/powerpoint/2010/main" val="21467581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VIITTE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tx1"/>
                </a:solidFill>
              </a:defRPr>
            </a:lvl1pPr>
          </a:lstStyle>
          <a:p>
            <a:r>
              <a:rPr lang="en-GB" noProof="0"/>
              <a:t>Click to edit Master title style</a:t>
            </a:r>
          </a:p>
        </p:txBody>
      </p:sp>
      <p:sp>
        <p:nvSpPr>
          <p:cNvPr id="10" name="Text Placeholder 2">
            <a:extLst>
              <a:ext uri="{FF2B5EF4-FFF2-40B4-BE49-F238E27FC236}">
                <a16:creationId xmlns:a16="http://schemas.microsoft.com/office/drawing/2014/main" id="{139FDE1E-3511-2C4E-BFC7-4C76B43B31DA}"/>
              </a:ext>
            </a:extLst>
          </p:cNvPr>
          <p:cNvSpPr>
            <a:spLocks noGrp="1"/>
          </p:cNvSpPr>
          <p:nvPr>
            <p:ph type="body" idx="11"/>
          </p:nvPr>
        </p:nvSpPr>
        <p:spPr>
          <a:xfrm>
            <a:off x="838199"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a:t>Second level</a:t>
            </a:r>
          </a:p>
          <a:p>
            <a:pPr lvl="2"/>
            <a:r>
              <a:rPr lang="en-GB"/>
              <a:t>Third level</a:t>
            </a:r>
          </a:p>
          <a:p>
            <a:pPr lvl="3"/>
            <a:r>
              <a:rPr lang="en-GB"/>
              <a:t>Fourth level</a:t>
            </a:r>
          </a:p>
          <a:p>
            <a:pPr lvl="4"/>
            <a:r>
              <a:rPr lang="en-GB"/>
              <a:t>Fifth level</a:t>
            </a:r>
          </a:p>
          <a:p>
            <a:pPr lvl="0"/>
            <a:endParaRPr lang="en-GB" noProof="0"/>
          </a:p>
          <a:p>
            <a:pPr lvl="1"/>
            <a:endParaRPr lang="en-GB" noProof="0"/>
          </a:p>
        </p:txBody>
      </p:sp>
      <p:sp>
        <p:nvSpPr>
          <p:cNvPr id="11" name="Text Placeholder 2">
            <a:extLst>
              <a:ext uri="{FF2B5EF4-FFF2-40B4-BE49-F238E27FC236}">
                <a16:creationId xmlns:a16="http://schemas.microsoft.com/office/drawing/2014/main" id="{FB674FD2-0BD4-BF49-9017-115079CE1EAB}"/>
              </a:ext>
            </a:extLst>
          </p:cNvPr>
          <p:cNvSpPr>
            <a:spLocks noGrp="1"/>
          </p:cNvSpPr>
          <p:nvPr>
            <p:ph type="body" idx="12"/>
          </p:nvPr>
        </p:nvSpPr>
        <p:spPr>
          <a:xfrm>
            <a:off x="6225745"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a:p>
            <a:pPr lvl="1"/>
            <a:r>
              <a:rPr lang="en-GB"/>
              <a:t>Second level</a:t>
            </a:r>
          </a:p>
          <a:p>
            <a:pPr lvl="2"/>
            <a:r>
              <a:rPr lang="en-GB"/>
              <a:t>Third level</a:t>
            </a:r>
          </a:p>
          <a:p>
            <a:pPr lvl="3"/>
            <a:r>
              <a:rPr lang="en-GB"/>
              <a:t>Fourth level</a:t>
            </a:r>
          </a:p>
          <a:p>
            <a:pPr lvl="4"/>
            <a:r>
              <a:rPr lang="en-GB"/>
              <a:t>Fifth level</a:t>
            </a:r>
          </a:p>
          <a:p>
            <a:pPr lvl="0"/>
            <a:endParaRPr lang="en-GB" noProof="0"/>
          </a:p>
          <a:p>
            <a:pPr lvl="1"/>
            <a:endParaRPr lang="en-GB" noProof="0"/>
          </a:p>
        </p:txBody>
      </p:sp>
      <p:pic>
        <p:nvPicPr>
          <p:cNvPr id="4" name="Picture 3" descr="Logo&#10;&#10;Description automatically generated with low confidence">
            <a:extLst>
              <a:ext uri="{FF2B5EF4-FFF2-40B4-BE49-F238E27FC236}">
                <a16:creationId xmlns:a16="http://schemas.microsoft.com/office/drawing/2014/main" id="{D4326BCE-3F69-2C75-D992-D955B1BE09E8}"/>
              </a:ext>
            </a:extLst>
          </p:cNvPr>
          <p:cNvPicPr>
            <a:picLocks noChangeAspect="1"/>
          </p:cNvPicPr>
          <p:nvPr userDrawn="1"/>
        </p:nvPicPr>
        <p:blipFill>
          <a:blip r:embed="rId2">
            <a:alphaModFix/>
          </a:blip>
          <a:stretch>
            <a:fillRect/>
          </a:stretch>
        </p:blipFill>
        <p:spPr>
          <a:xfrm>
            <a:off x="10121593" y="6036888"/>
            <a:ext cx="1918995" cy="636612"/>
          </a:xfrm>
          <a:prstGeom prst="rect">
            <a:avLst/>
          </a:prstGeom>
        </p:spPr>
      </p:pic>
    </p:spTree>
    <p:extLst>
      <p:ext uri="{BB962C8B-B14F-4D97-AF65-F5344CB8AC3E}">
        <p14:creationId xmlns:p14="http://schemas.microsoft.com/office/powerpoint/2010/main" val="4984449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HARMAA TAUST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Tree>
    <p:extLst>
      <p:ext uri="{BB962C8B-B14F-4D97-AF65-F5344CB8AC3E}">
        <p14:creationId xmlns:p14="http://schemas.microsoft.com/office/powerpoint/2010/main" val="3599541881"/>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RÄNDILOPETU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CB8AE-9890-DE43-B3F1-9FA29E70D77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409482" y="1483776"/>
            <a:ext cx="3467386"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4068792" cy="6858000"/>
          </a:xfrm>
        </p:spPr>
        <p:txBody>
          <a:bodyPr/>
          <a:lstStyle/>
          <a:p>
            <a:endParaRPr lang="fi-FI" noProof="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8409481" y="5063883"/>
            <a:ext cx="3467386"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4092314" y="-1"/>
            <a:ext cx="4068792" cy="6858000"/>
          </a:xfrm>
        </p:spPr>
        <p:txBody>
          <a:bodyPr/>
          <a:lstStyle/>
          <a:p>
            <a:endParaRPr lang="fi-FI" noProof="0"/>
          </a:p>
        </p:txBody>
      </p:sp>
      <p:pic>
        <p:nvPicPr>
          <p:cNvPr id="2" name="Picture 1" descr="Logo&#10;&#10;Description automatically generated with low confidence">
            <a:extLst>
              <a:ext uri="{FF2B5EF4-FFF2-40B4-BE49-F238E27FC236}">
                <a16:creationId xmlns:a16="http://schemas.microsoft.com/office/drawing/2014/main" id="{B7F73FEF-C95A-EA48-C1E0-B197FDCD079E}"/>
              </a:ext>
            </a:extLst>
          </p:cNvPr>
          <p:cNvPicPr>
            <a:picLocks noChangeAspect="1"/>
          </p:cNvPicPr>
          <p:nvPr userDrawn="1"/>
        </p:nvPicPr>
        <p:blipFill>
          <a:blip r:embed="rId2">
            <a:alphaModFix/>
          </a:blip>
          <a:stretch>
            <a:fillRect/>
          </a:stretch>
        </p:blipFill>
        <p:spPr>
          <a:xfrm>
            <a:off x="10121593" y="6036888"/>
            <a:ext cx="1918995" cy="636612"/>
          </a:xfrm>
          <a:prstGeom prst="rect">
            <a:avLst/>
          </a:prstGeom>
        </p:spPr>
      </p:pic>
    </p:spTree>
    <p:extLst>
      <p:ext uri="{BB962C8B-B14F-4D97-AF65-F5344CB8AC3E}">
        <p14:creationId xmlns:p14="http://schemas.microsoft.com/office/powerpoint/2010/main" val="20792268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RÄNDILOPETUS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55B871-CB14-7146-97D4-FC529108C6E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779489" y="1483776"/>
            <a:ext cx="4572000"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79489" y="5063883"/>
            <a:ext cx="4572000"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8123208" y="-1"/>
            <a:ext cx="4068792" cy="6858000"/>
          </a:xfrm>
        </p:spPr>
        <p:txBody>
          <a:bodyPr/>
          <a:lstStyle/>
          <a:p>
            <a:endParaRPr lang="fi-FI" noProof="0"/>
          </a:p>
        </p:txBody>
      </p:sp>
      <p:sp>
        <p:nvSpPr>
          <p:cNvPr id="8" name="Rectangle 7">
            <a:extLst>
              <a:ext uri="{FF2B5EF4-FFF2-40B4-BE49-F238E27FC236}">
                <a16:creationId xmlns:a16="http://schemas.microsoft.com/office/drawing/2014/main" id="{3891C178-6E34-F148-940F-05E15C7B661F}"/>
              </a:ext>
            </a:extLst>
          </p:cNvPr>
          <p:cNvSpPr/>
          <p:nvPr userDrawn="1"/>
        </p:nvSpPr>
        <p:spPr>
          <a:xfrm>
            <a:off x="6094538" y="0"/>
            <a:ext cx="20286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9D2F3DEC-9E8C-FE4C-B57C-8D3E6F47D213}"/>
              </a:ext>
            </a:extLst>
          </p:cNvPr>
          <p:cNvSpPr/>
          <p:nvPr userDrawn="1"/>
        </p:nvSpPr>
        <p:spPr>
          <a:xfrm>
            <a:off x="8128935" y="0"/>
            <a:ext cx="2028669" cy="6858000"/>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5" name="Picture 4" descr="Logo&#10;&#10;Description automatically generated with medium confidence">
            <a:extLst>
              <a:ext uri="{FF2B5EF4-FFF2-40B4-BE49-F238E27FC236}">
                <a16:creationId xmlns:a16="http://schemas.microsoft.com/office/drawing/2014/main" id="{8ACD46E4-A3D6-65C7-EEB9-AB31506E3F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87469" y="6046010"/>
            <a:ext cx="1638228" cy="634300"/>
          </a:xfrm>
          <a:prstGeom prst="rect">
            <a:avLst/>
          </a:prstGeom>
        </p:spPr>
      </p:pic>
    </p:spTree>
    <p:extLst>
      <p:ext uri="{BB962C8B-B14F-4D97-AF65-F5344CB8AC3E}">
        <p14:creationId xmlns:p14="http://schemas.microsoft.com/office/powerpoint/2010/main" val="9219363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AKAKANSI">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76D147-9687-9344-8C8D-BD2F3636457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0" name="Text Placeholder 2">
            <a:extLst>
              <a:ext uri="{FF2B5EF4-FFF2-40B4-BE49-F238E27FC236}">
                <a16:creationId xmlns:a16="http://schemas.microsoft.com/office/drawing/2014/main" id="{02B85F9E-919D-2A4C-BFCD-A5FBB3C69DD3}"/>
              </a:ext>
            </a:extLst>
          </p:cNvPr>
          <p:cNvSpPr>
            <a:spLocks noGrp="1"/>
          </p:cNvSpPr>
          <p:nvPr>
            <p:ph type="body" idx="16"/>
          </p:nvPr>
        </p:nvSpPr>
        <p:spPr>
          <a:xfrm>
            <a:off x="3326065"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1" name="Text Placeholder 2">
            <a:extLst>
              <a:ext uri="{FF2B5EF4-FFF2-40B4-BE49-F238E27FC236}">
                <a16:creationId xmlns:a16="http://schemas.microsoft.com/office/drawing/2014/main" id="{144D3AE2-5E57-E440-BDFF-C77D11465E32}"/>
              </a:ext>
            </a:extLst>
          </p:cNvPr>
          <p:cNvSpPr>
            <a:spLocks noGrp="1"/>
          </p:cNvSpPr>
          <p:nvPr>
            <p:ph type="body" idx="17"/>
          </p:nvPr>
        </p:nvSpPr>
        <p:spPr>
          <a:xfrm>
            <a:off x="6279127"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2" name="Text Placeholder 2">
            <a:extLst>
              <a:ext uri="{FF2B5EF4-FFF2-40B4-BE49-F238E27FC236}">
                <a16:creationId xmlns:a16="http://schemas.microsoft.com/office/drawing/2014/main" id="{E177CB89-4E83-6D49-8E76-46F59C95AD76}"/>
              </a:ext>
            </a:extLst>
          </p:cNvPr>
          <p:cNvSpPr>
            <a:spLocks noGrp="1"/>
          </p:cNvSpPr>
          <p:nvPr>
            <p:ph type="body" idx="18"/>
          </p:nvPr>
        </p:nvSpPr>
        <p:spPr>
          <a:xfrm>
            <a:off x="9232189"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2" name="Rectangle 1">
            <a:extLst>
              <a:ext uri="{FF2B5EF4-FFF2-40B4-BE49-F238E27FC236}">
                <a16:creationId xmlns:a16="http://schemas.microsoft.com/office/drawing/2014/main" id="{DEADBBEB-F240-E654-E5BF-E72286BE7F16}"/>
              </a:ext>
            </a:extLst>
          </p:cNvPr>
          <p:cNvSpPr/>
          <p:nvPr userDrawn="1"/>
        </p:nvSpPr>
        <p:spPr>
          <a:xfrm>
            <a:off x="9890449" y="0"/>
            <a:ext cx="2301551"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pic>
        <p:nvPicPr>
          <p:cNvPr id="3" name="Picture 2" descr="Logo&#10;&#10;Description automatically generated with low confidence">
            <a:extLst>
              <a:ext uri="{FF2B5EF4-FFF2-40B4-BE49-F238E27FC236}">
                <a16:creationId xmlns:a16="http://schemas.microsoft.com/office/drawing/2014/main" id="{0CA10AF3-9805-4B54-ABD0-D680BDD3213C}"/>
              </a:ext>
            </a:extLst>
          </p:cNvPr>
          <p:cNvPicPr>
            <a:picLocks noChangeAspect="1"/>
          </p:cNvPicPr>
          <p:nvPr userDrawn="1"/>
        </p:nvPicPr>
        <p:blipFill>
          <a:blip r:embed="rId2">
            <a:alphaModFix/>
          </a:blip>
          <a:stretch>
            <a:fillRect/>
          </a:stretch>
        </p:blipFill>
        <p:spPr>
          <a:xfrm>
            <a:off x="10081727" y="193316"/>
            <a:ext cx="1918995" cy="636612"/>
          </a:xfrm>
          <a:prstGeom prst="rect">
            <a:avLst/>
          </a:prstGeom>
        </p:spPr>
      </p:pic>
    </p:spTree>
    <p:extLst>
      <p:ext uri="{BB962C8B-B14F-4D97-AF65-F5344CB8AC3E}">
        <p14:creationId xmlns:p14="http://schemas.microsoft.com/office/powerpoint/2010/main" val="718972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ULLET LIS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172867"/>
            <a:ext cx="10515600" cy="781750"/>
          </a:xfrm>
          <a:prstGeom prst="rect">
            <a:avLst/>
          </a:prstGeom>
        </p:spPr>
        <p:txBody>
          <a:bodyPr/>
          <a:lstStyle>
            <a:lvl1pPr>
              <a:lnSpc>
                <a:spcPct val="100000"/>
              </a:lnSpc>
              <a:defRPr sz="3000"/>
            </a:lvl1pPr>
          </a:lstStyle>
          <a:p>
            <a:r>
              <a:rPr lang="en-US" noProof="0"/>
              <a:t>Click to edit Master title 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5" name="Text Placeholder 4">
            <a:extLst>
              <a:ext uri="{FF2B5EF4-FFF2-40B4-BE49-F238E27FC236}">
                <a16:creationId xmlns:a16="http://schemas.microsoft.com/office/drawing/2014/main" id="{D025BBE2-965C-4042-BAD8-4FC805621BF7}"/>
              </a:ext>
            </a:extLst>
          </p:cNvPr>
          <p:cNvSpPr>
            <a:spLocks noGrp="1"/>
          </p:cNvSpPr>
          <p:nvPr>
            <p:ph type="body" sz="quarter" idx="11"/>
          </p:nvPr>
        </p:nvSpPr>
        <p:spPr>
          <a:xfrm>
            <a:off x="838200" y="2355850"/>
            <a:ext cx="10515600" cy="2944813"/>
          </a:xfrm>
        </p:spPr>
        <p:txBody>
          <a:bodyPr/>
          <a:lstStyle>
            <a:lvl1pPr>
              <a:defRPr sz="2400"/>
            </a:lvl1pPr>
            <a:lvl2pPr>
              <a:defRPr sz="2000"/>
            </a:lvl2pPr>
            <a:lvl3pPr>
              <a:defRPr sz="19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5647966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490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KSTI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1185864"/>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118586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3" name="Text Placeholder 2">
            <a:extLst>
              <a:ext uri="{FF2B5EF4-FFF2-40B4-BE49-F238E27FC236}">
                <a16:creationId xmlns:a16="http://schemas.microsoft.com/office/drawing/2014/main" id="{76078FF3-7CF2-B747-84A2-136E76FC7CC5}"/>
              </a:ext>
            </a:extLst>
          </p:cNvPr>
          <p:cNvSpPr>
            <a:spLocks noGrp="1"/>
          </p:cNvSpPr>
          <p:nvPr>
            <p:ph type="body" idx="14"/>
          </p:nvPr>
        </p:nvSpPr>
        <p:spPr>
          <a:xfrm>
            <a:off x="838199" y="2505075"/>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a:p>
            <a:pPr lvl="2"/>
            <a:r>
              <a:rPr lang="en-US" noProof="0"/>
              <a:t>Third level</a:t>
            </a:r>
          </a:p>
        </p:txBody>
      </p:sp>
      <p:sp>
        <p:nvSpPr>
          <p:cNvPr id="14" name="Text Placeholder 2">
            <a:extLst>
              <a:ext uri="{FF2B5EF4-FFF2-40B4-BE49-F238E27FC236}">
                <a16:creationId xmlns:a16="http://schemas.microsoft.com/office/drawing/2014/main" id="{85D56223-2B0B-BF47-A473-46887AC2D849}"/>
              </a:ext>
            </a:extLst>
          </p:cNvPr>
          <p:cNvSpPr>
            <a:spLocks noGrp="1"/>
          </p:cNvSpPr>
          <p:nvPr>
            <p:ph type="body" idx="15"/>
          </p:nvPr>
        </p:nvSpPr>
        <p:spPr>
          <a:xfrm>
            <a:off x="6189688" y="2505075"/>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2160866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ULLET LISTA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1185864"/>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118586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505075"/>
            <a:ext cx="5157787" cy="3534125"/>
          </a:xfrm>
        </p:spPr>
        <p:txBody>
          <a:bodyPr/>
          <a:lstStyle>
            <a:lvl1pPr>
              <a:defRPr sz="2400"/>
            </a:lvl1pPr>
            <a:lvl2pPr>
              <a:defRPr sz="2000"/>
            </a:lvl2pPr>
            <a:lvl3pPr>
              <a:defRPr sz="19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Text Placeholder 4">
            <a:extLst>
              <a:ext uri="{FF2B5EF4-FFF2-40B4-BE49-F238E27FC236}">
                <a16:creationId xmlns:a16="http://schemas.microsoft.com/office/drawing/2014/main" id="{05A15A47-6782-C54A-93D2-C9A076009960}"/>
              </a:ext>
            </a:extLst>
          </p:cNvPr>
          <p:cNvSpPr>
            <a:spLocks noGrp="1"/>
          </p:cNvSpPr>
          <p:nvPr>
            <p:ph type="body" sz="quarter" idx="16"/>
          </p:nvPr>
        </p:nvSpPr>
        <p:spPr>
          <a:xfrm>
            <a:off x="6172993" y="2505075"/>
            <a:ext cx="5181601" cy="3534125"/>
          </a:xfrm>
        </p:spPr>
        <p:txBody>
          <a:bodyPr/>
          <a:lstStyle>
            <a:lvl1pPr>
              <a:defRPr sz="2400"/>
            </a:lvl1pPr>
            <a:lvl2pPr>
              <a:defRPr sz="2000"/>
            </a:lvl2pPr>
            <a:lvl3pPr>
              <a:defRPr sz="19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50388497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38" Type="http://schemas.openxmlformats.org/officeDocument/2006/relationships/theme" Target="../theme/theme2.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slideLayout" Target="../slideLayouts/slideLayout70.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slideLayout" Target="../slideLayouts/slideLayout69.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slideLayout" Target="../slideLayouts/slideLayout68.xml"/><Relationship Id="rId8" Type="http://schemas.openxmlformats.org/officeDocument/2006/relationships/slideLayout" Target="../slideLayouts/slideLayout41.xml"/><Relationship Id="rId3"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8F7963-B688-6345-9742-540145AD6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1" name="Title Placeholder 10">
            <a:extLst>
              <a:ext uri="{FF2B5EF4-FFF2-40B4-BE49-F238E27FC236}">
                <a16:creationId xmlns:a16="http://schemas.microsoft.com/office/drawing/2014/main" id="{13ADB4FF-36A8-5847-9E28-618A7E3991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fi-FI"/>
              <a:t>Muokkaa ots. perustyyl. napsautt.</a:t>
            </a:r>
          </a:p>
        </p:txBody>
      </p:sp>
    </p:spTree>
    <p:extLst>
      <p:ext uri="{BB962C8B-B14F-4D97-AF65-F5344CB8AC3E}">
        <p14:creationId xmlns:p14="http://schemas.microsoft.com/office/powerpoint/2010/main" val="264574576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 id="2147483703" r:id="rId24"/>
    <p:sldLayoutId id="2147483704" r:id="rId25"/>
    <p:sldLayoutId id="2147483705" r:id="rId26"/>
    <p:sldLayoutId id="2147483706" r:id="rId27"/>
    <p:sldLayoutId id="2147483707" r:id="rId28"/>
    <p:sldLayoutId id="2147483708" r:id="rId29"/>
    <p:sldLayoutId id="2147483709" r:id="rId30"/>
    <p:sldLayoutId id="2147483710" r:id="rId31"/>
    <p:sldLayoutId id="2147483750" r:id="rId32"/>
    <p:sldLayoutId id="2147483791" r:id="rId33"/>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8F7963-B688-6345-9742-540145AD6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Title Placeholder 10">
            <a:extLst>
              <a:ext uri="{FF2B5EF4-FFF2-40B4-BE49-F238E27FC236}">
                <a16:creationId xmlns:a16="http://schemas.microsoft.com/office/drawing/2014/main" id="{13ADB4FF-36A8-5847-9E28-618A7E3991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GB"/>
              <a:t>Click to edit Master title style</a:t>
            </a:r>
            <a:endParaRPr lang="fi-FI"/>
          </a:p>
        </p:txBody>
      </p:sp>
    </p:spTree>
    <p:extLst>
      <p:ext uri="{BB962C8B-B14F-4D97-AF65-F5344CB8AC3E}">
        <p14:creationId xmlns:p14="http://schemas.microsoft.com/office/powerpoint/2010/main" val="396599193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 id="2147483739" r:id="rId27"/>
    <p:sldLayoutId id="2147483740" r:id="rId28"/>
    <p:sldLayoutId id="2147483741" r:id="rId29"/>
    <p:sldLayoutId id="2147483742" r:id="rId30"/>
    <p:sldLayoutId id="2147483743" r:id="rId31"/>
    <p:sldLayoutId id="2147483744" r:id="rId32"/>
    <p:sldLayoutId id="2147483745" r:id="rId33"/>
    <p:sldLayoutId id="2147483746" r:id="rId34"/>
    <p:sldLayoutId id="2147483747" r:id="rId35"/>
    <p:sldLayoutId id="2147483748" r:id="rId36"/>
    <p:sldLayoutId id="2147483749" r:id="rId37"/>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2.xml"/><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hyperlink" Target="https://www.riku.fi/erilaisia-rikoksia/ihmiskauppa/"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www.ihmiskauppa.fi/"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rednet.punainenristi.fi/system/files/page/JosHavaitsetIhmiskauppaaJaHyv%C3%A4ksik%C3%A4ytt%C3%B6%C3%A4.pdf?_gl=1*4rqt7z*_up*MQ..*_ga*MTAyNzE1Nzg2NC4xNzM0NzAwODMz*_ga_FMVLRNR4HM*MTczNDcwMDgzMy4xLjEuMTczNDcwMDgzNy4wLjAuMA.."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62.xml"/><Relationship Id="rId4" Type="http://schemas.openxmlformats.org/officeDocument/2006/relationships/image" Target="../media/image20.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3.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3" Type="http://schemas.openxmlformats.org/officeDocument/2006/relationships/hyperlink" Target="https://www.punainenristi.fi/hae-apua-ja-tukea/kadonneiden-loytamiseen/henkilotiedustelu-kadonneen-loytamiseksi/" TargetMode="External"/><Relationship Id="rId7"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hyperlink" Target="mailto:family.reunification@redcross.fi" TargetMode="External"/><Relationship Id="rId5" Type="http://schemas.openxmlformats.org/officeDocument/2006/relationships/hyperlink" Target="mailto:tracing@redcross.fi" TargetMode="External"/><Relationship Id="rId4" Type="http://schemas.openxmlformats.org/officeDocument/2006/relationships/hyperlink" Target="https://familylinks.icrc.org/ttf-europe"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62.xml"/><Relationship Id="rId4" Type="http://schemas.openxmlformats.org/officeDocument/2006/relationships/image" Target="../media/image14.svg"/></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33.xml"/><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62.xml"/><Relationship Id="rId4" Type="http://schemas.openxmlformats.org/officeDocument/2006/relationships/image" Target="../media/image20.sv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8.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www.punainenristi.fi/hae-apua-ja-tukea/henkinen-ensiapu"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hyperlink" Target="https://rednet.punainenristi.fi/turvallinenmieli" TargetMode="External"/><Relationship Id="rId4" Type="http://schemas.openxmlformats.org/officeDocument/2006/relationships/hyperlink" Target="https://oma.punainenristi.fi/"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62.xml"/><Relationship Id="rId4" Type="http://schemas.openxmlformats.org/officeDocument/2006/relationships/image" Target="../media/image14.svg"/></Relationships>
</file>

<file path=ppt/slides/_rels/slide45.xml.rels><?xml version="1.0" encoding="UTF-8" standalone="yes"?>
<Relationships xmlns="http://schemas.openxmlformats.org/package/2006/relationships"><Relationship Id="rId8" Type="http://schemas.openxmlformats.org/officeDocument/2006/relationships/hyperlink" Target="https://finnishredcross.sharepoint.com/:p:/r/sites/Koulutusmoduulienrakennustymaa-Henkinentukihaav.asemassaolevienkanssa/Delade%20dokument/Henkinen%20tuki%20haav.%20asemassa%20olevien%20kanssa/Diat%20p%C3%A4ivitys%202023/Henkinen%20tuki%20haavoittuvassa%20asemassa_2025.pptx?d=w6fc7a2fc75eb41959ff1dcfb0370d27e&amp;csf=1&amp;web=1&amp;e=DBUTND" TargetMode="External"/><Relationship Id="rId3" Type="http://schemas.openxmlformats.org/officeDocument/2006/relationships/hyperlink" Target="mailto:neuvonta@pakolaisneuvonta.fi" TargetMode="External"/><Relationship Id="rId7" Type="http://schemas.openxmlformats.org/officeDocument/2006/relationships/hyperlink" Target="https://www.punainenristi.fi/tyomme/nuortenturvatalot/yhteystiedot/"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hyperlink" Target="tel:0456396274" TargetMode="External"/><Relationship Id="rId5" Type="http://schemas.openxmlformats.org/officeDocument/2006/relationships/hyperlink" Target="tel:080005058" TargetMode="External"/><Relationship Id="rId4" Type="http://schemas.openxmlformats.org/officeDocument/2006/relationships/hyperlink" Target="https://monikanaiset.fi/kriisikeskus-monika/"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www.punainenristi.fi/hae-apua-ja-tukea/tukea-ja-toimintaa-verkossa/vertaisryhmat/" TargetMode="External"/><Relationship Id="rId3" Type="http://schemas.openxmlformats.org/officeDocument/2006/relationships/hyperlink" Target="http://www.sekasin.fi/" TargetMode="External"/><Relationship Id="rId7" Type="http://schemas.openxmlformats.org/officeDocument/2006/relationships/hyperlink" Target="https://www.punainenristi.fi/hae-apua-ja-tukea/tukea-ja-toimintaa-verkossa/ystava-verkossa/"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hyperlink" Target="https://www.punainenristi.fi/hae-apua-ja-tukea/apua-paperittomille/" TargetMode="External"/><Relationship Id="rId5" Type="http://schemas.openxmlformats.org/officeDocument/2006/relationships/hyperlink" Target="https://flaprecase-contactform-fin.powerappsportals.com/fi-FI/" TargetMode="External"/><Relationship Id="rId10" Type="http://schemas.openxmlformats.org/officeDocument/2006/relationships/hyperlink" Target="http://www.punainenristi.fi/verkkoapu" TargetMode="External"/><Relationship Id="rId4" Type="http://schemas.openxmlformats.org/officeDocument/2006/relationships/hyperlink" Target="https://www.punainenristi.fi/nettiturvis/" TargetMode="External"/><Relationship Id="rId9" Type="http://schemas.openxmlformats.org/officeDocument/2006/relationships/hyperlink" Target="https://www.punainenristi.fi/hae-apua-ja-tukea/tukea-ja-toimintaa-verkossa/kohtaamispaikat-verkossa/"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3.xml"/></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2.xml"/><Relationship Id="rId1" Type="http://schemas.openxmlformats.org/officeDocument/2006/relationships/slideLayout" Target="../slideLayouts/slideLayout62.xml"/><Relationship Id="rId4" Type="http://schemas.openxmlformats.org/officeDocument/2006/relationships/image" Target="../media/image14.svg"/></Relationships>
</file>

<file path=ppt/slides/_rels/slide58.xml.rels><?xml version="1.0" encoding="UTF-8" standalone="yes"?>
<Relationships xmlns="http://schemas.openxmlformats.org/package/2006/relationships"><Relationship Id="rId3" Type="http://schemas.openxmlformats.org/officeDocument/2006/relationships/hyperlink" Target="mailto:paperittomat@redcross.fi"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hyperlink" Target="https://vapaaehtoiset.punainenristi.fi/"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rednet.punainenristi.fi/Voimavarakahvila" TargetMode="External"/><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hyperlink" Target="https://rednet.punainenristi.fi/voimavarapaiva"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3.xml"/></Relationships>
</file>

<file path=ppt/slides/_rels/slide60.xml.rels><?xml version="1.0" encoding="UTF-8" standalone="yes"?>
<Relationships xmlns="http://schemas.openxmlformats.org/package/2006/relationships"><Relationship Id="rId3" Type="http://schemas.openxmlformats.org/officeDocument/2006/relationships/hyperlink" Target="https://rednet.punainenristi.fi/system/files/branch/Henkisen%20ensiavun%20opas.pdf" TargetMode="External"/><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hyperlink" Target="https://rednet.punainenristi.fi/turvallinenmieli" TargetMode="External"/><Relationship Id="rId4" Type="http://schemas.openxmlformats.org/officeDocument/2006/relationships/hyperlink" Target="https://www.surevankohtaaminen.fi/monikulttuurinen-kohtaaminen/"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www.punainenristi.fi/tyomme/liity-jaseneksi/" TargetMode="External"/><Relationship Id="rId2" Type="http://schemas.openxmlformats.org/officeDocument/2006/relationships/notesSlide" Target="../notesSlides/notesSlide56.xml"/><Relationship Id="rId1" Type="http://schemas.openxmlformats.org/officeDocument/2006/relationships/slideLayout" Target="../slideLayouts/slideLayout68.xml"/><Relationship Id="rId5" Type="http://schemas.openxmlformats.org/officeDocument/2006/relationships/hyperlink" Target="https://rednet.punainenristi.fi/group-search" TargetMode="External"/><Relationship Id="rId4" Type="http://schemas.openxmlformats.org/officeDocument/2006/relationships/hyperlink" Target="https://vapaaehtoiset.punainenristi.fi/"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D555210-925B-AB41-B528-EF0F97C08959}"/>
              </a:ext>
            </a:extLst>
          </p:cNvPr>
          <p:cNvSpPr>
            <a:spLocks noGrp="1"/>
          </p:cNvSpPr>
          <p:nvPr>
            <p:ph type="ctrTitle"/>
          </p:nvPr>
        </p:nvSpPr>
        <p:spPr>
          <a:xfrm>
            <a:off x="1524000" y="1748073"/>
            <a:ext cx="9144000" cy="2681191"/>
          </a:xfrm>
        </p:spPr>
        <p:txBody>
          <a:bodyPr>
            <a:noAutofit/>
          </a:bodyPr>
          <a:lstStyle/>
          <a:p>
            <a:r>
              <a:rPr lang="fi-FI" sz="6000">
                <a:solidFill>
                  <a:srgbClr val="FFFFFF"/>
                </a:solidFill>
                <a:latin typeface="Arial"/>
                <a:cs typeface="Arial"/>
              </a:rPr>
              <a:t>Haavoittuvassa asemassa olevan </a:t>
            </a:r>
            <a:r>
              <a:rPr lang="fi-FI" sz="6000" err="1">
                <a:solidFill>
                  <a:srgbClr val="FFFFFF"/>
                </a:solidFill>
                <a:latin typeface="Arial"/>
                <a:cs typeface="Arial"/>
              </a:rPr>
              <a:t>maahanmuuttaneen</a:t>
            </a:r>
            <a:r>
              <a:rPr lang="fi-FI" sz="6000">
                <a:solidFill>
                  <a:srgbClr val="FFFFFF"/>
                </a:solidFill>
                <a:latin typeface="Arial"/>
                <a:cs typeface="Arial"/>
              </a:rPr>
              <a:t> henkinen tuki</a:t>
            </a:r>
            <a:endParaRPr lang="fi-FI" sz="6000">
              <a:latin typeface="Arial"/>
              <a:cs typeface="Arial"/>
            </a:endParaRPr>
          </a:p>
        </p:txBody>
      </p:sp>
      <p:sp>
        <p:nvSpPr>
          <p:cNvPr id="11" name="Subtitle 10">
            <a:extLst>
              <a:ext uri="{FF2B5EF4-FFF2-40B4-BE49-F238E27FC236}">
                <a16:creationId xmlns:a16="http://schemas.microsoft.com/office/drawing/2014/main" id="{ED0D0F6F-6D2C-4149-86E7-C3A26F484562}"/>
              </a:ext>
            </a:extLst>
          </p:cNvPr>
          <p:cNvSpPr>
            <a:spLocks noGrp="1"/>
          </p:cNvSpPr>
          <p:nvPr>
            <p:ph type="subTitle" idx="1"/>
          </p:nvPr>
        </p:nvSpPr>
        <p:spPr/>
        <p:txBody>
          <a:bodyPr/>
          <a:lstStyle/>
          <a:p>
            <a:pPr algn="l" rtl="0"/>
            <a:r>
              <a:rPr lang="fi-FI"/>
              <a:t>Kouluttaja(t)</a:t>
            </a:r>
          </a:p>
          <a:p>
            <a:pPr algn="l" rtl="0"/>
            <a:r>
              <a:rPr lang="fi-FI" b="0" i="0" u="none" baseline="0"/>
              <a:t>Päivämäärä</a:t>
            </a:r>
            <a:endParaRPr lang="en-gb" b="0" i="0" u="none" baseline="0"/>
          </a:p>
        </p:txBody>
      </p:sp>
    </p:spTree>
    <p:extLst>
      <p:ext uri="{BB962C8B-B14F-4D97-AF65-F5344CB8AC3E}">
        <p14:creationId xmlns:p14="http://schemas.microsoft.com/office/powerpoint/2010/main" val="9966637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DE1FAD-12D7-1B43-BB97-27953D37FB67}"/>
              </a:ext>
            </a:extLst>
          </p:cNvPr>
          <p:cNvSpPr>
            <a:spLocks noGrp="1"/>
          </p:cNvSpPr>
          <p:nvPr>
            <p:ph type="body" idx="1"/>
          </p:nvPr>
        </p:nvSpPr>
        <p:spPr>
          <a:xfrm>
            <a:off x="1040314" y="891759"/>
            <a:ext cx="10665576" cy="823912"/>
          </a:xfrm>
        </p:spPr>
        <p:txBody>
          <a:bodyPr/>
          <a:lstStyle/>
          <a:p>
            <a:r>
              <a:rPr lang="fi-FI">
                <a:latin typeface="Arial"/>
                <a:cs typeface="Arial"/>
              </a:rPr>
              <a:t>Esimerkkejä haavoittuvuudelle altistavista tekijöistä</a:t>
            </a:r>
            <a:endParaRPr lang="fi-FI" b="0">
              <a:latin typeface="Arial"/>
              <a:cs typeface="Arial"/>
            </a:endParaRPr>
          </a:p>
          <a:p>
            <a:endParaRPr lang="fi-FI" sz="2700"/>
          </a:p>
        </p:txBody>
      </p:sp>
      <p:sp>
        <p:nvSpPr>
          <p:cNvPr id="4" name="Text Placeholder 3">
            <a:extLst>
              <a:ext uri="{FF2B5EF4-FFF2-40B4-BE49-F238E27FC236}">
                <a16:creationId xmlns:a16="http://schemas.microsoft.com/office/drawing/2014/main" id="{C34D2994-6449-DC4C-A2B3-FAFF43825AC9}"/>
              </a:ext>
            </a:extLst>
          </p:cNvPr>
          <p:cNvSpPr>
            <a:spLocks noGrp="1"/>
          </p:cNvSpPr>
          <p:nvPr>
            <p:ph type="body" sz="quarter" idx="11"/>
          </p:nvPr>
        </p:nvSpPr>
        <p:spPr>
          <a:xfrm>
            <a:off x="838200" y="2505076"/>
            <a:ext cx="5157787" cy="4162440"/>
          </a:xfrm>
        </p:spPr>
        <p:txBody>
          <a:bodyPr vert="horz" lIns="91440" tIns="45720" rIns="91440" bIns="45720" rtlCol="0" anchor="t">
            <a:noAutofit/>
          </a:bodyPr>
          <a:lstStyle/>
          <a:p>
            <a:pPr marL="0" indent="0">
              <a:lnSpc>
                <a:spcPct val="90000"/>
              </a:lnSpc>
              <a:buNone/>
            </a:pPr>
            <a:endParaRPr lang="fi-FI" sz="1800">
              <a:latin typeface="Arial"/>
              <a:cs typeface="Arial"/>
            </a:endParaRPr>
          </a:p>
          <a:p>
            <a:pPr>
              <a:lnSpc>
                <a:spcPct val="90000"/>
              </a:lnSpc>
            </a:pPr>
            <a:r>
              <a:rPr lang="fi-FI" sz="1800">
                <a:latin typeface="Arial"/>
                <a:cs typeface="Arial"/>
              </a:rPr>
              <a:t>alaikäisyys tai korkea ikä</a:t>
            </a:r>
            <a:endParaRPr lang="en-US" sz="1800">
              <a:latin typeface="Arial"/>
              <a:cs typeface="Arial"/>
            </a:endParaRPr>
          </a:p>
          <a:p>
            <a:pPr>
              <a:lnSpc>
                <a:spcPct val="90000"/>
              </a:lnSpc>
            </a:pPr>
            <a:r>
              <a:rPr lang="fi-FI" sz="1800">
                <a:latin typeface="Arial"/>
                <a:cs typeface="Arial"/>
              </a:rPr>
              <a:t>vammaisuus</a:t>
            </a:r>
            <a:endParaRPr lang="en-US" sz="1800">
              <a:latin typeface="Arial"/>
              <a:cs typeface="Arial"/>
            </a:endParaRPr>
          </a:p>
          <a:p>
            <a:pPr>
              <a:lnSpc>
                <a:spcPct val="90000"/>
              </a:lnSpc>
            </a:pPr>
            <a:r>
              <a:rPr lang="fi-FI" sz="1800">
                <a:latin typeface="Arial"/>
                <a:cs typeface="Arial"/>
              </a:rPr>
              <a:t>raskaus</a:t>
            </a:r>
            <a:endParaRPr lang="en-US" sz="1800">
              <a:latin typeface="Arial"/>
              <a:cs typeface="Arial"/>
            </a:endParaRPr>
          </a:p>
          <a:p>
            <a:pPr>
              <a:lnSpc>
                <a:spcPct val="90000"/>
              </a:lnSpc>
            </a:pPr>
            <a:r>
              <a:rPr lang="fi-FI" sz="1800">
                <a:latin typeface="Arial"/>
                <a:cs typeface="Arial"/>
              </a:rPr>
              <a:t>alaikäisten lasten yksinhuoltajuus</a:t>
            </a:r>
            <a:endParaRPr lang="en-US" sz="1800">
              <a:latin typeface="Arial"/>
              <a:cs typeface="Arial"/>
            </a:endParaRPr>
          </a:p>
          <a:p>
            <a:pPr>
              <a:lnSpc>
                <a:spcPct val="90000"/>
              </a:lnSpc>
            </a:pPr>
            <a:r>
              <a:rPr lang="fi-FI" sz="1800">
                <a:latin typeface="Arial"/>
                <a:cs typeface="Arial"/>
              </a:rPr>
              <a:t>säilöönotto</a:t>
            </a:r>
            <a:endParaRPr lang="en-US" sz="1800">
              <a:latin typeface="Arial"/>
              <a:cs typeface="Arial"/>
            </a:endParaRPr>
          </a:p>
          <a:p>
            <a:pPr>
              <a:lnSpc>
                <a:spcPct val="90000"/>
              </a:lnSpc>
            </a:pPr>
            <a:r>
              <a:rPr lang="fi-FI" sz="1800">
                <a:latin typeface="Arial"/>
                <a:cs typeface="Arial"/>
              </a:rPr>
              <a:t>ihmiskaupan uhriksi joutuminen</a:t>
            </a:r>
            <a:endParaRPr lang="en-US" sz="1800">
              <a:latin typeface="Arial"/>
              <a:cs typeface="Arial"/>
            </a:endParaRPr>
          </a:p>
          <a:p>
            <a:pPr>
              <a:lnSpc>
                <a:spcPct val="90000"/>
              </a:lnSpc>
            </a:pPr>
            <a:r>
              <a:rPr lang="fi-FI" sz="1800">
                <a:latin typeface="Arial"/>
                <a:cs typeface="Arial"/>
              </a:rPr>
              <a:t>vapaudenriisto</a:t>
            </a:r>
            <a:endParaRPr lang="en-US" sz="1800">
              <a:latin typeface="Arial"/>
              <a:cs typeface="Arial"/>
            </a:endParaRPr>
          </a:p>
          <a:p>
            <a:pPr>
              <a:lnSpc>
                <a:spcPct val="90000"/>
              </a:lnSpc>
            </a:pPr>
            <a:r>
              <a:rPr lang="fi-FI" sz="1800">
                <a:latin typeface="Arial"/>
                <a:cs typeface="Arial"/>
              </a:rPr>
              <a:t>pääsy palveluihin</a:t>
            </a:r>
            <a:endParaRPr lang="en-US" sz="1800"/>
          </a:p>
          <a:p>
            <a:pPr>
              <a:lnSpc>
                <a:spcPct val="90000"/>
              </a:lnSpc>
            </a:pPr>
            <a:r>
              <a:rPr lang="fi-FI" sz="1800">
                <a:latin typeface="Arial"/>
                <a:cs typeface="Arial"/>
              </a:rPr>
              <a:t>oleskeluasema</a:t>
            </a:r>
            <a:endParaRPr lang="fi-FI" sz="1800"/>
          </a:p>
          <a:p>
            <a:pPr>
              <a:lnSpc>
                <a:spcPct val="90000"/>
              </a:lnSpc>
            </a:pPr>
            <a:r>
              <a:rPr lang="fi-FI" sz="1800">
                <a:latin typeface="Arial"/>
                <a:cs typeface="Arial"/>
              </a:rPr>
              <a:t>vakava sairaus</a:t>
            </a:r>
            <a:endParaRPr lang="fi-FI" sz="1800"/>
          </a:p>
          <a:p>
            <a:endParaRPr lang="fi-FI"/>
          </a:p>
        </p:txBody>
      </p:sp>
      <p:sp>
        <p:nvSpPr>
          <p:cNvPr id="5" name="Text Placeholder 4">
            <a:extLst>
              <a:ext uri="{FF2B5EF4-FFF2-40B4-BE49-F238E27FC236}">
                <a16:creationId xmlns:a16="http://schemas.microsoft.com/office/drawing/2014/main" id="{F2BED104-74CE-5244-A21E-AFE5F8567456}"/>
              </a:ext>
            </a:extLst>
          </p:cNvPr>
          <p:cNvSpPr>
            <a:spLocks noGrp="1"/>
          </p:cNvSpPr>
          <p:nvPr>
            <p:ph type="body" sz="quarter" idx="16"/>
          </p:nvPr>
        </p:nvSpPr>
        <p:spPr>
          <a:xfrm>
            <a:off x="6172993" y="2505075"/>
            <a:ext cx="5181601" cy="3534125"/>
          </a:xfrm>
        </p:spPr>
        <p:txBody>
          <a:bodyPr vert="horz" lIns="91440" tIns="45720" rIns="91440" bIns="45720" rtlCol="0" anchor="t">
            <a:noAutofit/>
          </a:bodyPr>
          <a:lstStyle/>
          <a:p>
            <a:pPr>
              <a:lnSpc>
                <a:spcPct val="90000"/>
              </a:lnSpc>
            </a:pPr>
            <a:endParaRPr lang="fi-FI" sz="1800">
              <a:latin typeface="Arial"/>
              <a:cs typeface="Arial"/>
            </a:endParaRPr>
          </a:p>
          <a:p>
            <a:pPr>
              <a:lnSpc>
                <a:spcPct val="90000"/>
              </a:lnSpc>
            </a:pPr>
            <a:r>
              <a:rPr lang="fi-FI" sz="1800">
                <a:latin typeface="Arial"/>
                <a:cs typeface="Arial"/>
              </a:rPr>
              <a:t>mielenterveyden haasteet (myös pitkään jatkunut vakava stressi)</a:t>
            </a:r>
            <a:endParaRPr lang="en-US" sz="1800">
              <a:latin typeface="Arial"/>
              <a:cs typeface="Arial"/>
            </a:endParaRPr>
          </a:p>
          <a:p>
            <a:pPr>
              <a:lnSpc>
                <a:spcPct val="90000"/>
              </a:lnSpc>
            </a:pPr>
            <a:r>
              <a:rPr lang="fi-FI" sz="1800">
                <a:latin typeface="Arial"/>
                <a:cs typeface="Arial"/>
              </a:rPr>
              <a:t>rasismi</a:t>
            </a:r>
            <a:endParaRPr lang="en-US" sz="1800">
              <a:latin typeface="Arial"/>
              <a:cs typeface="Arial"/>
            </a:endParaRPr>
          </a:p>
          <a:p>
            <a:pPr>
              <a:lnSpc>
                <a:spcPct val="90000"/>
              </a:lnSpc>
              <a:buFont typeface="Arial,Sans-Serif" panose="020B0604020202020204" pitchFamily="34" charset="0"/>
            </a:pPr>
            <a:r>
              <a:rPr lang="fi-FI" sz="1800">
                <a:latin typeface="Arial"/>
                <a:cs typeface="Arial"/>
              </a:rPr>
              <a:t>vainon, kidutuksen tai raiskauksen uhriksi joutuminen</a:t>
            </a:r>
            <a:endParaRPr lang="en-US" sz="1800">
              <a:latin typeface="Arial"/>
              <a:cs typeface="Arial"/>
            </a:endParaRPr>
          </a:p>
          <a:p>
            <a:pPr>
              <a:lnSpc>
                <a:spcPct val="90000"/>
              </a:lnSpc>
              <a:buFont typeface="Arial,Sans-Serif" panose="020B0604020202020204" pitchFamily="34" charset="0"/>
            </a:pPr>
            <a:r>
              <a:rPr lang="fi-FI" sz="1800">
                <a:latin typeface="Arial"/>
                <a:cs typeface="Arial"/>
              </a:rPr>
              <a:t>muun vakavan psyykkisen, fyysisen tai seksuaalisen väkivallan kohteeksi joutuminen</a:t>
            </a:r>
            <a:endParaRPr lang="en-US" sz="1800">
              <a:latin typeface="Arial"/>
              <a:cs typeface="Arial"/>
            </a:endParaRPr>
          </a:p>
          <a:p>
            <a:pPr>
              <a:lnSpc>
                <a:spcPct val="90000"/>
              </a:lnSpc>
              <a:buFont typeface="Arial,Sans-Serif" panose="020B0604020202020204" pitchFamily="34" charset="0"/>
            </a:pPr>
            <a:r>
              <a:rPr lang="fi-FI" sz="1800">
                <a:latin typeface="Arial"/>
                <a:cs typeface="Arial"/>
              </a:rPr>
              <a:t>muista syistä johtuva traumatisoituminen</a:t>
            </a:r>
            <a:endParaRPr lang="en-US" sz="1800"/>
          </a:p>
          <a:p>
            <a:pPr>
              <a:lnSpc>
                <a:spcPct val="90000"/>
              </a:lnSpc>
              <a:buFont typeface="Arial,Sans-Serif" panose="020B0604020202020204" pitchFamily="34" charset="0"/>
            </a:pPr>
            <a:r>
              <a:rPr lang="fi-FI" sz="1800">
                <a:latin typeface="Arial"/>
                <a:cs typeface="Arial"/>
              </a:rPr>
              <a:t>luku- ja kirjoitustaidottomuus</a:t>
            </a:r>
            <a:endParaRPr lang="en-US" sz="1800"/>
          </a:p>
          <a:p>
            <a:pPr>
              <a:lnSpc>
                <a:spcPct val="90000"/>
              </a:lnSpc>
              <a:buFont typeface="Arial,Sans-Serif" panose="020B0604020202020204" pitchFamily="34" charset="0"/>
            </a:pPr>
            <a:r>
              <a:rPr lang="fi-FI" sz="1800">
                <a:latin typeface="Arial"/>
                <a:cs typeface="Arial"/>
              </a:rPr>
              <a:t>vähävaraisuus, yksinäisyys, turvaverkkojen puute …</a:t>
            </a:r>
            <a:endParaRPr lang="fi-FI" sz="1800"/>
          </a:p>
          <a:p>
            <a:endParaRPr lang="fi-FI"/>
          </a:p>
        </p:txBody>
      </p:sp>
      <p:sp>
        <p:nvSpPr>
          <p:cNvPr id="8" name="TextBox 7">
            <a:extLst>
              <a:ext uri="{FF2B5EF4-FFF2-40B4-BE49-F238E27FC236}">
                <a16:creationId xmlns:a16="http://schemas.microsoft.com/office/drawing/2014/main" id="{222B1839-8AFA-188C-62B7-7C48229540D9}"/>
              </a:ext>
            </a:extLst>
          </p:cNvPr>
          <p:cNvSpPr txBox="1"/>
          <p:nvPr/>
        </p:nvSpPr>
        <p:spPr>
          <a:xfrm>
            <a:off x="1034716" y="1302084"/>
            <a:ext cx="992204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000000"/>
                </a:solidFill>
                <a:effectLst/>
                <a:uLnTx/>
                <a:uFillTx/>
                <a:latin typeface="Arial"/>
                <a:ea typeface="+mn-ea"/>
                <a:cs typeface="+mn-cs"/>
              </a:rPr>
              <a:t>Huomaathan, että haavoittuvuus ei näy välttämättä ulospäin, eikä tyhjentävää tarkistuslistaa, jolla tunnistettaisiin haavoittuvuus, ole mahdollista tehdä. Haavoittuvuus riippuu aina tilanteesta. Alla on esimerkkejä altistavista tekijöistä, jotka auttavat tarvittaessa kartoittamaan tilannetta tarkemmin.</a:t>
            </a:r>
            <a:endParaRPr kumimoji="0" lang="en-US" sz="1800" b="1" i="0" u="none" strike="noStrike" kern="1200" cap="none" spc="0" normalizeH="0" baseline="0" noProof="0">
              <a:ln>
                <a:noFill/>
              </a:ln>
              <a:solidFill>
                <a:srgbClr val="000000"/>
              </a:solidFill>
              <a:effectLst/>
              <a:uLnTx/>
              <a:uFillTx/>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3374867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5A4E4-86A7-0141-8CC1-7DFAE0960996}"/>
              </a:ext>
            </a:extLst>
          </p:cNvPr>
          <p:cNvSpPr>
            <a:spLocks noGrp="1"/>
          </p:cNvSpPr>
          <p:nvPr>
            <p:ph type="ctrTitle"/>
          </p:nvPr>
        </p:nvSpPr>
        <p:spPr>
          <a:xfrm>
            <a:off x="1524000" y="1364297"/>
            <a:ext cx="9144000" cy="2681191"/>
          </a:xfrm>
        </p:spPr>
        <p:txBody>
          <a:bodyPr>
            <a:normAutofit/>
          </a:bodyPr>
          <a:lstStyle/>
          <a:p>
            <a:r>
              <a:rPr lang="fi-FI"/>
              <a:t>Keskustelu</a:t>
            </a:r>
          </a:p>
        </p:txBody>
      </p:sp>
      <p:sp>
        <p:nvSpPr>
          <p:cNvPr id="3" name="Content Placeholder 2">
            <a:extLst>
              <a:ext uri="{FF2B5EF4-FFF2-40B4-BE49-F238E27FC236}">
                <a16:creationId xmlns:a16="http://schemas.microsoft.com/office/drawing/2014/main" id="{E6EAC140-7798-AE8A-EF35-232708B4FC79}"/>
              </a:ext>
            </a:extLst>
          </p:cNvPr>
          <p:cNvSpPr txBox="1">
            <a:spLocks/>
          </p:cNvSpPr>
          <p:nvPr/>
        </p:nvSpPr>
        <p:spPr>
          <a:xfrm>
            <a:off x="1524000" y="4202157"/>
            <a:ext cx="6957848" cy="1841292"/>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i-FI" sz="2800" b="0" i="0" u="none" strike="noStrike" kern="1200" cap="none" spc="0" normalizeH="0" baseline="0" noProof="0">
                <a:ln>
                  <a:noFill/>
                </a:ln>
                <a:solidFill>
                  <a:srgbClr val="000000"/>
                </a:solidFill>
                <a:effectLst/>
                <a:uLnTx/>
                <a:uFillTx/>
                <a:latin typeface="Arial"/>
                <a:ea typeface="+mn-lt"/>
                <a:cs typeface="Calibri" panose="020F0502020204030204"/>
              </a:rPr>
              <a:t>Minkälaisia haavoittuvuuksia olet kohdannut vapaaehtoistehtävässäsi?</a:t>
            </a:r>
            <a:endPar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685800" marR="0" lvl="1" indent="-228600" algn="l" defTabSz="914400" rtl="0" eaLnBrk="1" fontAlgn="auto" latinLnBrk="0" hangingPunct="1">
              <a:lnSpc>
                <a:spcPct val="100000"/>
              </a:lnSpc>
              <a:spcBef>
                <a:spcPts val="500"/>
              </a:spcBef>
              <a:spcAft>
                <a:spcPts val="0"/>
              </a:spcAft>
              <a:buClrTx/>
              <a:buSzTx/>
              <a:buFont typeface="Courier New" panose="02070309020205020404" pitchFamily="49" charset="0"/>
              <a:buChar char="o"/>
              <a:tabLst/>
              <a:defRPr/>
            </a:pPr>
            <a:endParaRPr kumimoji="0" lang="fi-FI" sz="2400" b="0" i="0" u="none" strike="noStrike" kern="1200" cap="none" spc="0" normalizeH="0" baseline="0" noProof="0">
              <a:ln>
                <a:noFill/>
              </a:ln>
              <a:solidFill>
                <a:srgbClr val="000000"/>
              </a:solidFill>
              <a:effectLst/>
              <a:uLnTx/>
              <a:uFillTx/>
              <a:latin typeface="Arial"/>
              <a:ea typeface="+mn-lt"/>
              <a:cs typeface="Calibri" panose="020F0502020204030204"/>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fi-FI" sz="2800" b="0" i="0" u="none" strike="noStrike" kern="1200" cap="none" spc="0" normalizeH="0" baseline="0" noProof="0">
              <a:ln>
                <a:noFill/>
              </a:ln>
              <a:solidFill>
                <a:srgbClr val="000000"/>
              </a:solidFill>
              <a:effectLst/>
              <a:uLnTx/>
              <a:uFillTx/>
              <a:latin typeface="Arial" panose="020B0604020202020204" pitchFamily="34" charset="0"/>
              <a:ea typeface="+mn-lt"/>
              <a:cs typeface="Calibri" panose="020F0502020204030204"/>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fi-FI" sz="2800" b="0" i="0" u="none" strike="noStrike" kern="1200" cap="none" spc="0" normalizeH="0" baseline="0" noProof="0">
              <a:ln>
                <a:noFill/>
              </a:ln>
              <a:solidFill>
                <a:srgbClr val="000000"/>
              </a:solidFill>
              <a:effectLst/>
              <a:uLnTx/>
              <a:uFillTx/>
              <a:latin typeface="Arial" panose="020B0604020202020204" pitchFamily="34" charset="0"/>
              <a:ea typeface="Calibri"/>
              <a:cs typeface="Calibri"/>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5" name="Graphic 4" descr="Chat outline">
            <a:extLst>
              <a:ext uri="{FF2B5EF4-FFF2-40B4-BE49-F238E27FC236}">
                <a16:creationId xmlns:a16="http://schemas.microsoft.com/office/drawing/2014/main" id="{A9694FCA-B24B-8D42-5960-4E1D5F10BD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06640" y="1364297"/>
            <a:ext cx="3261360" cy="3261360"/>
          </a:xfrm>
          <a:prstGeom prst="rect">
            <a:avLst/>
          </a:prstGeom>
        </p:spPr>
      </p:pic>
    </p:spTree>
    <p:extLst>
      <p:ext uri="{BB962C8B-B14F-4D97-AF65-F5344CB8AC3E}">
        <p14:creationId xmlns:p14="http://schemas.microsoft.com/office/powerpoint/2010/main" val="3538428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0DFBC-6528-495E-BD30-71F51ABDA107}"/>
              </a:ext>
            </a:extLst>
          </p:cNvPr>
          <p:cNvSpPr>
            <a:spLocks noGrp="1"/>
          </p:cNvSpPr>
          <p:nvPr>
            <p:ph type="title"/>
          </p:nvPr>
        </p:nvSpPr>
        <p:spPr/>
        <p:txBody>
          <a:bodyPr>
            <a:noAutofit/>
          </a:bodyPr>
          <a:lstStyle/>
          <a:p>
            <a:r>
              <a:rPr lang="en-US" sz="3200" err="1">
                <a:latin typeface="Arial"/>
                <a:cs typeface="Arial"/>
              </a:rPr>
              <a:t>Haavoittuvuutta</a:t>
            </a:r>
            <a:r>
              <a:rPr lang="en-US" sz="3200">
                <a:latin typeface="Arial"/>
                <a:cs typeface="Arial"/>
              </a:rPr>
              <a:t> </a:t>
            </a:r>
            <a:r>
              <a:rPr lang="en-US" sz="3200" err="1">
                <a:latin typeface="Arial"/>
                <a:cs typeface="Arial"/>
              </a:rPr>
              <a:t>lisäävät</a:t>
            </a:r>
            <a:r>
              <a:rPr lang="en-US" sz="3200">
                <a:latin typeface="Arial"/>
                <a:cs typeface="Arial"/>
              </a:rPr>
              <a:t> </a:t>
            </a:r>
            <a:r>
              <a:rPr lang="en-US" sz="3200" err="1">
                <a:latin typeface="Arial"/>
                <a:cs typeface="Arial"/>
              </a:rPr>
              <a:t>taustatekijät</a:t>
            </a:r>
            <a:endParaRPr lang="en-US" err="1"/>
          </a:p>
          <a:p>
            <a:endParaRPr lang="en-US" sz="3200">
              <a:cs typeface="Calibri Light"/>
            </a:endParaRPr>
          </a:p>
        </p:txBody>
      </p:sp>
      <p:sp>
        <p:nvSpPr>
          <p:cNvPr id="3" name="Content Placeholder 2">
            <a:extLst>
              <a:ext uri="{FF2B5EF4-FFF2-40B4-BE49-F238E27FC236}">
                <a16:creationId xmlns:a16="http://schemas.microsoft.com/office/drawing/2014/main" id="{16DF19E9-BF73-4F5B-B16A-BE7692278930}"/>
              </a:ext>
            </a:extLst>
          </p:cNvPr>
          <p:cNvSpPr>
            <a:spLocks noGrp="1"/>
          </p:cNvSpPr>
          <p:nvPr>
            <p:ph type="body" sz="quarter" idx="11"/>
          </p:nvPr>
        </p:nvSpPr>
        <p:spPr>
          <a:xfrm>
            <a:off x="838200" y="2097315"/>
            <a:ext cx="10515600" cy="3784304"/>
          </a:xfrm>
        </p:spPr>
        <p:txBody>
          <a:bodyPr vert="horz" lIns="91440" tIns="45720" rIns="91440" bIns="45720" rtlCol="0" anchor="t">
            <a:noAutofit/>
          </a:bodyPr>
          <a:lstStyle/>
          <a:p>
            <a:pPr>
              <a:buFont typeface="Arial"/>
              <a:buChar char="•"/>
            </a:pPr>
            <a:r>
              <a:rPr lang="en-US" sz="1800" b="1" err="1">
                <a:latin typeface="Arial"/>
                <a:cs typeface="Arial"/>
              </a:rPr>
              <a:t>Traumaattiset</a:t>
            </a:r>
            <a:r>
              <a:rPr lang="en-US" sz="1800" b="1">
                <a:latin typeface="Arial"/>
                <a:cs typeface="Arial"/>
              </a:rPr>
              <a:t> </a:t>
            </a:r>
            <a:r>
              <a:rPr lang="en-US" sz="1800" b="1" err="1">
                <a:latin typeface="Arial"/>
                <a:cs typeface="Arial"/>
              </a:rPr>
              <a:t>kokemukset</a:t>
            </a:r>
            <a:r>
              <a:rPr lang="en-US" sz="1800">
                <a:latin typeface="Arial"/>
                <a:cs typeface="Arial"/>
              </a:rPr>
              <a:t>: </a:t>
            </a:r>
            <a:r>
              <a:rPr lang="en-US" sz="1800" err="1">
                <a:latin typeface="Arial"/>
                <a:cs typeface="Arial"/>
              </a:rPr>
              <a:t>Konfliktit</a:t>
            </a:r>
            <a:r>
              <a:rPr lang="en-US" sz="1800">
                <a:latin typeface="Arial"/>
                <a:cs typeface="Arial"/>
              </a:rPr>
              <a:t>, </a:t>
            </a:r>
            <a:r>
              <a:rPr lang="en-US" sz="1800" err="1">
                <a:latin typeface="Arial"/>
                <a:cs typeface="Arial"/>
              </a:rPr>
              <a:t>vaino</a:t>
            </a:r>
            <a:r>
              <a:rPr lang="en-US" sz="1800">
                <a:latin typeface="Arial"/>
                <a:cs typeface="Arial"/>
              </a:rPr>
              <a:t> ja </a:t>
            </a:r>
            <a:r>
              <a:rPr lang="en-US" sz="1800" err="1">
                <a:latin typeface="Arial"/>
                <a:cs typeface="Arial"/>
              </a:rPr>
              <a:t>väkivalta</a:t>
            </a:r>
            <a:r>
              <a:rPr lang="en-US" sz="1800">
                <a:latin typeface="Arial"/>
                <a:cs typeface="Arial"/>
              </a:rPr>
              <a:t> </a:t>
            </a:r>
            <a:r>
              <a:rPr lang="en-US" sz="1800" err="1">
                <a:latin typeface="Arial"/>
                <a:cs typeface="Arial"/>
              </a:rPr>
              <a:t>voivat</a:t>
            </a:r>
            <a:r>
              <a:rPr lang="en-US" sz="1800">
                <a:latin typeface="Arial"/>
                <a:cs typeface="Arial"/>
              </a:rPr>
              <a:t> </a:t>
            </a:r>
            <a:r>
              <a:rPr lang="en-US" sz="1800" err="1">
                <a:latin typeface="Arial"/>
                <a:cs typeface="Arial"/>
              </a:rPr>
              <a:t>jättää</a:t>
            </a:r>
            <a:r>
              <a:rPr lang="en-US" sz="1800">
                <a:latin typeface="Arial"/>
                <a:cs typeface="Arial"/>
              </a:rPr>
              <a:t> </a:t>
            </a:r>
            <a:r>
              <a:rPr lang="en-US" sz="1800" err="1">
                <a:latin typeface="Arial"/>
                <a:cs typeface="Arial"/>
              </a:rPr>
              <a:t>syviä</a:t>
            </a:r>
            <a:r>
              <a:rPr lang="en-US" sz="1800">
                <a:latin typeface="Arial"/>
                <a:cs typeface="Arial"/>
              </a:rPr>
              <a:t> </a:t>
            </a:r>
            <a:r>
              <a:rPr lang="en-US" sz="1800" err="1">
                <a:latin typeface="Arial"/>
                <a:cs typeface="Arial"/>
              </a:rPr>
              <a:t>jälkiä</a:t>
            </a:r>
            <a:r>
              <a:rPr lang="en-US" sz="1800">
                <a:latin typeface="Arial"/>
                <a:cs typeface="Arial"/>
              </a:rPr>
              <a:t>.</a:t>
            </a:r>
            <a:endParaRPr lang="en-US"/>
          </a:p>
          <a:p>
            <a:pPr>
              <a:buFont typeface="Arial"/>
            </a:pPr>
            <a:r>
              <a:rPr lang="en-US" sz="1800" b="1" err="1">
                <a:latin typeface="Arial"/>
                <a:cs typeface="Arial"/>
              </a:rPr>
              <a:t>Perhesiteiden</a:t>
            </a:r>
            <a:r>
              <a:rPr lang="en-US" sz="1800" b="1">
                <a:latin typeface="Arial"/>
                <a:cs typeface="Arial"/>
              </a:rPr>
              <a:t> ja </a:t>
            </a:r>
            <a:r>
              <a:rPr lang="en-US" sz="1800" b="1" err="1">
                <a:latin typeface="Arial"/>
                <a:cs typeface="Arial"/>
              </a:rPr>
              <a:t>tukiverkoston</a:t>
            </a:r>
            <a:r>
              <a:rPr lang="en-US" sz="1800" b="1">
                <a:latin typeface="Arial"/>
                <a:cs typeface="Arial"/>
              </a:rPr>
              <a:t> </a:t>
            </a:r>
            <a:r>
              <a:rPr lang="en-US" sz="1800" b="1" err="1">
                <a:latin typeface="Arial"/>
                <a:cs typeface="Arial"/>
              </a:rPr>
              <a:t>puute</a:t>
            </a:r>
            <a:r>
              <a:rPr lang="en-US" sz="1800">
                <a:latin typeface="Arial"/>
                <a:cs typeface="Arial"/>
              </a:rPr>
              <a:t>: </a:t>
            </a:r>
            <a:r>
              <a:rPr lang="en-US" sz="1800" err="1">
                <a:latin typeface="Arial"/>
                <a:cs typeface="Arial"/>
              </a:rPr>
              <a:t>Yksinäisyys</a:t>
            </a:r>
            <a:r>
              <a:rPr lang="en-US" sz="1800">
                <a:latin typeface="Arial"/>
                <a:cs typeface="Arial"/>
              </a:rPr>
              <a:t>, </a:t>
            </a:r>
            <a:r>
              <a:rPr lang="en-US" sz="1800" err="1">
                <a:latin typeface="Arial"/>
                <a:cs typeface="Arial"/>
              </a:rPr>
              <a:t>huoli</a:t>
            </a:r>
            <a:r>
              <a:rPr lang="en-US" sz="1800">
                <a:latin typeface="Arial"/>
                <a:cs typeface="Arial"/>
              </a:rPr>
              <a:t> </a:t>
            </a:r>
            <a:r>
              <a:rPr lang="en-US" sz="1800" err="1">
                <a:latin typeface="Arial"/>
                <a:cs typeface="Arial"/>
              </a:rPr>
              <a:t>läheisten</a:t>
            </a:r>
            <a:r>
              <a:rPr lang="en-US" sz="1800">
                <a:latin typeface="Arial"/>
                <a:cs typeface="Arial"/>
              </a:rPr>
              <a:t> </a:t>
            </a:r>
            <a:r>
              <a:rPr lang="en-US" sz="1800" err="1">
                <a:latin typeface="Arial"/>
                <a:cs typeface="Arial"/>
              </a:rPr>
              <a:t>olinpaikasta</a:t>
            </a:r>
            <a:r>
              <a:rPr lang="en-US" sz="1800">
                <a:latin typeface="Arial"/>
                <a:cs typeface="Arial"/>
              </a:rPr>
              <a:t> ja </a:t>
            </a:r>
            <a:r>
              <a:rPr lang="en-US" sz="1800" err="1">
                <a:latin typeface="Arial"/>
                <a:cs typeface="Arial"/>
              </a:rPr>
              <a:t>yhteisön</a:t>
            </a:r>
            <a:r>
              <a:rPr lang="en-US" sz="1800">
                <a:latin typeface="Arial"/>
                <a:cs typeface="Arial"/>
              </a:rPr>
              <a:t> </a:t>
            </a:r>
            <a:r>
              <a:rPr lang="en-US" sz="1800" err="1">
                <a:latin typeface="Arial"/>
                <a:cs typeface="Arial"/>
              </a:rPr>
              <a:t>tuen</a:t>
            </a:r>
            <a:r>
              <a:rPr lang="en-US" sz="1800">
                <a:latin typeface="Arial"/>
                <a:cs typeface="Arial"/>
              </a:rPr>
              <a:t> </a:t>
            </a:r>
            <a:r>
              <a:rPr lang="en-US" sz="1800" err="1">
                <a:latin typeface="Arial"/>
                <a:cs typeface="Arial"/>
              </a:rPr>
              <a:t>puuttuminen</a:t>
            </a:r>
            <a:r>
              <a:rPr lang="en-US" sz="1800">
                <a:latin typeface="Arial"/>
                <a:cs typeface="Arial"/>
              </a:rPr>
              <a:t> </a:t>
            </a:r>
            <a:r>
              <a:rPr lang="en-US" sz="1800" err="1">
                <a:latin typeface="Arial"/>
                <a:cs typeface="Arial"/>
              </a:rPr>
              <a:t>lisäävät</a:t>
            </a:r>
            <a:r>
              <a:rPr lang="en-US" sz="1800">
                <a:latin typeface="Arial"/>
                <a:cs typeface="Arial"/>
              </a:rPr>
              <a:t> </a:t>
            </a:r>
            <a:r>
              <a:rPr lang="en-US" sz="1800" err="1">
                <a:latin typeface="Arial"/>
                <a:cs typeface="Arial"/>
              </a:rPr>
              <a:t>epävarmuutta</a:t>
            </a:r>
            <a:r>
              <a:rPr lang="en-US" sz="1800">
                <a:latin typeface="Arial"/>
                <a:cs typeface="Arial"/>
              </a:rPr>
              <a:t>.</a:t>
            </a:r>
            <a:endParaRPr lang="en-US"/>
          </a:p>
          <a:p>
            <a:pPr>
              <a:buFont typeface="Arial"/>
            </a:pPr>
            <a:r>
              <a:rPr lang="en-US" sz="1800" b="1" err="1">
                <a:latin typeface="Arial"/>
                <a:cs typeface="Arial"/>
              </a:rPr>
              <a:t>Kielitaidon</a:t>
            </a:r>
            <a:r>
              <a:rPr lang="en-US" sz="1800" b="1">
                <a:latin typeface="Arial"/>
                <a:cs typeface="Arial"/>
              </a:rPr>
              <a:t> ja </a:t>
            </a:r>
            <a:r>
              <a:rPr lang="en-US" sz="1800" b="1" err="1">
                <a:latin typeface="Arial"/>
                <a:cs typeface="Arial"/>
              </a:rPr>
              <a:t>kulttuurisen</a:t>
            </a:r>
            <a:r>
              <a:rPr lang="en-US" sz="1800" b="1">
                <a:latin typeface="Arial"/>
                <a:cs typeface="Arial"/>
              </a:rPr>
              <a:t> </a:t>
            </a:r>
            <a:r>
              <a:rPr lang="en-US" sz="1800" b="1" err="1">
                <a:latin typeface="Arial"/>
                <a:cs typeface="Arial"/>
              </a:rPr>
              <a:t>ymmärryksen</a:t>
            </a:r>
            <a:r>
              <a:rPr lang="en-US" sz="1800" b="1">
                <a:latin typeface="Arial"/>
                <a:cs typeface="Arial"/>
              </a:rPr>
              <a:t> </a:t>
            </a:r>
            <a:r>
              <a:rPr lang="en-US" sz="1800" b="1" err="1">
                <a:latin typeface="Arial"/>
                <a:cs typeface="Arial"/>
              </a:rPr>
              <a:t>puute</a:t>
            </a:r>
            <a:r>
              <a:rPr lang="en-US" sz="1800">
                <a:latin typeface="Arial"/>
                <a:cs typeface="Arial"/>
              </a:rPr>
              <a:t>: </a:t>
            </a:r>
            <a:r>
              <a:rPr lang="en-US" sz="1800" err="1">
                <a:latin typeface="Arial"/>
                <a:cs typeface="Arial"/>
              </a:rPr>
              <a:t>Vaikeuttaa</a:t>
            </a:r>
            <a:r>
              <a:rPr lang="en-US" sz="1800">
                <a:latin typeface="Arial"/>
                <a:cs typeface="Arial"/>
              </a:rPr>
              <a:t> </a:t>
            </a:r>
            <a:r>
              <a:rPr lang="en-US" sz="1800" err="1">
                <a:latin typeface="Arial"/>
                <a:cs typeface="Arial"/>
              </a:rPr>
              <a:t>sopeutumista</a:t>
            </a:r>
            <a:r>
              <a:rPr lang="en-US" sz="1800">
                <a:latin typeface="Arial"/>
                <a:cs typeface="Arial"/>
              </a:rPr>
              <a:t> ja </a:t>
            </a:r>
            <a:r>
              <a:rPr lang="en-US" sz="1800" err="1">
                <a:latin typeface="Arial"/>
                <a:cs typeface="Arial"/>
              </a:rPr>
              <a:t>palveluihin</a:t>
            </a:r>
            <a:r>
              <a:rPr lang="en-US" sz="1800">
                <a:latin typeface="Arial"/>
                <a:cs typeface="Arial"/>
              </a:rPr>
              <a:t> </a:t>
            </a:r>
            <a:r>
              <a:rPr lang="en-US" sz="1800" err="1">
                <a:latin typeface="Arial"/>
                <a:cs typeface="Arial"/>
              </a:rPr>
              <a:t>pääsyä</a:t>
            </a:r>
            <a:r>
              <a:rPr lang="en-US" sz="1800">
                <a:latin typeface="Arial"/>
                <a:cs typeface="Arial"/>
              </a:rPr>
              <a:t>.</a:t>
            </a:r>
            <a:endParaRPr lang="en-US"/>
          </a:p>
          <a:p>
            <a:pPr>
              <a:buFont typeface="Arial"/>
            </a:pPr>
            <a:r>
              <a:rPr lang="en-US" sz="1800" b="1" err="1">
                <a:latin typeface="Arial"/>
                <a:cs typeface="Arial"/>
              </a:rPr>
              <a:t>Pitkittynyt</a:t>
            </a:r>
            <a:r>
              <a:rPr lang="en-US" sz="1800" b="1">
                <a:latin typeface="Arial"/>
                <a:cs typeface="Arial"/>
              </a:rPr>
              <a:t> </a:t>
            </a:r>
            <a:r>
              <a:rPr lang="en-US" sz="1800" b="1" err="1">
                <a:latin typeface="Arial"/>
                <a:cs typeface="Arial"/>
              </a:rPr>
              <a:t>epävarmuus</a:t>
            </a:r>
            <a:r>
              <a:rPr lang="en-US" sz="1800">
                <a:latin typeface="Arial"/>
                <a:cs typeface="Arial"/>
              </a:rPr>
              <a:t>: </a:t>
            </a:r>
            <a:r>
              <a:rPr lang="en-US" sz="1800" err="1">
                <a:latin typeface="Arial"/>
                <a:cs typeface="Arial"/>
              </a:rPr>
              <a:t>Odotusajat</a:t>
            </a:r>
            <a:r>
              <a:rPr lang="en-US" sz="1800">
                <a:latin typeface="Arial"/>
                <a:cs typeface="Arial"/>
              </a:rPr>
              <a:t>, </a:t>
            </a:r>
            <a:r>
              <a:rPr lang="en-US" sz="1800" err="1">
                <a:latin typeface="Arial"/>
                <a:cs typeface="Arial"/>
              </a:rPr>
              <a:t>oleskelulupaprosessit</a:t>
            </a:r>
            <a:r>
              <a:rPr lang="en-US" sz="1800">
                <a:latin typeface="Arial"/>
                <a:cs typeface="Arial"/>
              </a:rPr>
              <a:t> ja </a:t>
            </a:r>
            <a:r>
              <a:rPr lang="en-US" sz="1800" err="1">
                <a:latin typeface="Arial"/>
                <a:cs typeface="Arial"/>
              </a:rPr>
              <a:t>tulevaisuuden</a:t>
            </a:r>
            <a:r>
              <a:rPr lang="en-US" sz="1800">
                <a:latin typeface="Arial"/>
                <a:cs typeface="Arial"/>
              </a:rPr>
              <a:t> </a:t>
            </a:r>
            <a:r>
              <a:rPr lang="en-US" sz="1800" err="1">
                <a:latin typeface="Arial"/>
                <a:cs typeface="Arial"/>
              </a:rPr>
              <a:t>näkymien</a:t>
            </a:r>
            <a:r>
              <a:rPr lang="en-US" sz="1800">
                <a:latin typeface="Arial"/>
                <a:cs typeface="Arial"/>
              </a:rPr>
              <a:t> </a:t>
            </a:r>
            <a:r>
              <a:rPr lang="en-US" sz="1800" err="1">
                <a:latin typeface="Arial"/>
                <a:cs typeface="Arial"/>
              </a:rPr>
              <a:t>puute</a:t>
            </a:r>
            <a:r>
              <a:rPr lang="en-US" sz="1800">
                <a:latin typeface="Arial"/>
                <a:cs typeface="Arial"/>
              </a:rPr>
              <a:t> </a:t>
            </a:r>
            <a:r>
              <a:rPr lang="en-US" sz="1800" err="1">
                <a:latin typeface="Arial"/>
                <a:cs typeface="Arial"/>
              </a:rPr>
              <a:t>lisäävät</a:t>
            </a:r>
            <a:r>
              <a:rPr lang="en-US" sz="1800">
                <a:latin typeface="Arial"/>
                <a:cs typeface="Arial"/>
              </a:rPr>
              <a:t> </a:t>
            </a:r>
            <a:r>
              <a:rPr lang="en-US" sz="1800" err="1">
                <a:latin typeface="Arial"/>
                <a:cs typeface="Arial"/>
              </a:rPr>
              <a:t>stressiä</a:t>
            </a:r>
            <a:r>
              <a:rPr lang="en-US" sz="1800">
                <a:latin typeface="Arial"/>
                <a:cs typeface="Arial"/>
              </a:rPr>
              <a:t> ja </a:t>
            </a:r>
            <a:r>
              <a:rPr lang="en-US" sz="1800" err="1">
                <a:latin typeface="Arial"/>
                <a:cs typeface="Arial"/>
              </a:rPr>
              <a:t>toivottomuutta</a:t>
            </a:r>
            <a:r>
              <a:rPr lang="en-US" sz="1800">
                <a:latin typeface="Arial"/>
                <a:cs typeface="Arial"/>
              </a:rPr>
              <a:t>. </a:t>
            </a:r>
            <a:r>
              <a:rPr lang="en-US" sz="1800" err="1">
                <a:latin typeface="Arial"/>
                <a:cs typeface="Arial"/>
              </a:rPr>
              <a:t>Paperittomuus</a:t>
            </a:r>
            <a:r>
              <a:rPr lang="en-US" sz="1800">
                <a:latin typeface="Arial"/>
                <a:cs typeface="Arial"/>
              </a:rPr>
              <a:t> </a:t>
            </a:r>
            <a:r>
              <a:rPr lang="en-US" sz="1800" err="1">
                <a:latin typeface="Arial"/>
                <a:cs typeface="Arial"/>
              </a:rPr>
              <a:t>vaikeuttaa</a:t>
            </a:r>
            <a:r>
              <a:rPr lang="en-US" sz="1800">
                <a:latin typeface="Arial"/>
                <a:cs typeface="Arial"/>
              </a:rPr>
              <a:t> </a:t>
            </a:r>
            <a:r>
              <a:rPr lang="en-US" sz="1800" err="1">
                <a:latin typeface="Arial"/>
                <a:cs typeface="Arial"/>
              </a:rPr>
              <a:t>palveluihin</a:t>
            </a:r>
            <a:r>
              <a:rPr lang="en-US" sz="1800">
                <a:latin typeface="Arial"/>
                <a:cs typeface="Arial"/>
              </a:rPr>
              <a:t> </a:t>
            </a:r>
            <a:r>
              <a:rPr lang="en-US" sz="1800" err="1">
                <a:latin typeface="Arial"/>
                <a:cs typeface="Arial"/>
              </a:rPr>
              <a:t>pääsyä</a:t>
            </a:r>
            <a:r>
              <a:rPr lang="en-US" sz="1800">
                <a:latin typeface="Arial"/>
                <a:cs typeface="Arial"/>
              </a:rPr>
              <a:t> ja </a:t>
            </a:r>
            <a:r>
              <a:rPr lang="en-US" sz="1800" err="1">
                <a:latin typeface="Arial"/>
                <a:cs typeface="Arial"/>
              </a:rPr>
              <a:t>aiheuttaa</a:t>
            </a:r>
            <a:r>
              <a:rPr lang="en-US" sz="1800">
                <a:latin typeface="Arial"/>
                <a:cs typeface="Arial"/>
              </a:rPr>
              <a:t> </a:t>
            </a:r>
            <a:r>
              <a:rPr lang="en-US" sz="1800" err="1">
                <a:latin typeface="Arial"/>
                <a:cs typeface="Arial"/>
              </a:rPr>
              <a:t>epävarmuutta</a:t>
            </a:r>
            <a:r>
              <a:rPr lang="en-US" sz="1800">
                <a:latin typeface="Arial"/>
                <a:cs typeface="Arial"/>
              </a:rPr>
              <a:t>.</a:t>
            </a:r>
            <a:endParaRPr lang="en-US" sz="1800"/>
          </a:p>
          <a:p>
            <a:pPr>
              <a:buFont typeface="Arial"/>
            </a:pPr>
            <a:r>
              <a:rPr lang="en-US" sz="1800" b="1" err="1">
                <a:latin typeface="Arial"/>
                <a:cs typeface="Arial"/>
              </a:rPr>
              <a:t>Syrjintä</a:t>
            </a:r>
            <a:r>
              <a:rPr lang="en-US" sz="1800" b="1">
                <a:latin typeface="Arial"/>
                <a:cs typeface="Arial"/>
              </a:rPr>
              <a:t> ja </a:t>
            </a:r>
            <a:r>
              <a:rPr lang="en-US" sz="1800" b="1" err="1">
                <a:latin typeface="Arial"/>
                <a:cs typeface="Arial"/>
              </a:rPr>
              <a:t>rasismi</a:t>
            </a:r>
            <a:r>
              <a:rPr lang="en-US" sz="1800">
                <a:latin typeface="Arial"/>
                <a:cs typeface="Arial"/>
              </a:rPr>
              <a:t>: </a:t>
            </a:r>
            <a:r>
              <a:rPr lang="en-US" sz="1800" err="1">
                <a:latin typeface="Arial"/>
                <a:cs typeface="Arial"/>
              </a:rPr>
              <a:t>Yhteiskunnan</a:t>
            </a:r>
            <a:r>
              <a:rPr lang="en-US" sz="1800">
                <a:latin typeface="Arial"/>
                <a:cs typeface="Arial"/>
              </a:rPr>
              <a:t> </a:t>
            </a:r>
            <a:r>
              <a:rPr lang="en-US" sz="1800" err="1">
                <a:latin typeface="Arial"/>
                <a:cs typeface="Arial"/>
              </a:rPr>
              <a:t>asenteet</a:t>
            </a:r>
            <a:r>
              <a:rPr lang="en-US" sz="1800">
                <a:latin typeface="Arial"/>
                <a:cs typeface="Arial"/>
              </a:rPr>
              <a:t> </a:t>
            </a:r>
            <a:r>
              <a:rPr lang="en-US" sz="1800" err="1">
                <a:latin typeface="Arial"/>
                <a:cs typeface="Arial"/>
              </a:rPr>
              <a:t>vaikuttavat</a:t>
            </a:r>
            <a:r>
              <a:rPr lang="en-US" sz="1800">
                <a:latin typeface="Arial"/>
                <a:cs typeface="Arial"/>
              </a:rPr>
              <a:t> </a:t>
            </a:r>
            <a:r>
              <a:rPr lang="en-US" sz="1800" err="1">
                <a:latin typeface="Arial"/>
                <a:cs typeface="Arial"/>
              </a:rPr>
              <a:t>hyvinvointiin</a:t>
            </a:r>
            <a:r>
              <a:rPr lang="en-US" sz="1800">
                <a:latin typeface="Arial"/>
                <a:cs typeface="Arial"/>
              </a:rPr>
              <a:t> ja </a:t>
            </a:r>
            <a:r>
              <a:rPr lang="en-US" sz="1800" err="1">
                <a:latin typeface="Arial"/>
                <a:cs typeface="Arial"/>
              </a:rPr>
              <a:t>kuulumisen</a:t>
            </a:r>
            <a:r>
              <a:rPr lang="en-US" sz="1800">
                <a:latin typeface="Arial"/>
                <a:cs typeface="Arial"/>
              </a:rPr>
              <a:t> </a:t>
            </a:r>
            <a:r>
              <a:rPr lang="en-US" sz="1800" err="1">
                <a:latin typeface="Arial"/>
                <a:cs typeface="Arial"/>
              </a:rPr>
              <a:t>kokemukseen</a:t>
            </a:r>
            <a:r>
              <a:rPr lang="en-US" sz="1800">
                <a:latin typeface="Arial"/>
                <a:cs typeface="Arial"/>
              </a:rPr>
              <a:t>.</a:t>
            </a:r>
            <a:endParaRPr lang="en-US"/>
          </a:p>
          <a:p>
            <a:pPr>
              <a:buFont typeface="Arial"/>
            </a:pPr>
            <a:r>
              <a:rPr lang="en-US" sz="1800" b="1" err="1">
                <a:latin typeface="Arial"/>
                <a:cs typeface="Arial"/>
              </a:rPr>
              <a:t>Itsemääräämisoikeuden</a:t>
            </a:r>
            <a:r>
              <a:rPr lang="en-US" sz="1800" b="1">
                <a:latin typeface="Arial"/>
                <a:cs typeface="Arial"/>
              </a:rPr>
              <a:t> </a:t>
            </a:r>
            <a:r>
              <a:rPr lang="en-US" sz="1800" b="1" err="1">
                <a:latin typeface="Arial"/>
                <a:cs typeface="Arial"/>
              </a:rPr>
              <a:t>heikentyminen</a:t>
            </a:r>
            <a:r>
              <a:rPr lang="en-US" sz="1800">
                <a:latin typeface="Arial"/>
                <a:cs typeface="Arial"/>
              </a:rPr>
              <a:t>: </a:t>
            </a:r>
            <a:r>
              <a:rPr lang="en-US" sz="1800" err="1">
                <a:latin typeface="Arial"/>
                <a:cs typeface="Arial"/>
              </a:rPr>
              <a:t>Laitosmaiset</a:t>
            </a:r>
            <a:r>
              <a:rPr lang="en-US" sz="1800">
                <a:latin typeface="Arial"/>
                <a:cs typeface="Arial"/>
              </a:rPr>
              <a:t> </a:t>
            </a:r>
            <a:r>
              <a:rPr lang="en-US" sz="1800" err="1">
                <a:latin typeface="Arial"/>
                <a:cs typeface="Arial"/>
              </a:rPr>
              <a:t>olosuhteet</a:t>
            </a:r>
            <a:r>
              <a:rPr lang="en-US" sz="1800">
                <a:latin typeface="Arial"/>
                <a:cs typeface="Arial"/>
              </a:rPr>
              <a:t> </a:t>
            </a:r>
            <a:r>
              <a:rPr lang="en-US" sz="1800" err="1">
                <a:latin typeface="Arial"/>
                <a:cs typeface="Arial"/>
              </a:rPr>
              <a:t>lisäävät</a:t>
            </a:r>
            <a:r>
              <a:rPr lang="en-US" sz="1800">
                <a:latin typeface="Arial"/>
                <a:cs typeface="Arial"/>
              </a:rPr>
              <a:t> </a:t>
            </a:r>
            <a:r>
              <a:rPr lang="en-US" sz="1800" err="1">
                <a:latin typeface="Arial"/>
                <a:cs typeface="Arial"/>
              </a:rPr>
              <a:t>psyykkistä</a:t>
            </a:r>
            <a:r>
              <a:rPr lang="en-US" sz="1800">
                <a:latin typeface="Arial"/>
                <a:cs typeface="Arial"/>
              </a:rPr>
              <a:t> </a:t>
            </a:r>
            <a:r>
              <a:rPr lang="en-US" sz="1800" err="1">
                <a:latin typeface="Arial"/>
                <a:cs typeface="Arial"/>
              </a:rPr>
              <a:t>kuormitusta</a:t>
            </a:r>
            <a:r>
              <a:rPr lang="en-US" sz="1800">
                <a:latin typeface="Arial"/>
                <a:cs typeface="Arial"/>
              </a:rPr>
              <a:t> ja </a:t>
            </a:r>
            <a:r>
              <a:rPr lang="en-US" sz="1800" err="1">
                <a:latin typeface="Arial"/>
                <a:cs typeface="Arial"/>
              </a:rPr>
              <a:t>ulkopuolisuutta</a:t>
            </a:r>
            <a:r>
              <a:rPr lang="en-US" sz="1800">
                <a:latin typeface="Arial"/>
                <a:cs typeface="Arial"/>
              </a:rPr>
              <a:t>. </a:t>
            </a:r>
            <a:r>
              <a:rPr lang="en-US" sz="1800" err="1">
                <a:latin typeface="Arial"/>
                <a:cs typeface="Arial"/>
              </a:rPr>
              <a:t>Säilöönotto</a:t>
            </a:r>
            <a:r>
              <a:rPr lang="en-US" sz="1800">
                <a:latin typeface="Arial"/>
                <a:cs typeface="Arial"/>
              </a:rPr>
              <a:t> </a:t>
            </a:r>
            <a:r>
              <a:rPr lang="en-US" sz="1800" err="1">
                <a:latin typeface="Arial"/>
                <a:cs typeface="Arial"/>
              </a:rPr>
              <a:t>rajoittaa</a:t>
            </a:r>
            <a:r>
              <a:rPr lang="en-US" sz="1800">
                <a:latin typeface="Arial"/>
                <a:cs typeface="Arial"/>
              </a:rPr>
              <a:t> </a:t>
            </a:r>
            <a:r>
              <a:rPr lang="en-US" sz="1800" err="1">
                <a:latin typeface="Arial"/>
                <a:cs typeface="Arial"/>
              </a:rPr>
              <a:t>voimakkaasti</a:t>
            </a:r>
            <a:r>
              <a:rPr lang="en-US" sz="1800">
                <a:latin typeface="Arial"/>
                <a:cs typeface="Arial"/>
              </a:rPr>
              <a:t> </a:t>
            </a:r>
            <a:r>
              <a:rPr lang="en-US" sz="1800" err="1">
                <a:latin typeface="Arial"/>
                <a:cs typeface="Arial"/>
              </a:rPr>
              <a:t>vapautta</a:t>
            </a:r>
            <a:r>
              <a:rPr lang="en-US" sz="1800">
                <a:latin typeface="Arial"/>
                <a:cs typeface="Arial"/>
              </a:rPr>
              <a:t>.</a:t>
            </a:r>
            <a:endParaRPr lang="en-US" sz="1800"/>
          </a:p>
          <a:p>
            <a:pPr>
              <a:buFont typeface="Arial"/>
              <a:buChar char="•"/>
            </a:pPr>
            <a:r>
              <a:rPr lang="en-US" sz="1800" b="1" err="1">
                <a:solidFill>
                  <a:srgbClr val="000000"/>
                </a:solidFill>
                <a:latin typeface="Arial"/>
                <a:cs typeface="Arial"/>
              </a:rPr>
              <a:t>Oleskeluasema</a:t>
            </a:r>
            <a:r>
              <a:rPr lang="en-US" sz="1800" b="1">
                <a:solidFill>
                  <a:srgbClr val="000000"/>
                </a:solidFill>
                <a:latin typeface="Arial"/>
                <a:cs typeface="Arial"/>
              </a:rPr>
              <a:t> ja </a:t>
            </a:r>
            <a:r>
              <a:rPr lang="en-US" sz="1800" b="1" err="1">
                <a:solidFill>
                  <a:srgbClr val="000000"/>
                </a:solidFill>
                <a:latin typeface="Arial"/>
                <a:cs typeface="Arial"/>
              </a:rPr>
              <a:t>pääsy</a:t>
            </a:r>
            <a:r>
              <a:rPr lang="en-US" sz="1800" b="1">
                <a:solidFill>
                  <a:srgbClr val="000000"/>
                </a:solidFill>
                <a:latin typeface="Arial"/>
                <a:cs typeface="Arial"/>
              </a:rPr>
              <a:t> </a:t>
            </a:r>
            <a:r>
              <a:rPr lang="en-US" sz="1800" b="1" err="1">
                <a:solidFill>
                  <a:srgbClr val="000000"/>
                </a:solidFill>
                <a:latin typeface="Arial"/>
                <a:cs typeface="Arial"/>
              </a:rPr>
              <a:t>palveluihin</a:t>
            </a:r>
            <a:r>
              <a:rPr lang="en-US" sz="1800" b="1">
                <a:solidFill>
                  <a:srgbClr val="000000"/>
                </a:solidFill>
                <a:latin typeface="Arial"/>
                <a:cs typeface="Arial"/>
              </a:rPr>
              <a:t>: </a:t>
            </a:r>
            <a:r>
              <a:rPr lang="en-US" sz="1800" err="1">
                <a:solidFill>
                  <a:srgbClr val="000000"/>
                </a:solidFill>
                <a:latin typeface="Arial"/>
                <a:cs typeface="Arial"/>
              </a:rPr>
              <a:t>Avun</a:t>
            </a:r>
            <a:r>
              <a:rPr lang="en-US" sz="1800">
                <a:solidFill>
                  <a:srgbClr val="000000"/>
                </a:solidFill>
                <a:latin typeface="Arial"/>
                <a:cs typeface="Arial"/>
              </a:rPr>
              <a:t> </a:t>
            </a:r>
            <a:r>
              <a:rPr lang="en-US" sz="1800" err="1">
                <a:solidFill>
                  <a:srgbClr val="000000"/>
                </a:solidFill>
                <a:latin typeface="Arial"/>
                <a:cs typeface="Arial"/>
              </a:rPr>
              <a:t>ulkopuolelle</a:t>
            </a:r>
            <a:r>
              <a:rPr lang="en-US" sz="1800">
                <a:solidFill>
                  <a:srgbClr val="000000"/>
                </a:solidFill>
                <a:latin typeface="Arial"/>
                <a:cs typeface="Arial"/>
              </a:rPr>
              <a:t> </a:t>
            </a:r>
            <a:r>
              <a:rPr lang="en-US" sz="1800" err="1">
                <a:solidFill>
                  <a:srgbClr val="000000"/>
                </a:solidFill>
                <a:latin typeface="Arial"/>
                <a:cs typeface="Arial"/>
              </a:rPr>
              <a:t>jääminen</a:t>
            </a:r>
            <a:r>
              <a:rPr lang="en-US" sz="1800">
                <a:solidFill>
                  <a:srgbClr val="000000"/>
                </a:solidFill>
                <a:latin typeface="Arial"/>
                <a:cs typeface="Arial"/>
              </a:rPr>
              <a:t> tai </a:t>
            </a:r>
            <a:r>
              <a:rPr lang="en-US" sz="1800" err="1">
                <a:solidFill>
                  <a:srgbClr val="000000"/>
                </a:solidFill>
                <a:latin typeface="Arial"/>
                <a:cs typeface="Arial"/>
              </a:rPr>
              <a:t>rajoitetut</a:t>
            </a:r>
            <a:r>
              <a:rPr lang="en-US" sz="1800">
                <a:solidFill>
                  <a:srgbClr val="000000"/>
                </a:solidFill>
                <a:latin typeface="Arial"/>
                <a:cs typeface="Arial"/>
              </a:rPr>
              <a:t> </a:t>
            </a:r>
            <a:r>
              <a:rPr lang="en-US" sz="1800" err="1">
                <a:solidFill>
                  <a:srgbClr val="000000"/>
                </a:solidFill>
                <a:latin typeface="Arial"/>
                <a:cs typeface="Arial"/>
              </a:rPr>
              <a:t>palvelut</a:t>
            </a:r>
            <a:r>
              <a:rPr lang="en-US" sz="1800">
                <a:solidFill>
                  <a:srgbClr val="000000"/>
                </a:solidFill>
                <a:latin typeface="Arial"/>
                <a:cs typeface="Arial"/>
              </a:rPr>
              <a:t> </a:t>
            </a:r>
            <a:r>
              <a:rPr lang="en-US" sz="1800" err="1">
                <a:solidFill>
                  <a:srgbClr val="000000"/>
                </a:solidFill>
                <a:latin typeface="Arial"/>
                <a:cs typeface="Arial"/>
              </a:rPr>
              <a:t>voivat</a:t>
            </a:r>
            <a:r>
              <a:rPr lang="en-US" sz="1800">
                <a:solidFill>
                  <a:srgbClr val="000000"/>
                </a:solidFill>
                <a:latin typeface="Arial"/>
                <a:cs typeface="Arial"/>
              </a:rPr>
              <a:t> </a:t>
            </a:r>
            <a:r>
              <a:rPr lang="en-US" sz="1800" err="1">
                <a:solidFill>
                  <a:srgbClr val="000000"/>
                </a:solidFill>
                <a:latin typeface="Arial"/>
                <a:cs typeface="Arial"/>
              </a:rPr>
              <a:t>vaikuttaa</a:t>
            </a:r>
            <a:r>
              <a:rPr lang="en-US" sz="1800">
                <a:solidFill>
                  <a:srgbClr val="000000"/>
                </a:solidFill>
                <a:latin typeface="Arial"/>
                <a:cs typeface="Arial"/>
              </a:rPr>
              <a:t> </a:t>
            </a:r>
            <a:r>
              <a:rPr lang="en-US" sz="1800" err="1">
                <a:solidFill>
                  <a:srgbClr val="000000"/>
                </a:solidFill>
                <a:latin typeface="Arial"/>
                <a:cs typeface="Arial"/>
              </a:rPr>
              <a:t>selviytymiseen</a:t>
            </a:r>
            <a:r>
              <a:rPr lang="en-US" sz="1800">
                <a:solidFill>
                  <a:srgbClr val="000000"/>
                </a:solidFill>
                <a:latin typeface="Arial"/>
                <a:cs typeface="Arial"/>
              </a:rPr>
              <a:t> ja </a:t>
            </a:r>
            <a:r>
              <a:rPr lang="en-US" sz="1800" err="1">
                <a:solidFill>
                  <a:srgbClr val="000000"/>
                </a:solidFill>
                <a:latin typeface="Arial"/>
                <a:cs typeface="Arial"/>
              </a:rPr>
              <a:t>kuulumisen</a:t>
            </a:r>
            <a:r>
              <a:rPr lang="en-US" sz="1800">
                <a:solidFill>
                  <a:srgbClr val="000000"/>
                </a:solidFill>
                <a:latin typeface="Arial"/>
                <a:cs typeface="Arial"/>
              </a:rPr>
              <a:t> </a:t>
            </a:r>
            <a:r>
              <a:rPr lang="en-US" sz="1800" err="1">
                <a:solidFill>
                  <a:srgbClr val="000000"/>
                </a:solidFill>
                <a:latin typeface="Arial"/>
                <a:cs typeface="Arial"/>
              </a:rPr>
              <a:t>kokemiseen</a:t>
            </a:r>
            <a:r>
              <a:rPr lang="en-US" sz="1800">
                <a:solidFill>
                  <a:srgbClr val="000000"/>
                </a:solidFill>
                <a:latin typeface="Arial"/>
                <a:cs typeface="Arial"/>
              </a:rPr>
              <a:t>. </a:t>
            </a:r>
            <a:r>
              <a:rPr lang="en-US" sz="1800" err="1">
                <a:solidFill>
                  <a:srgbClr val="000000"/>
                </a:solidFill>
                <a:latin typeface="Arial"/>
                <a:cs typeface="Arial"/>
              </a:rPr>
              <a:t>Henkilö</a:t>
            </a:r>
            <a:r>
              <a:rPr lang="en-US" sz="1800">
                <a:solidFill>
                  <a:srgbClr val="000000"/>
                </a:solidFill>
                <a:latin typeface="Arial"/>
                <a:cs typeface="Arial"/>
              </a:rPr>
              <a:t> </a:t>
            </a:r>
            <a:r>
              <a:rPr lang="en-US" sz="1800" err="1">
                <a:solidFill>
                  <a:srgbClr val="000000"/>
                </a:solidFill>
                <a:latin typeface="Arial"/>
                <a:cs typeface="Arial"/>
              </a:rPr>
              <a:t>voi</a:t>
            </a:r>
            <a:r>
              <a:rPr lang="en-US" sz="1800">
                <a:solidFill>
                  <a:srgbClr val="000000"/>
                </a:solidFill>
                <a:latin typeface="Arial"/>
                <a:cs typeface="Arial"/>
              </a:rPr>
              <a:t> </a:t>
            </a:r>
            <a:r>
              <a:rPr lang="en-US" sz="1800" err="1">
                <a:solidFill>
                  <a:srgbClr val="000000"/>
                </a:solidFill>
                <a:latin typeface="Arial"/>
                <a:cs typeface="Arial"/>
              </a:rPr>
              <a:t>myös</a:t>
            </a:r>
            <a:r>
              <a:rPr lang="en-US" sz="1800">
                <a:solidFill>
                  <a:srgbClr val="000000"/>
                </a:solidFill>
                <a:latin typeface="Arial"/>
                <a:cs typeface="Arial"/>
              </a:rPr>
              <a:t> </a:t>
            </a:r>
            <a:r>
              <a:rPr lang="en-US" sz="1800" err="1">
                <a:solidFill>
                  <a:srgbClr val="000000"/>
                </a:solidFill>
                <a:latin typeface="Arial"/>
                <a:cs typeface="Arial"/>
              </a:rPr>
              <a:t>omasta</a:t>
            </a:r>
            <a:r>
              <a:rPr lang="en-US" sz="1800">
                <a:solidFill>
                  <a:srgbClr val="000000"/>
                </a:solidFill>
                <a:latin typeface="Arial"/>
                <a:cs typeface="Arial"/>
              </a:rPr>
              <a:t> </a:t>
            </a:r>
            <a:r>
              <a:rPr lang="en-US" sz="1800" err="1">
                <a:solidFill>
                  <a:srgbClr val="000000"/>
                </a:solidFill>
                <a:latin typeface="Arial"/>
                <a:cs typeface="Arial"/>
              </a:rPr>
              <a:t>tahdostaan</a:t>
            </a:r>
            <a:r>
              <a:rPr lang="en-US" sz="1800">
                <a:solidFill>
                  <a:srgbClr val="000000"/>
                </a:solidFill>
                <a:latin typeface="Arial"/>
                <a:cs typeface="Arial"/>
              </a:rPr>
              <a:t> </a:t>
            </a:r>
            <a:r>
              <a:rPr lang="en-US" sz="1800" err="1">
                <a:solidFill>
                  <a:srgbClr val="000000"/>
                </a:solidFill>
                <a:latin typeface="Arial"/>
                <a:cs typeface="Arial"/>
              </a:rPr>
              <a:t>jättäytyä</a:t>
            </a:r>
            <a:r>
              <a:rPr lang="en-US" sz="1800">
                <a:solidFill>
                  <a:srgbClr val="000000"/>
                </a:solidFill>
                <a:latin typeface="Arial"/>
                <a:cs typeface="Arial"/>
              </a:rPr>
              <a:t> </a:t>
            </a:r>
            <a:r>
              <a:rPr lang="en-US" sz="1800" err="1">
                <a:solidFill>
                  <a:srgbClr val="000000"/>
                </a:solidFill>
                <a:latin typeface="Arial"/>
                <a:cs typeface="Arial"/>
              </a:rPr>
              <a:t>tarvitsemiensa</a:t>
            </a:r>
            <a:r>
              <a:rPr lang="en-US" sz="1800">
                <a:solidFill>
                  <a:srgbClr val="000000"/>
                </a:solidFill>
                <a:latin typeface="Arial"/>
                <a:cs typeface="Arial"/>
              </a:rPr>
              <a:t> </a:t>
            </a:r>
            <a:r>
              <a:rPr lang="en-US" sz="1800" err="1">
                <a:solidFill>
                  <a:srgbClr val="000000"/>
                </a:solidFill>
                <a:latin typeface="Arial"/>
                <a:cs typeface="Arial"/>
              </a:rPr>
              <a:t>palveluiden</a:t>
            </a:r>
            <a:r>
              <a:rPr lang="en-US" sz="1800">
                <a:solidFill>
                  <a:srgbClr val="000000"/>
                </a:solidFill>
                <a:latin typeface="Arial"/>
                <a:cs typeface="Arial"/>
              </a:rPr>
              <a:t> </a:t>
            </a:r>
            <a:r>
              <a:rPr lang="en-US" sz="1800" err="1">
                <a:solidFill>
                  <a:srgbClr val="000000"/>
                </a:solidFill>
                <a:latin typeface="Arial"/>
                <a:cs typeface="Arial"/>
              </a:rPr>
              <a:t>ulkopuolelle</a:t>
            </a:r>
            <a:r>
              <a:rPr lang="en-US" sz="1800">
                <a:solidFill>
                  <a:srgbClr val="000000"/>
                </a:solidFill>
                <a:latin typeface="Arial"/>
                <a:cs typeface="Arial"/>
              </a:rPr>
              <a:t> </a:t>
            </a:r>
            <a:r>
              <a:rPr lang="en-US" sz="1800" err="1">
                <a:solidFill>
                  <a:srgbClr val="000000"/>
                </a:solidFill>
                <a:latin typeface="Arial"/>
                <a:cs typeface="Arial"/>
              </a:rPr>
              <a:t>pelätessään</a:t>
            </a:r>
            <a:r>
              <a:rPr lang="en-US" sz="1800">
                <a:solidFill>
                  <a:srgbClr val="000000"/>
                </a:solidFill>
                <a:latin typeface="Arial"/>
                <a:cs typeface="Arial"/>
              </a:rPr>
              <a:t> </a:t>
            </a:r>
            <a:r>
              <a:rPr lang="en-US" sz="1800" err="1">
                <a:solidFill>
                  <a:srgbClr val="000000"/>
                </a:solidFill>
                <a:latin typeface="Arial"/>
                <a:cs typeface="Arial"/>
              </a:rPr>
              <a:t>viranomaisia</a:t>
            </a:r>
            <a:r>
              <a:rPr lang="en-US" sz="1800">
                <a:solidFill>
                  <a:srgbClr val="000000"/>
                </a:solidFill>
                <a:latin typeface="Arial"/>
                <a:cs typeface="Arial"/>
              </a:rPr>
              <a:t>. </a:t>
            </a:r>
            <a:r>
              <a:rPr lang="en-US" sz="1800" err="1">
                <a:solidFill>
                  <a:srgbClr val="000000"/>
                </a:solidFill>
                <a:latin typeface="Arial"/>
                <a:cs typeface="Arial"/>
              </a:rPr>
              <a:t>Alttius</a:t>
            </a:r>
            <a:r>
              <a:rPr lang="en-US" sz="1800">
                <a:solidFill>
                  <a:srgbClr val="000000"/>
                </a:solidFill>
                <a:latin typeface="Arial"/>
                <a:cs typeface="Arial"/>
              </a:rPr>
              <a:t> </a:t>
            </a:r>
            <a:r>
              <a:rPr lang="en-US" sz="1800" err="1">
                <a:solidFill>
                  <a:srgbClr val="000000"/>
                </a:solidFill>
                <a:latin typeface="Arial"/>
                <a:cs typeface="Arial"/>
              </a:rPr>
              <a:t>hyväksikäytölle</a:t>
            </a:r>
            <a:r>
              <a:rPr lang="en-US" sz="1800">
                <a:solidFill>
                  <a:srgbClr val="000000"/>
                </a:solidFill>
                <a:latin typeface="Arial"/>
                <a:cs typeface="Arial"/>
              </a:rPr>
              <a:t>.</a:t>
            </a:r>
          </a:p>
          <a:p>
            <a:pPr>
              <a:buFont typeface="Arial"/>
              <a:buChar char="•"/>
            </a:pPr>
            <a:endParaRPr lang="en-US" sz="1800">
              <a:solidFill>
                <a:srgbClr val="000000"/>
              </a:solidFill>
              <a:latin typeface="Arial"/>
              <a:cs typeface="Arial"/>
            </a:endParaRPr>
          </a:p>
          <a:p>
            <a:pPr marL="0" indent="0">
              <a:buNone/>
            </a:pPr>
            <a:r>
              <a:rPr lang="en-US" sz="1800">
                <a:solidFill>
                  <a:schemeClr val="accent1"/>
                </a:solidFill>
                <a:latin typeface="Arial"/>
                <a:cs typeface="Arial"/>
              </a:rPr>
              <a:t>.</a:t>
            </a:r>
            <a:endParaRPr lang="en-US">
              <a:solidFill>
                <a:schemeClr val="accent1"/>
              </a:solidFill>
            </a:endParaRPr>
          </a:p>
          <a:p>
            <a:endParaRPr lang="en-US" sz="1800">
              <a:solidFill>
                <a:schemeClr val="accent1"/>
              </a:solidFill>
              <a:latin typeface="Arial"/>
              <a:cs typeface="Calibri"/>
            </a:endParaRPr>
          </a:p>
        </p:txBody>
      </p:sp>
    </p:spTree>
    <p:extLst>
      <p:ext uri="{BB962C8B-B14F-4D97-AF65-F5344CB8AC3E}">
        <p14:creationId xmlns:p14="http://schemas.microsoft.com/office/powerpoint/2010/main" val="3857700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E4A5A-C4BB-43BA-A3E2-379456AF9721}"/>
              </a:ext>
            </a:extLst>
          </p:cNvPr>
          <p:cNvSpPr>
            <a:spLocks noGrp="1"/>
          </p:cNvSpPr>
          <p:nvPr>
            <p:ph type="body" idx="1"/>
          </p:nvPr>
        </p:nvSpPr>
        <p:spPr>
          <a:xfrm>
            <a:off x="839788" y="763489"/>
            <a:ext cx="5157787" cy="823912"/>
          </a:xfrm>
        </p:spPr>
        <p:txBody>
          <a:bodyPr anchor="b">
            <a:normAutofit fontScale="62500" lnSpcReduction="20000"/>
          </a:bodyPr>
          <a:lstStyle/>
          <a:p>
            <a:pPr>
              <a:lnSpc>
                <a:spcPct val="90000"/>
              </a:lnSpc>
            </a:pPr>
            <a:br>
              <a:rPr lang="fi-FI" sz="1800"/>
            </a:br>
            <a:r>
              <a:rPr lang="fi-FI" sz="4100">
                <a:latin typeface="Arial"/>
                <a:cs typeface="Arial"/>
              </a:rPr>
              <a:t>Lapset ja nuoret tarvitsevat erityistä tukea</a:t>
            </a:r>
          </a:p>
        </p:txBody>
      </p:sp>
      <p:sp>
        <p:nvSpPr>
          <p:cNvPr id="3" name="Content Placeholder 2">
            <a:extLst>
              <a:ext uri="{FF2B5EF4-FFF2-40B4-BE49-F238E27FC236}">
                <a16:creationId xmlns:a16="http://schemas.microsoft.com/office/drawing/2014/main" id="{7A2828D7-DD9C-4661-81B4-67ABFF0DBC4F}"/>
              </a:ext>
            </a:extLst>
          </p:cNvPr>
          <p:cNvSpPr>
            <a:spLocks noGrp="1"/>
          </p:cNvSpPr>
          <p:nvPr>
            <p:ph type="body" sz="quarter" idx="11"/>
          </p:nvPr>
        </p:nvSpPr>
        <p:spPr>
          <a:xfrm>
            <a:off x="838200" y="2082700"/>
            <a:ext cx="5157787" cy="3534125"/>
          </a:xfrm>
        </p:spPr>
        <p:txBody>
          <a:bodyPr vert="horz" lIns="91440" tIns="45720" rIns="91440" bIns="45720" rtlCol="0" anchor="t">
            <a:normAutofit lnSpcReduction="10000"/>
          </a:bodyPr>
          <a:lstStyle/>
          <a:p>
            <a:pPr marL="0" indent="0">
              <a:lnSpc>
                <a:spcPct val="90000"/>
              </a:lnSpc>
              <a:buNone/>
            </a:pPr>
            <a:r>
              <a:rPr lang="fi-FI" sz="1800" b="1">
                <a:latin typeface="Arial"/>
                <a:cs typeface="Arial"/>
              </a:rPr>
              <a:t>Konfliktia pakeneminen saattaa aiheuttaa:</a:t>
            </a:r>
          </a:p>
          <a:p>
            <a:pPr marL="457200" indent="-457200">
              <a:lnSpc>
                <a:spcPct val="90000"/>
              </a:lnSpc>
            </a:pPr>
            <a:r>
              <a:rPr lang="fi-FI" sz="1800">
                <a:latin typeface="Arial"/>
                <a:cs typeface="Arial"/>
              </a:rPr>
              <a:t>Minuuden kadottamista ("kuka olen?")</a:t>
            </a:r>
          </a:p>
          <a:p>
            <a:pPr marL="457200" indent="-457200">
              <a:lnSpc>
                <a:spcPct val="90000"/>
              </a:lnSpc>
            </a:pPr>
            <a:r>
              <a:rPr lang="fi-FI" sz="1800">
                <a:latin typeface="Arial"/>
                <a:cs typeface="Arial"/>
              </a:rPr>
              <a:t>Turvallisuudentunteen menettämistä</a:t>
            </a:r>
          </a:p>
          <a:p>
            <a:pPr marL="457200" indent="-457200">
              <a:lnSpc>
                <a:spcPct val="90000"/>
              </a:lnSpc>
            </a:pPr>
            <a:r>
              <a:rPr lang="fi-FI" sz="1800">
                <a:latin typeface="Arial"/>
                <a:cs typeface="Arial"/>
              </a:rPr>
              <a:t>Psyykkistä kuormitusta</a:t>
            </a:r>
          </a:p>
          <a:p>
            <a:pPr marL="457200" indent="-457200">
              <a:lnSpc>
                <a:spcPct val="90000"/>
              </a:lnSpc>
            </a:pPr>
            <a:r>
              <a:rPr lang="fi-FI" sz="1800">
                <a:latin typeface="Arial"/>
                <a:cs typeface="Arial"/>
              </a:rPr>
              <a:t>Epätietoisuutta ja huolta läheisten tilanteesta</a:t>
            </a:r>
          </a:p>
          <a:p>
            <a:pPr marL="457200" indent="-457200">
              <a:lnSpc>
                <a:spcPct val="90000"/>
              </a:lnSpc>
            </a:pPr>
            <a:endParaRPr lang="fi-FI" sz="1800"/>
          </a:p>
          <a:p>
            <a:pPr marL="0" indent="0">
              <a:lnSpc>
                <a:spcPct val="90000"/>
              </a:lnSpc>
              <a:buNone/>
            </a:pPr>
            <a:r>
              <a:rPr lang="fi-FI" sz="1800" b="1">
                <a:latin typeface="Arial"/>
                <a:cs typeface="Arial"/>
              </a:rPr>
              <a:t>Ilman huoltajaa tulleet alaikäiset:</a:t>
            </a:r>
          </a:p>
          <a:p>
            <a:pPr>
              <a:lnSpc>
                <a:spcPct val="90000"/>
              </a:lnSpc>
              <a:buFont typeface="Arial"/>
              <a:buChar char="•"/>
            </a:pPr>
            <a:r>
              <a:rPr lang="fi-FI" sz="1800">
                <a:latin typeface="Arial"/>
                <a:cs typeface="Arial"/>
              </a:rPr>
              <a:t>Ovat riippuvaisia ulkopuolisesta avusta</a:t>
            </a:r>
            <a:endParaRPr lang="en-US" sz="1800">
              <a:latin typeface="Arial"/>
              <a:cs typeface="Arial"/>
            </a:endParaRPr>
          </a:p>
          <a:p>
            <a:pPr>
              <a:lnSpc>
                <a:spcPct val="90000"/>
              </a:lnSpc>
              <a:buFont typeface="Arial"/>
              <a:buChar char="•"/>
            </a:pPr>
            <a:r>
              <a:rPr lang="fi-FI" sz="1800">
                <a:latin typeface="Arial"/>
                <a:cs typeface="Arial"/>
              </a:rPr>
              <a:t>Ovat riskissä joutua hyväksikäytetyiksi</a:t>
            </a:r>
          </a:p>
          <a:p>
            <a:pPr>
              <a:lnSpc>
                <a:spcPct val="90000"/>
              </a:lnSpc>
              <a:buFont typeface="Arial"/>
              <a:buChar char="•"/>
            </a:pPr>
            <a:endParaRPr lang="en-US" sz="1500"/>
          </a:p>
        </p:txBody>
      </p:sp>
      <p:pic>
        <p:nvPicPr>
          <p:cNvPr id="5" name="Picture 4" descr="A person and a child smiling&#10;&#10;Description automatically generated">
            <a:extLst>
              <a:ext uri="{FF2B5EF4-FFF2-40B4-BE49-F238E27FC236}">
                <a16:creationId xmlns:a16="http://schemas.microsoft.com/office/drawing/2014/main" id="{B808AB34-DED4-F418-67E8-611151DB097B}"/>
              </a:ext>
            </a:extLst>
          </p:cNvPr>
          <p:cNvPicPr>
            <a:picLocks noChangeAspect="1"/>
          </p:cNvPicPr>
          <p:nvPr/>
        </p:nvPicPr>
        <p:blipFill>
          <a:blip r:embed="rId3" cstate="print">
            <a:extLst>
              <a:ext uri="{28A0092B-C50C-407E-A947-70E740481C1C}">
                <a14:useLocalDpi xmlns:a14="http://schemas.microsoft.com/office/drawing/2010/main" val="0"/>
              </a:ext>
            </a:extLst>
          </a:blip>
          <a:srcRect l="11198" r="18886"/>
          <a:stretch/>
        </p:blipFill>
        <p:spPr>
          <a:xfrm>
            <a:off x="6265863" y="763121"/>
            <a:ext cx="5083175" cy="4852988"/>
          </a:xfrm>
          <a:prstGeom prst="rect">
            <a:avLst/>
          </a:prstGeom>
          <a:noFill/>
        </p:spPr>
      </p:pic>
      <p:sp>
        <p:nvSpPr>
          <p:cNvPr id="6" name="TextBox 5">
            <a:extLst>
              <a:ext uri="{FF2B5EF4-FFF2-40B4-BE49-F238E27FC236}">
                <a16:creationId xmlns:a16="http://schemas.microsoft.com/office/drawing/2014/main" id="{18C48890-5A6E-879E-65EF-05E6D148E72C}"/>
              </a:ext>
            </a:extLst>
          </p:cNvPr>
          <p:cNvSpPr txBox="1"/>
          <p:nvPr/>
        </p:nvSpPr>
        <p:spPr>
          <a:xfrm>
            <a:off x="6196015" y="5616109"/>
            <a:ext cx="3718560"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srgbClr val="000000"/>
                </a:solidFill>
                <a:effectLst/>
                <a:uLnTx/>
                <a:uFillTx/>
                <a:latin typeface="Calibri" panose="020F0502020204030204"/>
                <a:ea typeface="+mn-ea"/>
                <a:cs typeface="+mn-cs"/>
              </a:rPr>
              <a:t>Kuva: </a:t>
            </a:r>
            <a:r>
              <a:rPr kumimoji="0" lang="fi-FI" sz="1050" b="0" i="0" u="none" strike="noStrike" kern="1200" cap="none" spc="0" normalizeH="0" baseline="0" noProof="0">
                <a:ln>
                  <a:noFill/>
                </a:ln>
                <a:solidFill>
                  <a:srgbClr val="000000"/>
                </a:solidFill>
                <a:effectLst/>
                <a:uLnTx/>
                <a:uFillTx/>
                <a:latin typeface="M PLUS Rounded 1c"/>
                <a:ea typeface="+mn-ea"/>
                <a:cs typeface="+mn-cs"/>
              </a:rPr>
              <a:t>Saara Mansikkamäki, Suomen Punainen Risti</a:t>
            </a:r>
            <a:endParaRPr kumimoji="0" lang="fi-FI" sz="10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6697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F82B3-FD2D-EC5C-E53E-CB2EA6AC8EF3}"/>
              </a:ext>
            </a:extLst>
          </p:cNvPr>
          <p:cNvSpPr>
            <a:spLocks noGrp="1"/>
          </p:cNvSpPr>
          <p:nvPr>
            <p:ph type="title"/>
          </p:nvPr>
        </p:nvSpPr>
        <p:spPr>
          <a:xfrm>
            <a:off x="838200" y="605309"/>
            <a:ext cx="10515600" cy="781750"/>
          </a:xfrm>
        </p:spPr>
        <p:txBody>
          <a:bodyPr/>
          <a:lstStyle/>
          <a:p>
            <a:r>
              <a:rPr lang="en-US" sz="3200" err="1">
                <a:latin typeface="Arial"/>
                <a:cs typeface="Arial"/>
              </a:rPr>
              <a:t>Ihmiskaupan</a:t>
            </a:r>
            <a:r>
              <a:rPr lang="en-US" sz="3200">
                <a:latin typeface="Arial"/>
                <a:cs typeface="Arial"/>
              </a:rPr>
              <a:t> </a:t>
            </a:r>
            <a:r>
              <a:rPr lang="en-US" sz="3200" err="1">
                <a:latin typeface="Arial"/>
                <a:cs typeface="Arial"/>
              </a:rPr>
              <a:t>uhrin</a:t>
            </a:r>
            <a:r>
              <a:rPr lang="en-US" sz="3200">
                <a:latin typeface="Arial"/>
                <a:cs typeface="Arial"/>
              </a:rPr>
              <a:t> </a:t>
            </a:r>
            <a:r>
              <a:rPr lang="en-US" sz="3200" err="1">
                <a:latin typeface="Arial"/>
                <a:cs typeface="Arial"/>
              </a:rPr>
              <a:t>tunnistaminen</a:t>
            </a:r>
            <a:r>
              <a:rPr lang="en-US" sz="3200">
                <a:latin typeface="Arial"/>
                <a:cs typeface="Arial"/>
              </a:rPr>
              <a:t> on </a:t>
            </a:r>
            <a:r>
              <a:rPr lang="en-US" sz="3200" err="1">
                <a:latin typeface="Arial"/>
                <a:cs typeface="Arial"/>
              </a:rPr>
              <a:t>meidän</a:t>
            </a:r>
            <a:r>
              <a:rPr lang="en-US" sz="3200">
                <a:latin typeface="Arial"/>
                <a:cs typeface="Arial"/>
              </a:rPr>
              <a:t> </a:t>
            </a:r>
            <a:r>
              <a:rPr lang="en-US" sz="3200" err="1">
                <a:latin typeface="Arial"/>
                <a:cs typeface="Arial"/>
              </a:rPr>
              <a:t>kaikkien</a:t>
            </a:r>
            <a:r>
              <a:rPr lang="en-US" sz="3200">
                <a:latin typeface="Arial"/>
                <a:cs typeface="Arial"/>
              </a:rPr>
              <a:t> </a:t>
            </a:r>
            <a:r>
              <a:rPr lang="en-US" sz="3200" err="1">
                <a:latin typeface="Arial"/>
                <a:cs typeface="Arial"/>
              </a:rPr>
              <a:t>vastuulla</a:t>
            </a:r>
            <a:endParaRPr lang="en-US" sz="3200"/>
          </a:p>
        </p:txBody>
      </p:sp>
      <p:sp>
        <p:nvSpPr>
          <p:cNvPr id="3" name="Text Placeholder 2">
            <a:extLst>
              <a:ext uri="{FF2B5EF4-FFF2-40B4-BE49-F238E27FC236}">
                <a16:creationId xmlns:a16="http://schemas.microsoft.com/office/drawing/2014/main" id="{56AF8DFE-357A-326D-867A-AD0575862FD1}"/>
              </a:ext>
            </a:extLst>
          </p:cNvPr>
          <p:cNvSpPr>
            <a:spLocks noGrp="1"/>
          </p:cNvSpPr>
          <p:nvPr>
            <p:ph type="body" sz="quarter" idx="11"/>
          </p:nvPr>
        </p:nvSpPr>
        <p:spPr>
          <a:xfrm>
            <a:off x="838200" y="1788291"/>
            <a:ext cx="10515600" cy="2944813"/>
          </a:xfrm>
        </p:spPr>
        <p:txBody>
          <a:bodyPr vert="horz" lIns="91440" tIns="45720" rIns="91440" bIns="45720" rtlCol="0" anchor="t">
            <a:noAutofit/>
          </a:bodyPr>
          <a:lstStyle/>
          <a:p>
            <a:pPr marL="0" indent="0">
              <a:buNone/>
            </a:pPr>
            <a:r>
              <a:rPr lang="fi-FI" sz="1800">
                <a:latin typeface="Arial"/>
                <a:cs typeface="Arial"/>
              </a:rPr>
              <a:t>Ihmiskaupan ilmenemismuotoja ovat muun muassa:</a:t>
            </a:r>
          </a:p>
          <a:p>
            <a:pPr lvl="1"/>
            <a:r>
              <a:rPr lang="fi-FI" sz="1800" b="1">
                <a:latin typeface="Arial"/>
                <a:cs typeface="Arial"/>
              </a:rPr>
              <a:t>työvoiman hyväksikäyttöön </a:t>
            </a:r>
            <a:r>
              <a:rPr lang="fi-FI" sz="1800">
                <a:latin typeface="Arial"/>
                <a:cs typeface="Arial"/>
              </a:rPr>
              <a:t>liittyvä ihmiskauppa (pakkotyö tai työ laittomilla työehdoilla, vaikka uhri olisikin mennyt töihin vapaaehtoisesti)</a:t>
            </a:r>
            <a:endParaRPr lang="fi-FI" sz="1800" b="1">
              <a:latin typeface="Arial"/>
              <a:cs typeface="Arial"/>
            </a:endParaRPr>
          </a:p>
          <a:p>
            <a:pPr lvl="1"/>
            <a:r>
              <a:rPr lang="fi-FI" sz="1800" b="1">
                <a:latin typeface="Arial"/>
                <a:cs typeface="Arial"/>
              </a:rPr>
              <a:t>seksuaaliseen hyväksikäyttöön liittyvä ihmiskauppa </a:t>
            </a:r>
          </a:p>
          <a:p>
            <a:pPr lvl="1"/>
            <a:r>
              <a:rPr lang="fi-FI" sz="1800" b="1">
                <a:latin typeface="Arial"/>
                <a:cs typeface="Arial"/>
              </a:rPr>
              <a:t>pakkoavioliitto</a:t>
            </a:r>
          </a:p>
          <a:p>
            <a:pPr lvl="1"/>
            <a:r>
              <a:rPr lang="fi-FI" sz="1800" b="1">
                <a:latin typeface="Arial"/>
                <a:cs typeface="Arial"/>
              </a:rPr>
              <a:t>kerjäämisessä hyväksikäyttäminen</a:t>
            </a:r>
          </a:p>
          <a:p>
            <a:pPr lvl="1"/>
            <a:r>
              <a:rPr lang="fi-FI" sz="1800" b="1">
                <a:latin typeface="Arial"/>
                <a:cs typeface="Arial"/>
              </a:rPr>
              <a:t>rikollisessa toiminnassa hyväksikäyttäminen</a:t>
            </a:r>
          </a:p>
          <a:p>
            <a:pPr lvl="1"/>
            <a:r>
              <a:rPr lang="fi-FI" sz="1800" b="1">
                <a:latin typeface="Arial"/>
                <a:cs typeface="Arial"/>
              </a:rPr>
              <a:t>elinkauppa</a:t>
            </a:r>
          </a:p>
          <a:p>
            <a:pPr lvl="1"/>
            <a:r>
              <a:rPr lang="fi-FI" sz="1800" b="1">
                <a:latin typeface="Arial"/>
                <a:cs typeface="Arial"/>
              </a:rPr>
              <a:t>alaikäisiin kohdistuva ihmiskauppa </a:t>
            </a:r>
            <a:r>
              <a:rPr lang="fi-FI" sz="1800">
                <a:latin typeface="Arial"/>
                <a:cs typeface="Arial"/>
              </a:rPr>
              <a:t>(alle 18-vuotiaisiin kohdistuva ihmiskauppa)</a:t>
            </a:r>
            <a:r>
              <a:rPr lang="fi-FI">
                <a:latin typeface="Arial"/>
                <a:cs typeface="Arial"/>
              </a:rPr>
              <a:t> </a:t>
            </a:r>
          </a:p>
          <a:p>
            <a:pPr lvl="1"/>
            <a:endParaRPr lang="en-US" b="1"/>
          </a:p>
        </p:txBody>
      </p:sp>
      <p:sp>
        <p:nvSpPr>
          <p:cNvPr id="5" name="Rectangle: Rounded Corners 4">
            <a:extLst>
              <a:ext uri="{FF2B5EF4-FFF2-40B4-BE49-F238E27FC236}">
                <a16:creationId xmlns:a16="http://schemas.microsoft.com/office/drawing/2014/main" id="{E06A4EEA-9E86-6184-124F-CFDB8C8ACD38}"/>
              </a:ext>
            </a:extLst>
          </p:cNvPr>
          <p:cNvSpPr/>
          <p:nvPr/>
        </p:nvSpPr>
        <p:spPr>
          <a:xfrm>
            <a:off x="1374227" y="5134336"/>
            <a:ext cx="9443545" cy="111835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FFFFFF"/>
                </a:solidFill>
                <a:effectLst/>
                <a:uLnTx/>
                <a:uFillTx/>
                <a:latin typeface="Calibri" panose="020F0502020204030204"/>
                <a:ea typeface="+mn-ea"/>
                <a:cs typeface="+mn-cs"/>
              </a:rPr>
              <a:t>Jos sinulla herää epäilys ihmiskaupasta, hakeutukaa turvalliseen tilaan ja tarjoa tukeasi. Tarjoudu soittamaan yhdessä henkilön niin halutessa ihmiskaupan uhrien auttamisjärjestelmään (IKU) p. 029 546 3177 tai tilanteesta riippuen hätäkeskukseen. Epäselvissä ja lievemmissä tilanteissa tukea voi hakea myös </a:t>
            </a:r>
            <a:r>
              <a:rPr kumimoji="0" lang="fi-FI" sz="1200" b="0" i="0" u="none" strike="noStrike" kern="1200" cap="none" spc="0" normalizeH="0" baseline="0" noProof="0">
                <a:ln>
                  <a:noFill/>
                </a:ln>
                <a:solidFill>
                  <a:srgbClr val="FFFFFF"/>
                </a:solidFill>
                <a:effectLst/>
                <a:uLnTx/>
                <a:uFillTx/>
                <a:latin typeface="Calibri" panose="020F0502020204030204"/>
                <a:ea typeface="+mn-ea"/>
                <a:cs typeface="+mn-cs"/>
                <a:hlinkClick r:id="rId3"/>
              </a:rPr>
              <a:t>Rikosuhripäivystyksestä</a:t>
            </a:r>
            <a:r>
              <a:rPr kumimoji="0" lang="fi-FI" sz="1200" b="0" i="0" u="none" strike="noStrike" kern="1200" cap="none" spc="0" normalizeH="0" baseline="0" noProof="0">
                <a:ln>
                  <a:noFill/>
                </a:ln>
                <a:solidFill>
                  <a:srgbClr val="FFFFFF"/>
                </a:solidFill>
                <a:effectLst/>
                <a:uLnTx/>
                <a:uFillTx/>
                <a:latin typeface="Calibri" panose="020F0502020204030204"/>
                <a:ea typeface="+mn-ea"/>
                <a:cs typeface="+mn-cs"/>
              </a:rPr>
              <a:t> p. 116 006.</a:t>
            </a:r>
            <a:r>
              <a:rPr kumimoji="0" lang="fi-FI" sz="1200" b="0" i="0" u="none" strike="noStrike" kern="1200" cap="none" spc="0" normalizeH="0" baseline="0" noProof="0">
                <a:ln>
                  <a:noFill/>
                </a:ln>
                <a:solidFill>
                  <a:srgbClr val="FFFFFF"/>
                </a:solidFill>
                <a:effectLst/>
                <a:uLnTx/>
                <a:uFillTx/>
                <a:latin typeface="Calibri" panose="020F0502020204030204"/>
                <a:ea typeface="+mn-ea"/>
                <a:cs typeface="Calibri"/>
              </a:rPr>
              <a:t> </a:t>
            </a:r>
            <a:r>
              <a:rPr kumimoji="0" lang="fi-FI" sz="1200" b="0" i="0" u="none" strike="noStrike" kern="1200" cap="none" spc="0" normalizeH="0" baseline="0" noProof="0">
                <a:ln>
                  <a:noFill/>
                </a:ln>
                <a:solidFill>
                  <a:srgbClr val="FFFFFF"/>
                </a:solidFill>
                <a:effectLst/>
                <a:uLnTx/>
                <a:uFillTx/>
                <a:latin typeface="Calibri" panose="020F0502020204030204"/>
                <a:ea typeface="+mn-ea"/>
                <a:cs typeface="+mn-cs"/>
              </a:rPr>
              <a:t>Puhelussa on mahdollista olla anonyymi.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err="1">
                <a:ln>
                  <a:noFill/>
                </a:ln>
                <a:solidFill>
                  <a:srgbClr val="FFFFFF"/>
                </a:solidFill>
                <a:effectLst/>
                <a:uLnTx/>
                <a:uFillTx/>
                <a:latin typeface="Calibri" panose="020F0502020204030204"/>
                <a:ea typeface="+mn-ea"/>
                <a:cs typeface="+mn-cs"/>
              </a:rPr>
              <a:t>Huom</a:t>
            </a:r>
            <a:r>
              <a:rPr kumimoji="0" lang="fi-FI" sz="1200" b="0" i="0" u="none" strike="noStrike" kern="1200" cap="none" spc="0" normalizeH="0" baseline="0" noProof="0">
                <a:ln>
                  <a:noFill/>
                </a:ln>
                <a:solidFill>
                  <a:srgbClr val="FFFFFF"/>
                </a:solidFill>
                <a:effectLst/>
                <a:uLnTx/>
                <a:uFillTx/>
                <a:latin typeface="Calibri" panose="020F0502020204030204"/>
                <a:ea typeface="+mn-ea"/>
                <a:cs typeface="+mn-cs"/>
              </a:rPr>
              <a:t>: IKU on viranomaistoimija, jolle voi soittaa myös anonyymisti. Varmistathan henkilöltä ennen soittamista, että hän tiedostaa tämän (esim. paperittomien kohdalla tämä on erityisen tärkeää). Lisätietoa </a:t>
            </a:r>
            <a:r>
              <a:rPr kumimoji="0" lang="fi-FI" sz="1200" b="0" i="0" u="none" strike="noStrike" kern="1200" cap="none" spc="0" normalizeH="0" baseline="0" noProof="0">
                <a:ln>
                  <a:noFill/>
                </a:ln>
                <a:solidFill>
                  <a:srgbClr val="FFFFFF"/>
                </a:solidFill>
                <a:effectLst/>
                <a:uLnTx/>
                <a:uFillTx/>
                <a:latin typeface="Calibri" panose="020F0502020204030204"/>
                <a:ea typeface="+mn-ea"/>
                <a:cs typeface="+mn-cs"/>
                <a:hlinkClick r:id="rId4"/>
              </a:rPr>
              <a:t>www.ihmiskauppa.fi</a:t>
            </a:r>
            <a:r>
              <a:rPr kumimoji="0" lang="fi-FI" sz="1200" b="0" i="0" u="none" strike="noStrike" kern="1200" cap="none" spc="0" normalizeH="0" baseline="0" noProof="0">
                <a:ln>
                  <a:noFill/>
                </a:ln>
                <a:solidFill>
                  <a:srgbClr val="FFFFFF"/>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500" b="0" i="0" u="none" strike="noStrike" kern="1200" cap="none" spc="0" normalizeH="0" baseline="0" noProof="0">
              <a:ln>
                <a:noFill/>
              </a:ln>
              <a:solidFill>
                <a:srgbClr val="FFFFFF"/>
              </a:solidFill>
              <a:effectLst/>
              <a:uLnTx/>
              <a:uFillTx/>
              <a:latin typeface="Calibri" panose="020F0502020204030204"/>
              <a:ea typeface="Calibri"/>
              <a:cs typeface="Calibri"/>
            </a:endParaRPr>
          </a:p>
        </p:txBody>
      </p:sp>
    </p:spTree>
    <p:extLst>
      <p:ext uri="{BB962C8B-B14F-4D97-AF65-F5344CB8AC3E}">
        <p14:creationId xmlns:p14="http://schemas.microsoft.com/office/powerpoint/2010/main" val="3641102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AF8DFE-357A-326D-867A-AD0575862FD1}"/>
              </a:ext>
            </a:extLst>
          </p:cNvPr>
          <p:cNvSpPr>
            <a:spLocks noGrp="1"/>
          </p:cNvSpPr>
          <p:nvPr>
            <p:ph type="body" idx="10"/>
          </p:nvPr>
        </p:nvSpPr>
        <p:spPr>
          <a:xfrm>
            <a:off x="251064" y="1784146"/>
            <a:ext cx="3562350" cy="3890449"/>
          </a:xfrm>
        </p:spPr>
        <p:txBody>
          <a:bodyPr/>
          <a:lstStyle/>
          <a:p>
            <a:pPr marL="742950" lvl="1" indent="-285750">
              <a:buFont typeface="Arial" panose="020B0604020202020204" pitchFamily="34" charset="0"/>
              <a:buChar char="•"/>
            </a:pPr>
            <a:r>
              <a:rPr lang="fi-FI" sz="1600">
                <a:solidFill>
                  <a:schemeClr val="tx1"/>
                </a:solidFill>
                <a:latin typeface="Arial" panose="020B0604020202020204" pitchFamily="34" charset="0"/>
              </a:rPr>
              <a:t>Painostaako joku sinua tekemään jotain, mitä et haluaisi tehdä?</a:t>
            </a:r>
          </a:p>
          <a:p>
            <a:pPr marL="742950" lvl="1" indent="-285750">
              <a:buFont typeface="Arial" panose="020B0604020202020204" pitchFamily="34" charset="0"/>
              <a:buChar char="•"/>
            </a:pPr>
            <a:r>
              <a:rPr lang="fi-FI" sz="1600">
                <a:solidFill>
                  <a:schemeClr val="tx1"/>
                </a:solidFill>
                <a:latin typeface="Arial" panose="020B0604020202020204" pitchFamily="34" charset="0"/>
              </a:rPr>
              <a:t>Oletko velkaa henkilölle, joka painostaa sinua toimimaan tahtosi vastaisesti?</a:t>
            </a:r>
          </a:p>
          <a:p>
            <a:pPr marL="742950" lvl="1" indent="-285750">
              <a:buFont typeface="Arial" panose="020B0604020202020204" pitchFamily="34" charset="0"/>
              <a:buChar char="•"/>
            </a:pPr>
            <a:r>
              <a:rPr lang="fi-FI" sz="1600">
                <a:solidFill>
                  <a:schemeClr val="tx1"/>
                </a:solidFill>
                <a:latin typeface="Arial" panose="020B0604020202020204" pitchFamily="34" charset="0"/>
              </a:rPr>
              <a:t>Onko joku uhkaillut sinua tai läheisiäsi?</a:t>
            </a:r>
          </a:p>
          <a:p>
            <a:pPr marL="742950" lvl="1" indent="-285750">
              <a:buFont typeface="Arial" panose="020B0604020202020204" pitchFamily="34" charset="0"/>
              <a:buChar char="•"/>
            </a:pPr>
            <a:r>
              <a:rPr lang="fi-FI" sz="1600">
                <a:solidFill>
                  <a:schemeClr val="tx1"/>
                </a:solidFill>
                <a:latin typeface="Arial" panose="020B0604020202020204" pitchFamily="34" charset="0"/>
              </a:rPr>
              <a:t>Pelkäätkö oman tai läheistesi turvallisuuden vuoksi?</a:t>
            </a:r>
          </a:p>
          <a:p>
            <a:pPr marL="742950" lvl="1" indent="-285750">
              <a:buFont typeface="Arial" panose="020B0604020202020204" pitchFamily="34" charset="0"/>
              <a:buChar char="•"/>
            </a:pPr>
            <a:r>
              <a:rPr lang="fi-FI" sz="1600">
                <a:solidFill>
                  <a:schemeClr val="tx1"/>
                </a:solidFill>
                <a:latin typeface="Arial" panose="020B0604020202020204" pitchFamily="34" charset="0"/>
              </a:rPr>
              <a:t>Käyttääkö joku hyväkseen laitonta maassa oleskeluasi saadakseen sinut tekemään asioita, joita et haluaisi tehdä?</a:t>
            </a:r>
            <a:endParaRPr lang="en-US" sz="1600">
              <a:solidFill>
                <a:schemeClr val="tx1"/>
              </a:solidFill>
              <a:latin typeface="Arial" panose="020B0604020202020204" pitchFamily="34" charset="0"/>
            </a:endParaRPr>
          </a:p>
        </p:txBody>
      </p:sp>
      <p:sp>
        <p:nvSpPr>
          <p:cNvPr id="4" name="Text Placeholder 3">
            <a:extLst>
              <a:ext uri="{FF2B5EF4-FFF2-40B4-BE49-F238E27FC236}">
                <a16:creationId xmlns:a16="http://schemas.microsoft.com/office/drawing/2014/main" id="{BA4294DA-3DDA-CA03-7F6F-85CBCBA6F65E}"/>
              </a:ext>
            </a:extLst>
          </p:cNvPr>
          <p:cNvSpPr>
            <a:spLocks noGrp="1"/>
          </p:cNvSpPr>
          <p:nvPr>
            <p:ph type="body" idx="12"/>
          </p:nvPr>
        </p:nvSpPr>
        <p:spPr>
          <a:xfrm>
            <a:off x="4314825" y="1999468"/>
            <a:ext cx="3562350" cy="3890449"/>
          </a:xfrm>
        </p:spPr>
        <p:txBody>
          <a:bodyPr/>
          <a:lstStyle/>
          <a:p>
            <a:pPr marL="285750" indent="-285750">
              <a:buFont typeface="Arial" panose="020B0604020202020204" pitchFamily="34" charset="0"/>
              <a:buChar char="•"/>
            </a:pPr>
            <a:r>
              <a:rPr lang="fi-FI" sz="1600">
                <a:latin typeface="Arial" panose="020B0604020202020204" pitchFamily="34" charset="0"/>
              </a:rPr>
              <a:t>Uhkaako joku paljastaa sinut viranomaisille, jos et suostu hänen vaatimuksiinsa?</a:t>
            </a:r>
          </a:p>
          <a:p>
            <a:pPr marL="285750" indent="-285750">
              <a:buFont typeface="Arial" panose="020B0604020202020204" pitchFamily="34" charset="0"/>
              <a:buChar char="•"/>
            </a:pPr>
            <a:r>
              <a:rPr lang="fi-FI" sz="1600">
                <a:latin typeface="Arial" panose="020B0604020202020204" pitchFamily="34" charset="0"/>
              </a:rPr>
              <a:t>Onko sinulle maksettu liian vähän palkkaa tai ei palkkaa laisinkaan, mutta et voi tehdä mitään asian eteen?</a:t>
            </a:r>
          </a:p>
          <a:p>
            <a:pPr marL="285750" indent="-285750">
              <a:buFont typeface="Arial" panose="020B0604020202020204" pitchFamily="34" charset="0"/>
              <a:buChar char="•"/>
            </a:pPr>
            <a:r>
              <a:rPr lang="fi-FI" sz="1600">
                <a:latin typeface="Arial" panose="020B0604020202020204" pitchFamily="34" charset="0"/>
              </a:rPr>
              <a:t>Onko sinua kielletty puhumasta asioistasi tai hakemasta apua?</a:t>
            </a:r>
          </a:p>
          <a:p>
            <a:pPr marL="285750" indent="-285750">
              <a:buFont typeface="Arial" panose="020B0604020202020204" pitchFamily="34" charset="0"/>
              <a:buChar char="•"/>
            </a:pPr>
            <a:r>
              <a:rPr lang="fi-FI" sz="1600">
                <a:latin typeface="Arial" panose="020B0604020202020204" pitchFamily="34" charset="0"/>
              </a:rPr>
              <a:t>Onko vapaata liikkumistasi rajoitettu tai saatko liikkua vain jonkun toisen valvonnassa?</a:t>
            </a:r>
          </a:p>
          <a:p>
            <a:pPr marL="285750" indent="-285750">
              <a:buFont typeface="Arial" panose="020B0604020202020204" pitchFamily="34" charset="0"/>
              <a:buChar char="•"/>
            </a:pPr>
            <a:r>
              <a:rPr lang="fi-FI" sz="1600">
                <a:latin typeface="Arial" panose="020B0604020202020204" pitchFamily="34" charset="0"/>
              </a:rPr>
              <a:t>Tuntuuko, että tilanteestasi ei ole ulospääsyä?</a:t>
            </a:r>
          </a:p>
          <a:p>
            <a:pPr marL="285750" indent="-285750">
              <a:buFont typeface="Arial" panose="020B0604020202020204" pitchFamily="34" charset="0"/>
              <a:buChar char="•"/>
            </a:pPr>
            <a:endParaRPr lang="fi-FI" sz="1500"/>
          </a:p>
          <a:p>
            <a:endParaRPr lang="fi-FI" sz="1500"/>
          </a:p>
          <a:p>
            <a:endParaRPr lang="fi-FI" sz="1500"/>
          </a:p>
        </p:txBody>
      </p:sp>
      <p:sp>
        <p:nvSpPr>
          <p:cNvPr id="5" name="Text Placeholder 4">
            <a:extLst>
              <a:ext uri="{FF2B5EF4-FFF2-40B4-BE49-F238E27FC236}">
                <a16:creationId xmlns:a16="http://schemas.microsoft.com/office/drawing/2014/main" id="{4784E3D5-1D0E-08D4-8B7C-69215D3A25E6}"/>
              </a:ext>
            </a:extLst>
          </p:cNvPr>
          <p:cNvSpPr>
            <a:spLocks noGrp="1"/>
          </p:cNvSpPr>
          <p:nvPr>
            <p:ph type="body" idx="14"/>
          </p:nvPr>
        </p:nvSpPr>
        <p:spPr>
          <a:xfrm>
            <a:off x="8378586" y="1784145"/>
            <a:ext cx="3562350" cy="3890449"/>
          </a:xfrm>
        </p:spPr>
        <p:txBody>
          <a:bodyPr/>
          <a:lstStyle/>
          <a:p>
            <a:pPr marL="285750" indent="-285750">
              <a:buFont typeface="Arial" panose="020B0604020202020204" pitchFamily="34" charset="0"/>
              <a:buChar char="•"/>
            </a:pPr>
            <a:r>
              <a:rPr lang="fi-FI" sz="1600">
                <a:solidFill>
                  <a:schemeClr val="tx1"/>
                </a:solidFill>
                <a:latin typeface="Arial" panose="020B0604020202020204" pitchFamily="34" charset="0"/>
              </a:rPr>
              <a:t>Uhkaako joku häpäistä sinut sukusi, ystäviesi tms. edessä jos et suostu hänen vaatimuksiinsa?</a:t>
            </a:r>
          </a:p>
          <a:p>
            <a:pPr marL="285750" indent="-285750">
              <a:buFont typeface="Arial" panose="020B0604020202020204" pitchFamily="34" charset="0"/>
              <a:buChar char="•"/>
            </a:pPr>
            <a:r>
              <a:rPr lang="fi-FI" sz="1600">
                <a:solidFill>
                  <a:schemeClr val="tx1"/>
                </a:solidFill>
                <a:latin typeface="Arial" panose="020B0604020202020204" pitchFamily="34" charset="0"/>
              </a:rPr>
              <a:t>Käyttääkö joku hyväkseen vaikkapa asunnottomuuttasi tai varattomuuttasi saadakseen sinut tekemään asioita, joita et haluaisi tehdä?</a:t>
            </a:r>
          </a:p>
          <a:p>
            <a:pPr marL="285750" indent="-285750">
              <a:buFont typeface="Arial" panose="020B0604020202020204" pitchFamily="34" charset="0"/>
              <a:buChar char="•"/>
            </a:pPr>
            <a:r>
              <a:rPr lang="fi-FI" sz="1600">
                <a:solidFill>
                  <a:schemeClr val="tx1"/>
                </a:solidFill>
                <a:latin typeface="Arial" panose="020B0604020202020204" pitchFamily="34" charset="0"/>
              </a:rPr>
              <a:t>Jos sinulla on päihderiippuvuus, käyttääkö joku päihderiippuvuuttasi hyväkseen saadakseen sinut tekemään asioita, joita et haluaisi tehdä?</a:t>
            </a:r>
          </a:p>
          <a:p>
            <a:endParaRPr lang="fi-FI"/>
          </a:p>
        </p:txBody>
      </p:sp>
      <p:sp>
        <p:nvSpPr>
          <p:cNvPr id="6" name="TextBox 5">
            <a:extLst>
              <a:ext uri="{FF2B5EF4-FFF2-40B4-BE49-F238E27FC236}">
                <a16:creationId xmlns:a16="http://schemas.microsoft.com/office/drawing/2014/main" id="{5ABD55B7-D93A-6EF5-01F3-A2F1FA16F751}"/>
              </a:ext>
            </a:extLst>
          </p:cNvPr>
          <p:cNvSpPr txBox="1"/>
          <p:nvPr/>
        </p:nvSpPr>
        <p:spPr>
          <a:xfrm>
            <a:off x="150757" y="-67844"/>
            <a:ext cx="11081188" cy="19082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Tarkentavia</a:t>
            </a:r>
            <a:r>
              <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kysymyksiä</a:t>
            </a:r>
            <a:r>
              <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joita</a:t>
            </a:r>
            <a:r>
              <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voit</a:t>
            </a:r>
            <a:r>
              <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esittää</a:t>
            </a:r>
            <a:r>
              <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huolen</a:t>
            </a:r>
            <a:r>
              <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herätessä</a:t>
            </a:r>
            <a:endPar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7A30B8B4-AAD8-C90C-E563-E5DC1AD38560}"/>
              </a:ext>
            </a:extLst>
          </p:cNvPr>
          <p:cNvSpPr txBox="1"/>
          <p:nvPr/>
        </p:nvSpPr>
        <p:spPr>
          <a:xfrm>
            <a:off x="10812780" y="6279473"/>
            <a:ext cx="13792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000000"/>
                </a:solidFill>
                <a:effectLst/>
                <a:uLnTx/>
                <a:uFillTx/>
                <a:latin typeface="Calibri" panose="020F0502020204030204"/>
                <a:ea typeface="+mn-ea"/>
                <a:cs typeface="+mn-cs"/>
              </a:rPr>
              <a:t>Lähde: ihmiskauppa.fi</a:t>
            </a:r>
          </a:p>
        </p:txBody>
      </p:sp>
      <p:sp>
        <p:nvSpPr>
          <p:cNvPr id="7" name="TextBox 6">
            <a:extLst>
              <a:ext uri="{FF2B5EF4-FFF2-40B4-BE49-F238E27FC236}">
                <a16:creationId xmlns:a16="http://schemas.microsoft.com/office/drawing/2014/main" id="{D7E98F9D-C6E6-2E58-5790-04DCFA290C3F}"/>
              </a:ext>
            </a:extLst>
          </p:cNvPr>
          <p:cNvSpPr txBox="1"/>
          <p:nvPr/>
        </p:nvSpPr>
        <p:spPr>
          <a:xfrm>
            <a:off x="151584" y="6279472"/>
            <a:ext cx="2964452"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000000"/>
                </a:solidFill>
                <a:effectLst/>
                <a:uLnTx/>
                <a:uFillTx/>
                <a:latin typeface="Calibri" panose="020F0502020204030204"/>
                <a:ea typeface="+mn-ea"/>
                <a:cs typeface="+mn-cs"/>
                <a:hlinkClick r:id="rId3"/>
              </a:rPr>
              <a:t>Linkki SPR:n ohjeeseen ihmiskaupan havaitsemistilanteessa</a:t>
            </a:r>
            <a:endParaRPr kumimoji="0" lang="fi-FI" sz="1200" b="0" i="0" u="none" strike="noStrike" kern="1200" cap="none" spc="0" normalizeH="0" baseline="0" noProof="0">
              <a:ln>
                <a:noFill/>
              </a:ln>
              <a:solidFill>
                <a:srgbClr val="000000"/>
              </a:solidFill>
              <a:effectLst/>
              <a:uLnTx/>
              <a:uFillTx/>
              <a:latin typeface="Calibri" panose="020F0502020204030204"/>
              <a:ea typeface="Calibri"/>
              <a:cs typeface="Calibri"/>
            </a:endParaRPr>
          </a:p>
        </p:txBody>
      </p:sp>
    </p:spTree>
    <p:extLst>
      <p:ext uri="{BB962C8B-B14F-4D97-AF65-F5344CB8AC3E}">
        <p14:creationId xmlns:p14="http://schemas.microsoft.com/office/powerpoint/2010/main" val="3121456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5A4E4-86A7-0141-8CC1-7DFAE0960996}"/>
              </a:ext>
            </a:extLst>
          </p:cNvPr>
          <p:cNvSpPr>
            <a:spLocks noGrp="1"/>
          </p:cNvSpPr>
          <p:nvPr>
            <p:ph type="ctrTitle"/>
          </p:nvPr>
        </p:nvSpPr>
        <p:spPr/>
        <p:txBody>
          <a:bodyPr>
            <a:noAutofit/>
          </a:bodyPr>
          <a:lstStyle/>
          <a:p>
            <a:r>
              <a:rPr lang="fi-FI" sz="6000" b="1" i="0" u="none" baseline="0"/>
              <a:t>Maahanmuuttoon ja pakolaisuuteen liittyvä stressi</a:t>
            </a:r>
            <a:endParaRPr lang="fi-FI" sz="6000"/>
          </a:p>
        </p:txBody>
      </p:sp>
    </p:spTree>
    <p:extLst>
      <p:ext uri="{BB962C8B-B14F-4D97-AF65-F5344CB8AC3E}">
        <p14:creationId xmlns:p14="http://schemas.microsoft.com/office/powerpoint/2010/main" val="206735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668E34-B2B7-D348-E100-0A8578093D6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43816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DC05A-A3D4-43C7-B053-253D1A5F97B1}"/>
              </a:ext>
            </a:extLst>
          </p:cNvPr>
          <p:cNvSpPr>
            <a:spLocks noGrp="1"/>
          </p:cNvSpPr>
          <p:nvPr>
            <p:ph type="title"/>
          </p:nvPr>
        </p:nvSpPr>
        <p:spPr/>
        <p:txBody>
          <a:bodyPr/>
          <a:lstStyle/>
          <a:p>
            <a:r>
              <a:rPr lang="fi-FI" sz="3200">
                <a:latin typeface="Arial"/>
                <a:cs typeface="Arial"/>
              </a:rPr>
              <a:t>Maahanmuuttoon ja pakolaisuuteen liittyvä stressi</a:t>
            </a:r>
          </a:p>
        </p:txBody>
      </p:sp>
      <p:sp>
        <p:nvSpPr>
          <p:cNvPr id="3" name="Content Placeholder 2">
            <a:extLst>
              <a:ext uri="{FF2B5EF4-FFF2-40B4-BE49-F238E27FC236}">
                <a16:creationId xmlns:a16="http://schemas.microsoft.com/office/drawing/2014/main" id="{A3E8FE8F-501F-402E-8B4D-44CD359F07B3}"/>
              </a:ext>
            </a:extLst>
          </p:cNvPr>
          <p:cNvSpPr>
            <a:spLocks noGrp="1"/>
          </p:cNvSpPr>
          <p:nvPr>
            <p:ph type="body" sz="quarter" idx="11"/>
          </p:nvPr>
        </p:nvSpPr>
        <p:spPr>
          <a:xfrm>
            <a:off x="838200" y="2355850"/>
            <a:ext cx="10515600" cy="3264557"/>
          </a:xfrm>
        </p:spPr>
        <p:txBody>
          <a:bodyPr vert="horz" lIns="91440" tIns="45720" rIns="91440" bIns="45720" rtlCol="0" anchor="t">
            <a:normAutofit/>
          </a:bodyPr>
          <a:lstStyle/>
          <a:p>
            <a:r>
              <a:rPr lang="fi-FI"/>
              <a:t>Maahanmuutto on aina kriisi, johon liittyy joka tapauksessa stressiä</a:t>
            </a:r>
          </a:p>
          <a:p>
            <a:pPr lvl="1"/>
            <a:r>
              <a:rPr lang="fi-FI"/>
              <a:t>Vanhasta ja tutusta luopuminen</a:t>
            </a:r>
            <a:endParaRPr lang="fi-FI">
              <a:cs typeface="Calibri"/>
            </a:endParaRPr>
          </a:p>
          <a:p>
            <a:pPr lvl="1"/>
            <a:r>
              <a:rPr lang="fi-FI"/>
              <a:t>Sosiaalisten suhteiden katkeaminen</a:t>
            </a:r>
            <a:endParaRPr lang="fi-FI">
              <a:cs typeface="Calibri"/>
            </a:endParaRPr>
          </a:p>
          <a:p>
            <a:pPr lvl="1"/>
            <a:r>
              <a:rPr lang="fi-FI"/>
              <a:t>Uusi kieli, tavat, järjestelmät, vieras ympäristö</a:t>
            </a:r>
            <a:endParaRPr lang="fi-FI">
              <a:cs typeface="Calibri"/>
            </a:endParaRPr>
          </a:p>
          <a:p>
            <a:pPr lvl="1"/>
            <a:r>
              <a:rPr lang="fi-FI"/>
              <a:t>Uusien tukiverkostojen luominen</a:t>
            </a:r>
            <a:endParaRPr lang="fi-FI">
              <a:cs typeface="Calibri"/>
            </a:endParaRPr>
          </a:p>
          <a:p>
            <a:pPr lvl="1"/>
            <a:r>
              <a:rPr lang="fi-FI"/>
              <a:t>Yhteisön suhtautuminen ja asenteet, esim. ennakkoluulot ja rasismi</a:t>
            </a:r>
            <a:endParaRPr lang="fi-FI">
              <a:cs typeface="Calibri"/>
            </a:endParaRPr>
          </a:p>
          <a:p>
            <a:r>
              <a:rPr lang="fi-FI"/>
              <a:t>Joillakin (erityisesti pakolaistaustaisilla) on myös traumaperäistä stressiä. </a:t>
            </a:r>
            <a:endParaRPr lang="fi-FI">
              <a:cs typeface="Calibri"/>
            </a:endParaRPr>
          </a:p>
        </p:txBody>
      </p:sp>
    </p:spTree>
    <p:extLst>
      <p:ext uri="{BB962C8B-B14F-4D97-AF65-F5344CB8AC3E}">
        <p14:creationId xmlns:p14="http://schemas.microsoft.com/office/powerpoint/2010/main" val="47448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1D4FE7-F462-4D0F-810A-A43BA774DBE5}"/>
              </a:ext>
            </a:extLst>
          </p:cNvPr>
          <p:cNvSpPr>
            <a:spLocks noGrp="1"/>
          </p:cNvSpPr>
          <p:nvPr>
            <p:ph type="body" idx="14"/>
          </p:nvPr>
        </p:nvSpPr>
        <p:spPr>
          <a:xfrm>
            <a:off x="302561" y="2001286"/>
            <a:ext cx="5807691" cy="3920012"/>
          </a:xfrm>
        </p:spPr>
        <p:txBody>
          <a:bodyPr vert="horz" lIns="91440" tIns="45720" rIns="91440" bIns="45720" rtlCol="0" anchor="t">
            <a:normAutofit fontScale="70000" lnSpcReduction="20000"/>
          </a:bodyPr>
          <a:lstStyle/>
          <a:p>
            <a:r>
              <a:rPr lang="fi-FI" sz="2600">
                <a:latin typeface="Arial" panose="020B0604020202020204" pitchFamily="34" charset="0"/>
              </a:rPr>
              <a:t>Ihmisillä on erilaisia reaktioita samaan tilanteeseen.</a:t>
            </a:r>
          </a:p>
          <a:p>
            <a:endParaRPr lang="fi-FI" sz="2600">
              <a:latin typeface="Arial" panose="020B0604020202020204" pitchFamily="34" charset="0"/>
            </a:endParaRPr>
          </a:p>
          <a:p>
            <a:r>
              <a:rPr lang="fi-FI" sz="2600">
                <a:latin typeface="Arial" panose="020B0604020202020204" pitchFamily="34" charset="0"/>
              </a:rPr>
              <a:t>Reaktioiden taustalla lukuisia erilaisia syitä:</a:t>
            </a:r>
          </a:p>
          <a:p>
            <a:pPr marL="800100" lvl="1" indent="-342900">
              <a:buChar char="•"/>
            </a:pPr>
            <a:r>
              <a:rPr lang="fi-FI" sz="2600">
                <a:latin typeface="Arial" panose="020B0604020202020204" pitchFamily="34" charset="0"/>
              </a:rPr>
              <a:t>Henkilökohtaiset tekijät</a:t>
            </a:r>
          </a:p>
          <a:p>
            <a:pPr marL="800100" lvl="1" indent="-342900">
              <a:buChar char="•"/>
            </a:pPr>
            <a:r>
              <a:rPr lang="fi-FI" sz="2600">
                <a:latin typeface="Arial" panose="020B0604020202020204" pitchFamily="34" charset="0"/>
              </a:rPr>
              <a:t>Sosiaaliset suhteet</a:t>
            </a:r>
          </a:p>
          <a:p>
            <a:pPr marL="800100" lvl="1" indent="-342900">
              <a:buChar char="•"/>
            </a:pPr>
            <a:r>
              <a:rPr lang="fi-FI" sz="2600">
                <a:latin typeface="Arial" panose="020B0604020202020204" pitchFamily="34" charset="0"/>
              </a:rPr>
              <a:t>Ikä </a:t>
            </a:r>
          </a:p>
          <a:p>
            <a:pPr marL="800100" lvl="1" indent="-342900">
              <a:buChar char="•"/>
            </a:pPr>
            <a:r>
              <a:rPr lang="fi-FI" sz="2600">
                <a:latin typeface="Arial" panose="020B0604020202020204" pitchFamily="34" charset="0"/>
              </a:rPr>
              <a:t>Sukupuoli</a:t>
            </a:r>
          </a:p>
          <a:p>
            <a:pPr marL="800100" lvl="1" indent="-342900">
              <a:buChar char="•"/>
            </a:pPr>
            <a:r>
              <a:rPr lang="fi-FI" sz="2600">
                <a:latin typeface="Arial" panose="020B0604020202020204" pitchFamily="34" charset="0"/>
              </a:rPr>
              <a:t>Valtasuhteet</a:t>
            </a:r>
          </a:p>
          <a:p>
            <a:pPr marL="800100" lvl="1" indent="-342900">
              <a:buChar char="•"/>
            </a:pPr>
            <a:r>
              <a:rPr lang="fi-FI" sz="2600">
                <a:latin typeface="Arial" panose="020B0604020202020204" pitchFamily="34" charset="0"/>
              </a:rPr>
              <a:t>Väkivallan kokemukset</a:t>
            </a:r>
          </a:p>
          <a:p>
            <a:pPr marL="800100" lvl="1" indent="-342900">
              <a:buChar char="•"/>
            </a:pPr>
            <a:r>
              <a:rPr lang="fi-FI" sz="2600">
                <a:latin typeface="Arial" panose="020B0604020202020204" pitchFamily="34" charset="0"/>
              </a:rPr>
              <a:t>Kulttuuri</a:t>
            </a:r>
          </a:p>
          <a:p>
            <a:pPr marL="800100" lvl="1" indent="-342900">
              <a:buChar char="•"/>
            </a:pPr>
            <a:r>
              <a:rPr lang="fi-FI" sz="2600">
                <a:latin typeface="Arial" panose="020B0604020202020204" pitchFamily="34" charset="0"/>
              </a:rPr>
              <a:t>Terveydellinen tilanne</a:t>
            </a:r>
          </a:p>
          <a:p>
            <a:pPr marL="800100" lvl="1" indent="-342900">
              <a:buChar char="•"/>
            </a:pPr>
            <a:r>
              <a:rPr lang="fi-FI" sz="2600">
                <a:latin typeface="Arial" panose="020B0604020202020204" pitchFamily="34" charset="0"/>
              </a:rPr>
              <a:t>Ympäristö ja muut olosuhteet (nälkä, kylmä…)</a:t>
            </a:r>
          </a:p>
          <a:p>
            <a:pPr marL="800100" lvl="1" indent="-342900">
              <a:buChar char="•"/>
            </a:pPr>
            <a:r>
              <a:rPr lang="fi-FI" sz="2600">
                <a:latin typeface="Arial" panose="020B0604020202020204" pitchFamily="34" charset="0"/>
              </a:rPr>
              <a:t>Muut tilannesidonnaiset tekijät</a:t>
            </a:r>
          </a:p>
          <a:p>
            <a:endParaRPr lang="fi-FI">
              <a:latin typeface="Arial" panose="020B0604020202020204" pitchFamily="34" charset="0"/>
            </a:endParaRPr>
          </a:p>
        </p:txBody>
      </p:sp>
      <p:sp>
        <p:nvSpPr>
          <p:cNvPr id="2" name="Title 1">
            <a:extLst>
              <a:ext uri="{FF2B5EF4-FFF2-40B4-BE49-F238E27FC236}">
                <a16:creationId xmlns:a16="http://schemas.microsoft.com/office/drawing/2014/main" id="{A3131085-3891-4EF0-9798-0BE0D6618DF8}"/>
              </a:ext>
            </a:extLst>
          </p:cNvPr>
          <p:cNvSpPr>
            <a:spLocks noGrp="1"/>
          </p:cNvSpPr>
          <p:nvPr>
            <p:ph type="title" idx="4294967295"/>
          </p:nvPr>
        </p:nvSpPr>
        <p:spPr>
          <a:xfrm>
            <a:off x="258305" y="447675"/>
            <a:ext cx="6108700" cy="946150"/>
          </a:xfrm>
        </p:spPr>
        <p:txBody>
          <a:bodyPr/>
          <a:lstStyle/>
          <a:p>
            <a:r>
              <a:rPr lang="fi-FI" sz="3200"/>
              <a:t>Jokainen reagoi stressaaviin tilanteisiin omalla tavallaan</a:t>
            </a:r>
          </a:p>
        </p:txBody>
      </p:sp>
      <p:pic>
        <p:nvPicPr>
          <p:cNvPr id="5" name="Picture 4" descr="A person holding a sign&#10;&#10;Description automatically generated with medium confidence">
            <a:extLst>
              <a:ext uri="{FF2B5EF4-FFF2-40B4-BE49-F238E27FC236}">
                <a16:creationId xmlns:a16="http://schemas.microsoft.com/office/drawing/2014/main" id="{77BF67C4-67E6-45C3-983F-AD03666352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6805" y="2006145"/>
            <a:ext cx="5695856" cy="3794864"/>
          </a:xfrm>
          <a:prstGeom prst="rect">
            <a:avLst/>
          </a:prstGeom>
        </p:spPr>
      </p:pic>
      <p:sp>
        <p:nvSpPr>
          <p:cNvPr id="6" name="TextBox 5">
            <a:extLst>
              <a:ext uri="{FF2B5EF4-FFF2-40B4-BE49-F238E27FC236}">
                <a16:creationId xmlns:a16="http://schemas.microsoft.com/office/drawing/2014/main" id="{DB979927-CEC7-49DB-9482-D5D56BB1DF7A}"/>
              </a:ext>
            </a:extLst>
          </p:cNvPr>
          <p:cNvSpPr txBox="1"/>
          <p:nvPr/>
        </p:nvSpPr>
        <p:spPr>
          <a:xfrm>
            <a:off x="6252402" y="5801009"/>
            <a:ext cx="336585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000000"/>
                </a:solidFill>
                <a:effectLst/>
                <a:uLnTx/>
                <a:uFillTx/>
                <a:latin typeface="Calibri" panose="020F0502020204030204"/>
                <a:ea typeface="+mn-ea"/>
                <a:cs typeface="+mn-cs"/>
              </a:rPr>
              <a:t>Kuva: Anna-Katri Hänninen, Suomen Punainen Risti</a:t>
            </a:r>
          </a:p>
        </p:txBody>
      </p:sp>
    </p:spTree>
    <p:extLst>
      <p:ext uri="{BB962C8B-B14F-4D97-AF65-F5344CB8AC3E}">
        <p14:creationId xmlns:p14="http://schemas.microsoft.com/office/powerpoint/2010/main" val="111924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A60D3F1-7506-C993-10B1-4018D13A8C1F}"/>
              </a:ext>
            </a:extLst>
          </p:cNvPr>
          <p:cNvSpPr/>
          <p:nvPr/>
        </p:nvSpPr>
        <p:spPr>
          <a:xfrm>
            <a:off x="-106728" y="0"/>
            <a:ext cx="3587055" cy="685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 Placeholder 5">
            <a:extLst>
              <a:ext uri="{FF2B5EF4-FFF2-40B4-BE49-F238E27FC236}">
                <a16:creationId xmlns:a16="http://schemas.microsoft.com/office/drawing/2014/main" id="{460187B6-F678-B86F-21E3-2CF75969E44F}"/>
              </a:ext>
            </a:extLst>
          </p:cNvPr>
          <p:cNvSpPr>
            <a:spLocks noGrp="1"/>
          </p:cNvSpPr>
          <p:nvPr>
            <p:ph type="body" idx="1"/>
          </p:nvPr>
        </p:nvSpPr>
        <p:spPr>
          <a:xfrm>
            <a:off x="262595" y="854280"/>
            <a:ext cx="2998857" cy="1831787"/>
          </a:xfrm>
        </p:spPr>
        <p:txBody>
          <a:bodyPr/>
          <a:lstStyle/>
          <a:p>
            <a:r>
              <a:rPr lang="fi-FI" sz="2900">
                <a:solidFill>
                  <a:srgbClr val="004B79"/>
                </a:solidFill>
              </a:rPr>
              <a:t>Seitsemän turvallisemman tilan periaatetta</a:t>
            </a:r>
          </a:p>
        </p:txBody>
      </p:sp>
      <p:sp>
        <p:nvSpPr>
          <p:cNvPr id="3" name="Text Placeholder 7">
            <a:extLst>
              <a:ext uri="{FF2B5EF4-FFF2-40B4-BE49-F238E27FC236}">
                <a16:creationId xmlns:a16="http://schemas.microsoft.com/office/drawing/2014/main" id="{1E374A83-E01D-88EE-625B-8D5D904CC60E}"/>
              </a:ext>
            </a:extLst>
          </p:cNvPr>
          <p:cNvSpPr txBox="1">
            <a:spLocks/>
          </p:cNvSpPr>
          <p:nvPr/>
        </p:nvSpPr>
        <p:spPr>
          <a:xfrm>
            <a:off x="4146062" y="1046268"/>
            <a:ext cx="2078796" cy="115113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fi-FI" sz="1200" b="0" i="0" u="none" strike="noStrike" kern="1200" cap="none" spc="0" normalizeH="0" baseline="0" noProof="0">
                <a:ln>
                  <a:noFill/>
                </a:ln>
                <a:solidFill>
                  <a:srgbClr val="241F20"/>
                </a:solidFill>
                <a:effectLst/>
                <a:uLnTx/>
                <a:uFillTx/>
                <a:latin typeface="Arial" panose="020B0604020202020204" pitchFamily="34" charset="0"/>
                <a:ea typeface="+mn-ea"/>
                <a:cs typeface="Arial" panose="020B0604020202020204" pitchFamily="34" charset="0"/>
              </a:rPr>
              <a:t>Kohtaa uudet ihmiset ja asiat ennakkoluulottomasti.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fi-FI" sz="1200" b="0" i="0" u="none" strike="noStrike" kern="1200" cap="none" spc="0" normalizeH="0" baseline="0" noProof="0">
                <a:ln>
                  <a:noFill/>
                </a:ln>
                <a:solidFill>
                  <a:srgbClr val="241F20"/>
                </a:solidFill>
                <a:effectLst/>
                <a:uLnTx/>
                <a:uFillTx/>
                <a:latin typeface="Arial" panose="020B0604020202020204" pitchFamily="34" charset="0"/>
                <a:ea typeface="+mn-ea"/>
                <a:cs typeface="Arial" panose="020B0604020202020204" pitchFamily="34" charset="0"/>
              </a:rPr>
              <a:t>Ota jokainen kohtaaminen mahdollisuutena oppia uutta ja kehittyä.</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br>
              <a:rPr kumimoji="0" lang="fi-FI"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endParaRPr kumimoji="0" lang="fi-FI"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Text Placeholder 3">
            <a:extLst>
              <a:ext uri="{FF2B5EF4-FFF2-40B4-BE49-F238E27FC236}">
                <a16:creationId xmlns:a16="http://schemas.microsoft.com/office/drawing/2014/main" id="{8A85D4F0-3FD1-32BE-9725-337C76300404}"/>
              </a:ext>
            </a:extLst>
          </p:cNvPr>
          <p:cNvSpPr txBox="1">
            <a:spLocks/>
          </p:cNvSpPr>
          <p:nvPr/>
        </p:nvSpPr>
        <p:spPr>
          <a:xfrm>
            <a:off x="4146062" y="646129"/>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i-FI" sz="1800" b="1" i="0" u="none" strike="noStrike" kern="1200" cap="none" spc="0" normalizeH="0" baseline="0" noProof="0">
                <a:ln>
                  <a:noFill/>
                </a:ln>
                <a:solidFill>
                  <a:srgbClr val="241F20"/>
                </a:solidFill>
                <a:effectLst/>
                <a:uLnTx/>
                <a:uFillTx/>
                <a:latin typeface="Arial" panose="020B0604020202020204" pitchFamily="34" charset="0"/>
                <a:ea typeface="+mn-ea"/>
                <a:cs typeface="Arial" panose="020B0604020202020204" pitchFamily="34" charset="0"/>
              </a:rPr>
              <a:t>Ole avoin</a:t>
            </a:r>
            <a:endParaRPr kumimoji="0" lang="fi-FI"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Text Placeholder 7">
            <a:extLst>
              <a:ext uri="{FF2B5EF4-FFF2-40B4-BE49-F238E27FC236}">
                <a16:creationId xmlns:a16="http://schemas.microsoft.com/office/drawing/2014/main" id="{1C4133CA-055D-2A6E-114C-B4D219ED5FBA}"/>
              </a:ext>
            </a:extLst>
          </p:cNvPr>
          <p:cNvSpPr txBox="1">
            <a:spLocks/>
          </p:cNvSpPr>
          <p:nvPr/>
        </p:nvSpPr>
        <p:spPr>
          <a:xfrm>
            <a:off x="6954959" y="1046268"/>
            <a:ext cx="2101182" cy="115113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fi-FI" sz="1200" b="0" i="0" u="none" strike="noStrike" kern="1200" cap="none" spc="0" normalizeH="0" baseline="0" noProof="0">
                <a:ln>
                  <a:noFill/>
                </a:ln>
                <a:solidFill>
                  <a:srgbClr val="241F20"/>
                </a:solidFill>
                <a:effectLst/>
                <a:uLnTx/>
                <a:uFillTx/>
                <a:latin typeface="Arial" panose="020B0604020202020204" pitchFamily="34" charset="0"/>
                <a:ea typeface="+mn-ea"/>
                <a:cs typeface="Arial" panose="020B0604020202020204" pitchFamily="34" charset="0"/>
              </a:rPr>
              <a:t>Kiinnitä huomiota sanavalintoihisi ja arvosta toisen mielipidettä. Älä pilkkaa, nolaa tai tuomitse ketään puheillasi tai käytökselläsi.</a:t>
            </a:r>
            <a:endParaRPr kumimoji="0" lang="fi-FI"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Text Placeholder 3">
            <a:extLst>
              <a:ext uri="{FF2B5EF4-FFF2-40B4-BE49-F238E27FC236}">
                <a16:creationId xmlns:a16="http://schemas.microsoft.com/office/drawing/2014/main" id="{1E3AB684-1570-E29B-DDA4-9727A73BDE33}"/>
              </a:ext>
            </a:extLst>
          </p:cNvPr>
          <p:cNvSpPr txBox="1">
            <a:spLocks/>
          </p:cNvSpPr>
          <p:nvPr/>
        </p:nvSpPr>
        <p:spPr>
          <a:xfrm>
            <a:off x="6954959" y="646129"/>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i-FI" sz="1800" b="1" i="0" u="none" strike="noStrike" kern="1200" cap="none" spc="0" normalizeH="0" baseline="0" noProof="0">
                <a:ln>
                  <a:noFill/>
                </a:ln>
                <a:solidFill>
                  <a:srgbClr val="241F20"/>
                </a:solidFill>
                <a:effectLst/>
                <a:uLnTx/>
                <a:uFillTx/>
                <a:latin typeface="Arial" panose="020B0604020202020204" pitchFamily="34" charset="0"/>
                <a:ea typeface="+mn-ea"/>
                <a:cs typeface="Arial" panose="020B0604020202020204" pitchFamily="34" charset="0"/>
              </a:rPr>
              <a:t>Kunnioita</a:t>
            </a:r>
            <a:endParaRPr kumimoji="0" lang="fi-FI"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Text Placeholder 7">
            <a:extLst>
              <a:ext uri="{FF2B5EF4-FFF2-40B4-BE49-F238E27FC236}">
                <a16:creationId xmlns:a16="http://schemas.microsoft.com/office/drawing/2014/main" id="{942F3024-3DB2-5174-64A8-B7C220E5DC30}"/>
              </a:ext>
            </a:extLst>
          </p:cNvPr>
          <p:cNvSpPr txBox="1">
            <a:spLocks/>
          </p:cNvSpPr>
          <p:nvPr/>
        </p:nvSpPr>
        <p:spPr>
          <a:xfrm>
            <a:off x="9734058" y="1334881"/>
            <a:ext cx="2132416" cy="719974"/>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fi-FI" sz="1200" b="0" i="0" u="none" strike="noStrike" kern="1200" cap="none" spc="0" normalizeH="0" baseline="0" noProof="0">
                <a:ln>
                  <a:noFill/>
                </a:ln>
                <a:solidFill>
                  <a:srgbClr val="241F20"/>
                </a:solidFill>
                <a:effectLst/>
                <a:uLnTx/>
                <a:uFillTx/>
                <a:latin typeface="Arial" panose="020B0604020202020204" pitchFamily="34" charset="0"/>
                <a:ea typeface="+mn-ea"/>
                <a:cs typeface="Arial" panose="020B0604020202020204" pitchFamily="34" charset="0"/>
              </a:rPr>
              <a:t>Ota vastuuta myös toisen kokemuksesta. Kuuntele, kehu ja kannusta.</a:t>
            </a:r>
            <a:endParaRPr kumimoji="0" lang="fi-FI"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Text Placeholder 3">
            <a:extLst>
              <a:ext uri="{FF2B5EF4-FFF2-40B4-BE49-F238E27FC236}">
                <a16:creationId xmlns:a16="http://schemas.microsoft.com/office/drawing/2014/main" id="{3FD9114D-D406-32F7-E458-AB2E0E80888C}"/>
              </a:ext>
            </a:extLst>
          </p:cNvPr>
          <p:cNvSpPr txBox="1">
            <a:spLocks/>
          </p:cNvSpPr>
          <p:nvPr/>
        </p:nvSpPr>
        <p:spPr>
          <a:xfrm>
            <a:off x="9734058" y="646129"/>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i-FI" sz="1800" b="1" i="0" u="none" strike="noStrike" kern="1200" cap="none" spc="0" normalizeH="0" baseline="0" noProof="0">
                <a:ln>
                  <a:noFill/>
                </a:ln>
                <a:solidFill>
                  <a:srgbClr val="241F20"/>
                </a:solidFill>
                <a:effectLst/>
                <a:uLnTx/>
                <a:uFillTx/>
                <a:latin typeface="Arial" panose="020B0604020202020204" pitchFamily="34" charset="0"/>
                <a:ea typeface="+mn-ea"/>
                <a:cs typeface="Arial" panose="020B0604020202020204" pitchFamily="34" charset="0"/>
              </a:rPr>
              <a:t>Luo myönteistä ilmapiiriä</a:t>
            </a:r>
            <a:br>
              <a:rPr kumimoji="0" lang="fi-FI"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endParaRPr kumimoji="0" lang="fi-FI"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ext Placeholder 7">
            <a:extLst>
              <a:ext uri="{FF2B5EF4-FFF2-40B4-BE49-F238E27FC236}">
                <a16:creationId xmlns:a16="http://schemas.microsoft.com/office/drawing/2014/main" id="{D08E80E6-BDA7-5DC6-00F9-28D352FEA05A}"/>
              </a:ext>
            </a:extLst>
          </p:cNvPr>
          <p:cNvSpPr txBox="1">
            <a:spLocks/>
          </p:cNvSpPr>
          <p:nvPr/>
        </p:nvSpPr>
        <p:spPr>
          <a:xfrm>
            <a:off x="4158891" y="3061937"/>
            <a:ext cx="2481927" cy="1228301"/>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fi-FI" sz="1200" b="0" i="0" u="none" strike="noStrike" kern="1200" cap="none" spc="0" normalizeH="0" baseline="0" noProof="0">
                <a:ln>
                  <a:noFill/>
                </a:ln>
                <a:solidFill>
                  <a:srgbClr val="241F20"/>
                </a:solidFill>
                <a:effectLst/>
                <a:uLnTx/>
                <a:uFillTx/>
                <a:latin typeface="Arial" panose="020B0604020202020204" pitchFamily="34" charset="0"/>
                <a:ea typeface="+mn-ea"/>
                <a:cs typeface="Arial" panose="020B0604020202020204" pitchFamily="34" charset="0"/>
              </a:rPr>
              <a:t>Älä tee oletuksia ulkoisten ominaisuuksien, ihonvärin, etnisyyden, uskonnon, sukupuolen, iän tai puheen perusteella. Älä tee oletuksia sukupuolesta, taustasta tai toimintakyvystä.</a:t>
            </a:r>
            <a:endParaRPr kumimoji="0" lang="fi-FI"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ext Placeholder 3">
            <a:extLst>
              <a:ext uri="{FF2B5EF4-FFF2-40B4-BE49-F238E27FC236}">
                <a16:creationId xmlns:a16="http://schemas.microsoft.com/office/drawing/2014/main" id="{8B40E8B4-77D2-0F12-7574-B81A6DA724B6}"/>
              </a:ext>
            </a:extLst>
          </p:cNvPr>
          <p:cNvSpPr txBox="1">
            <a:spLocks/>
          </p:cNvSpPr>
          <p:nvPr/>
        </p:nvSpPr>
        <p:spPr>
          <a:xfrm>
            <a:off x="4158889" y="2661798"/>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i-FI" sz="1800" b="1" i="0" u="none" strike="noStrike" kern="1200" cap="none" spc="0" normalizeH="0" baseline="0" noProof="0">
                <a:ln>
                  <a:noFill/>
                </a:ln>
                <a:solidFill>
                  <a:srgbClr val="241F20"/>
                </a:solidFill>
                <a:effectLst/>
                <a:uLnTx/>
                <a:uFillTx/>
                <a:latin typeface="Arial" panose="020B0604020202020204" pitchFamily="34" charset="0"/>
                <a:ea typeface="+mn-ea"/>
                <a:cs typeface="Arial" panose="020B0604020202020204" pitchFamily="34" charset="0"/>
              </a:rPr>
              <a:t>Vältä oletuksia</a:t>
            </a:r>
            <a:br>
              <a:rPr kumimoji="0" lang="fi-FI" sz="1800" b="1" i="0" u="none" strike="noStrike" kern="1200" cap="none" spc="0" normalizeH="0" baseline="0" noProof="0">
                <a:ln>
                  <a:noFill/>
                </a:ln>
                <a:solidFill>
                  <a:srgbClr val="241F20"/>
                </a:solidFill>
                <a:effectLst/>
                <a:uLnTx/>
                <a:uFillTx/>
                <a:latin typeface="Arial" panose="020B0604020202020204" pitchFamily="34" charset="0"/>
                <a:ea typeface="+mn-ea"/>
                <a:cs typeface="Arial" panose="020B0604020202020204" pitchFamily="34" charset="0"/>
              </a:rPr>
            </a:br>
            <a:endParaRPr kumimoji="0" lang="fi-FI"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 name="Text Placeholder 7">
            <a:extLst>
              <a:ext uri="{FF2B5EF4-FFF2-40B4-BE49-F238E27FC236}">
                <a16:creationId xmlns:a16="http://schemas.microsoft.com/office/drawing/2014/main" id="{7CDDBBBC-0C54-7C1B-2A31-2D1B5AEDC9FA}"/>
              </a:ext>
            </a:extLst>
          </p:cNvPr>
          <p:cNvSpPr txBox="1">
            <a:spLocks/>
          </p:cNvSpPr>
          <p:nvPr/>
        </p:nvSpPr>
        <p:spPr>
          <a:xfrm>
            <a:off x="6954959" y="3065281"/>
            <a:ext cx="2356896" cy="1542721"/>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fi-FI" sz="1200" b="0" i="0" u="none" strike="noStrike" kern="1200" cap="none" spc="0" normalizeH="0" baseline="0" noProof="0">
                <a:ln>
                  <a:noFill/>
                </a:ln>
                <a:solidFill>
                  <a:srgbClr val="241F20"/>
                </a:solidFill>
                <a:effectLst/>
                <a:uLnTx/>
                <a:uFillTx/>
                <a:latin typeface="Arial" panose="020B0604020202020204" pitchFamily="34" charset="0"/>
                <a:ea typeface="+mn-ea"/>
                <a:cs typeface="Arial" panose="020B0604020202020204" pitchFamily="34" charset="0"/>
              </a:rPr>
              <a:t>Kunnioita toisen henkilökohtaista tilaa, yksityisyyttä ja itsemääräämisoikeutta. Huolehdi, että kaikki tulevat kuulluksi ja anna kaikille mahdollisuus osallistua.</a:t>
            </a:r>
            <a:endParaRPr kumimoji="0" lang="fi-FI"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 name="Text Placeholder 3">
            <a:extLst>
              <a:ext uri="{FF2B5EF4-FFF2-40B4-BE49-F238E27FC236}">
                <a16:creationId xmlns:a16="http://schemas.microsoft.com/office/drawing/2014/main" id="{0D530244-5FA6-0094-3EBA-E0269DA37B62}"/>
              </a:ext>
            </a:extLst>
          </p:cNvPr>
          <p:cNvSpPr txBox="1">
            <a:spLocks/>
          </p:cNvSpPr>
          <p:nvPr/>
        </p:nvSpPr>
        <p:spPr>
          <a:xfrm>
            <a:off x="6954959" y="2654559"/>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i-FI" sz="1800" b="1" i="0" u="none" strike="noStrike" kern="1200" cap="none" spc="0" normalizeH="0" baseline="0" noProof="0">
                <a:ln>
                  <a:noFill/>
                </a:ln>
                <a:solidFill>
                  <a:srgbClr val="241F20"/>
                </a:solidFill>
                <a:effectLst/>
                <a:uLnTx/>
                <a:uFillTx/>
                <a:latin typeface="Arial" panose="020B0604020202020204" pitchFamily="34" charset="0"/>
                <a:ea typeface="+mn-ea"/>
                <a:cs typeface="Arial" panose="020B0604020202020204" pitchFamily="34" charset="0"/>
              </a:rPr>
              <a:t>Anna tilaa</a:t>
            </a:r>
            <a:br>
              <a:rPr kumimoji="0" lang="fi-FI" sz="1800" b="1" i="0" u="none" strike="noStrike" kern="1200" cap="none" spc="0" normalizeH="0" baseline="0" noProof="0">
                <a:ln>
                  <a:noFill/>
                </a:ln>
                <a:solidFill>
                  <a:srgbClr val="241F20"/>
                </a:solidFill>
                <a:effectLst/>
                <a:uLnTx/>
                <a:uFillTx/>
                <a:latin typeface="Arial" panose="020B0604020202020204" pitchFamily="34" charset="0"/>
                <a:ea typeface="+mn-ea"/>
                <a:cs typeface="Arial" panose="020B0604020202020204" pitchFamily="34" charset="0"/>
              </a:rPr>
            </a:br>
            <a:endParaRPr kumimoji="0" lang="fi-FI"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Text Placeholder 7">
            <a:extLst>
              <a:ext uri="{FF2B5EF4-FFF2-40B4-BE49-F238E27FC236}">
                <a16:creationId xmlns:a16="http://schemas.microsoft.com/office/drawing/2014/main" id="{35D29E2B-AC8D-DAD4-0652-9289C8FDDA6D}"/>
              </a:ext>
            </a:extLst>
          </p:cNvPr>
          <p:cNvSpPr txBox="1">
            <a:spLocks/>
          </p:cNvSpPr>
          <p:nvPr/>
        </p:nvSpPr>
        <p:spPr>
          <a:xfrm>
            <a:off x="9734058" y="3054698"/>
            <a:ext cx="2074598" cy="115113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fi-FI" sz="1200" b="0" i="0" u="none" strike="noStrike" kern="1200" cap="none" spc="0" normalizeH="0" baseline="0" noProof="0">
                <a:ln>
                  <a:noFill/>
                </a:ln>
                <a:solidFill>
                  <a:srgbClr val="241F20"/>
                </a:solidFill>
                <a:effectLst/>
                <a:uLnTx/>
                <a:uFillTx/>
                <a:latin typeface="Arial" panose="020B0604020202020204" pitchFamily="34" charset="0"/>
                <a:ea typeface="+mn-ea"/>
                <a:cs typeface="Arial" panose="020B0604020202020204" pitchFamily="34" charset="0"/>
              </a:rPr>
              <a:t>Älä seuraa sivusta, jos todistat häirintää tai muuta epäasiallista kohtelua.</a:t>
            </a:r>
            <a:endParaRPr kumimoji="0" lang="fi-FI"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 name="Text Placeholder 3">
            <a:extLst>
              <a:ext uri="{FF2B5EF4-FFF2-40B4-BE49-F238E27FC236}">
                <a16:creationId xmlns:a16="http://schemas.microsoft.com/office/drawing/2014/main" id="{753441D1-EC30-38A9-9AE2-ADE417AB3010}"/>
              </a:ext>
            </a:extLst>
          </p:cNvPr>
          <p:cNvSpPr txBox="1">
            <a:spLocks/>
          </p:cNvSpPr>
          <p:nvPr/>
        </p:nvSpPr>
        <p:spPr>
          <a:xfrm>
            <a:off x="9734058" y="2654559"/>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i-FI" sz="1800" b="1" i="0" u="none" strike="noStrike" kern="1200" cap="none" spc="0" normalizeH="0" baseline="0" noProof="0">
                <a:ln>
                  <a:noFill/>
                </a:ln>
                <a:solidFill>
                  <a:srgbClr val="241F20"/>
                </a:solidFill>
                <a:effectLst/>
                <a:uLnTx/>
                <a:uFillTx/>
                <a:latin typeface="Arial" panose="020B0604020202020204" pitchFamily="34" charset="0"/>
                <a:ea typeface="+mn-ea"/>
                <a:cs typeface="Arial" panose="020B0604020202020204" pitchFamily="34" charset="0"/>
              </a:rPr>
              <a:t>Puutu</a:t>
            </a:r>
            <a:br>
              <a:rPr kumimoji="0" lang="fi-FI"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endParaRPr kumimoji="0" lang="fi-FI"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 name="Text Placeholder 7">
            <a:extLst>
              <a:ext uri="{FF2B5EF4-FFF2-40B4-BE49-F238E27FC236}">
                <a16:creationId xmlns:a16="http://schemas.microsoft.com/office/drawing/2014/main" id="{63627746-02DB-9109-2460-2AF72FE8D7D1}"/>
              </a:ext>
            </a:extLst>
          </p:cNvPr>
          <p:cNvSpPr txBox="1">
            <a:spLocks/>
          </p:cNvSpPr>
          <p:nvPr/>
        </p:nvSpPr>
        <p:spPr>
          <a:xfrm>
            <a:off x="6954959" y="5171739"/>
            <a:ext cx="2058459" cy="115113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fi-FI" sz="1200" b="0" i="0" u="none" strike="noStrike" kern="1200" cap="none" spc="0" normalizeH="0" baseline="0" noProof="0">
                <a:ln>
                  <a:noFill/>
                </a:ln>
                <a:solidFill>
                  <a:srgbClr val="241F20"/>
                </a:solidFill>
                <a:effectLst/>
                <a:uLnTx/>
                <a:uFillTx/>
                <a:latin typeface="Arial" panose="020B0604020202020204" pitchFamily="34" charset="0"/>
                <a:ea typeface="+mn-ea"/>
                <a:cs typeface="Arial" panose="020B0604020202020204" pitchFamily="34" charset="0"/>
              </a:rPr>
              <a:t>Pidä hauskaa! Kysy, jos joku asia ihmetyttää ja ota asiasta selvää.</a:t>
            </a:r>
            <a:endParaRPr kumimoji="0" lang="fi-FI"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 name="Text Placeholder 3">
            <a:extLst>
              <a:ext uri="{FF2B5EF4-FFF2-40B4-BE49-F238E27FC236}">
                <a16:creationId xmlns:a16="http://schemas.microsoft.com/office/drawing/2014/main" id="{2B6E1560-38CD-D015-91B9-4027088AED38}"/>
              </a:ext>
            </a:extLst>
          </p:cNvPr>
          <p:cNvSpPr txBox="1">
            <a:spLocks/>
          </p:cNvSpPr>
          <p:nvPr/>
        </p:nvSpPr>
        <p:spPr>
          <a:xfrm>
            <a:off x="6954959" y="4771600"/>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241F20"/>
                </a:solidFill>
                <a:effectLst/>
                <a:uLnTx/>
                <a:uFillTx/>
                <a:latin typeface="Arial" panose="020B0604020202020204" pitchFamily="34" charset="0"/>
                <a:ea typeface="+mn-ea"/>
                <a:cs typeface="Arial" panose="020B0604020202020204" pitchFamily="34" charset="0"/>
              </a:rPr>
              <a:t>Nauti</a:t>
            </a:r>
            <a:br>
              <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endParaRPr kumimoji="0" lang="fi-FI"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F2C02A8E-720F-A25E-8ADF-38C07BB97072}"/>
              </a:ext>
            </a:extLst>
          </p:cNvPr>
          <p:cNvSpPr txBox="1"/>
          <p:nvPr/>
        </p:nvSpPr>
        <p:spPr>
          <a:xfrm>
            <a:off x="3619943" y="506642"/>
            <a:ext cx="70831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6000" b="0" i="0" u="none" strike="noStrike" kern="1200" cap="none" spc="0" normalizeH="0" baseline="0" noProof="0">
                <a:ln>
                  <a:noFill/>
                </a:ln>
                <a:solidFill>
                  <a:srgbClr val="CC0000"/>
                </a:solidFill>
                <a:effectLst/>
                <a:uLnTx/>
                <a:uFillTx/>
                <a:latin typeface="Calibri" panose="020F0502020204030204"/>
                <a:ea typeface="+mn-ea"/>
                <a:cs typeface="+mn-cs"/>
              </a:rPr>
              <a:t>1</a:t>
            </a:r>
          </a:p>
        </p:txBody>
      </p:sp>
      <p:sp>
        <p:nvSpPr>
          <p:cNvPr id="22" name="TextBox 21">
            <a:extLst>
              <a:ext uri="{FF2B5EF4-FFF2-40B4-BE49-F238E27FC236}">
                <a16:creationId xmlns:a16="http://schemas.microsoft.com/office/drawing/2014/main" id="{CF8B3073-7026-F21E-6A3A-13504DA58440}"/>
              </a:ext>
            </a:extLst>
          </p:cNvPr>
          <p:cNvSpPr txBox="1"/>
          <p:nvPr/>
        </p:nvSpPr>
        <p:spPr>
          <a:xfrm>
            <a:off x="6437839" y="488930"/>
            <a:ext cx="70831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6000" b="0" i="0" u="none" strike="noStrike" kern="1200" cap="none" spc="0" normalizeH="0" baseline="0" noProof="0">
                <a:ln>
                  <a:noFill/>
                </a:ln>
                <a:solidFill>
                  <a:srgbClr val="CC0000"/>
                </a:solidFill>
                <a:effectLst/>
                <a:uLnTx/>
                <a:uFillTx/>
                <a:latin typeface="Calibri" panose="020F0502020204030204"/>
                <a:ea typeface="+mn-ea"/>
                <a:cs typeface="+mn-cs"/>
              </a:rPr>
              <a:t>2</a:t>
            </a:r>
          </a:p>
        </p:txBody>
      </p:sp>
      <p:sp>
        <p:nvSpPr>
          <p:cNvPr id="23" name="TextBox 22">
            <a:extLst>
              <a:ext uri="{FF2B5EF4-FFF2-40B4-BE49-F238E27FC236}">
                <a16:creationId xmlns:a16="http://schemas.microsoft.com/office/drawing/2014/main" id="{97AE86F0-0965-19C9-815B-B8DB9F997506}"/>
              </a:ext>
            </a:extLst>
          </p:cNvPr>
          <p:cNvSpPr txBox="1"/>
          <p:nvPr/>
        </p:nvSpPr>
        <p:spPr>
          <a:xfrm>
            <a:off x="9225481" y="475362"/>
            <a:ext cx="70831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6000" b="0" i="0" u="none" strike="noStrike" kern="1200" cap="none" spc="0" normalizeH="0" baseline="0" noProof="0">
                <a:ln>
                  <a:noFill/>
                </a:ln>
                <a:solidFill>
                  <a:srgbClr val="CC0000"/>
                </a:solidFill>
                <a:effectLst/>
                <a:uLnTx/>
                <a:uFillTx/>
                <a:latin typeface="Calibri" panose="020F0502020204030204"/>
                <a:ea typeface="+mn-ea"/>
                <a:cs typeface="+mn-cs"/>
              </a:rPr>
              <a:t>3</a:t>
            </a:r>
          </a:p>
        </p:txBody>
      </p:sp>
      <p:sp>
        <p:nvSpPr>
          <p:cNvPr id="24" name="TextBox 23">
            <a:extLst>
              <a:ext uri="{FF2B5EF4-FFF2-40B4-BE49-F238E27FC236}">
                <a16:creationId xmlns:a16="http://schemas.microsoft.com/office/drawing/2014/main" id="{2A604DB8-F0BB-389F-BD50-8155B8772713}"/>
              </a:ext>
            </a:extLst>
          </p:cNvPr>
          <p:cNvSpPr txBox="1"/>
          <p:nvPr/>
        </p:nvSpPr>
        <p:spPr>
          <a:xfrm>
            <a:off x="3630952" y="2522311"/>
            <a:ext cx="70831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6000" b="0" i="0" u="none" strike="noStrike" kern="1200" cap="none" spc="0" normalizeH="0" baseline="0" noProof="0">
                <a:ln>
                  <a:noFill/>
                </a:ln>
                <a:solidFill>
                  <a:srgbClr val="CC0000"/>
                </a:solidFill>
                <a:effectLst/>
                <a:uLnTx/>
                <a:uFillTx/>
                <a:latin typeface="Calibri" panose="020F0502020204030204"/>
                <a:ea typeface="+mn-ea"/>
                <a:cs typeface="+mn-cs"/>
              </a:rPr>
              <a:t>4</a:t>
            </a:r>
          </a:p>
        </p:txBody>
      </p:sp>
      <p:sp>
        <p:nvSpPr>
          <p:cNvPr id="25" name="TextBox 24">
            <a:extLst>
              <a:ext uri="{FF2B5EF4-FFF2-40B4-BE49-F238E27FC236}">
                <a16:creationId xmlns:a16="http://schemas.microsoft.com/office/drawing/2014/main" id="{1B6080F9-A5ED-AF73-E088-94B4FA3548C1}"/>
              </a:ext>
            </a:extLst>
          </p:cNvPr>
          <p:cNvSpPr txBox="1"/>
          <p:nvPr/>
        </p:nvSpPr>
        <p:spPr>
          <a:xfrm>
            <a:off x="6437839" y="2515072"/>
            <a:ext cx="70831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6000" b="0" i="0" u="none" strike="noStrike" kern="1200" cap="none" spc="0" normalizeH="0" baseline="0" noProof="0">
                <a:ln>
                  <a:noFill/>
                </a:ln>
                <a:solidFill>
                  <a:srgbClr val="CC0000"/>
                </a:solidFill>
                <a:effectLst/>
                <a:uLnTx/>
                <a:uFillTx/>
                <a:latin typeface="Calibri" panose="020F0502020204030204"/>
                <a:ea typeface="+mn-ea"/>
                <a:cs typeface="+mn-cs"/>
              </a:rPr>
              <a:t>5</a:t>
            </a:r>
          </a:p>
        </p:txBody>
      </p:sp>
      <p:sp>
        <p:nvSpPr>
          <p:cNvPr id="26" name="TextBox 25">
            <a:extLst>
              <a:ext uri="{FF2B5EF4-FFF2-40B4-BE49-F238E27FC236}">
                <a16:creationId xmlns:a16="http://schemas.microsoft.com/office/drawing/2014/main" id="{811CB8E1-09D6-EED9-C079-080FA9A9777A}"/>
              </a:ext>
            </a:extLst>
          </p:cNvPr>
          <p:cNvSpPr txBox="1"/>
          <p:nvPr/>
        </p:nvSpPr>
        <p:spPr>
          <a:xfrm>
            <a:off x="9225481" y="2482840"/>
            <a:ext cx="70831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6000" b="0" i="0" u="none" strike="noStrike" kern="1200" cap="none" spc="0" normalizeH="0" baseline="0" noProof="0">
                <a:ln>
                  <a:noFill/>
                </a:ln>
                <a:solidFill>
                  <a:srgbClr val="CC0000"/>
                </a:solidFill>
                <a:effectLst/>
                <a:uLnTx/>
                <a:uFillTx/>
                <a:latin typeface="Calibri" panose="020F0502020204030204"/>
                <a:ea typeface="+mn-ea"/>
                <a:cs typeface="+mn-cs"/>
              </a:rPr>
              <a:t>6</a:t>
            </a:r>
          </a:p>
        </p:txBody>
      </p:sp>
      <p:sp>
        <p:nvSpPr>
          <p:cNvPr id="27" name="TextBox 26">
            <a:extLst>
              <a:ext uri="{FF2B5EF4-FFF2-40B4-BE49-F238E27FC236}">
                <a16:creationId xmlns:a16="http://schemas.microsoft.com/office/drawing/2014/main" id="{07C91DB9-50BB-664D-24D8-B34F1B31E428}"/>
              </a:ext>
            </a:extLst>
          </p:cNvPr>
          <p:cNvSpPr txBox="1"/>
          <p:nvPr/>
        </p:nvSpPr>
        <p:spPr>
          <a:xfrm>
            <a:off x="6437839" y="4632113"/>
            <a:ext cx="70831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6000" b="0" i="0" u="none" strike="noStrike" kern="1200" cap="none" spc="0" normalizeH="0" baseline="0" noProof="0">
                <a:ln>
                  <a:noFill/>
                </a:ln>
                <a:solidFill>
                  <a:srgbClr val="CC0000"/>
                </a:solidFill>
                <a:effectLst/>
                <a:uLnTx/>
                <a:uFillTx/>
                <a:latin typeface="Calibri" panose="020F0502020204030204"/>
                <a:ea typeface="+mn-ea"/>
                <a:cs typeface="+mn-cs"/>
              </a:rPr>
              <a:t>7</a:t>
            </a:r>
          </a:p>
        </p:txBody>
      </p:sp>
      <p:cxnSp>
        <p:nvCxnSpPr>
          <p:cNvPr id="28" name="Straight Connector 27">
            <a:extLst>
              <a:ext uri="{FF2B5EF4-FFF2-40B4-BE49-F238E27FC236}">
                <a16:creationId xmlns:a16="http://schemas.microsoft.com/office/drawing/2014/main" id="{14C61806-F3A9-3AF8-CA71-2FF68C48FE6E}"/>
              </a:ext>
            </a:extLst>
          </p:cNvPr>
          <p:cNvCxnSpPr>
            <a:cxnSpLocks/>
          </p:cNvCxnSpPr>
          <p:nvPr/>
        </p:nvCxnSpPr>
        <p:spPr>
          <a:xfrm>
            <a:off x="3657381" y="2549244"/>
            <a:ext cx="829490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AB4D9FC-BA33-F6A6-FFE9-B6B425AB7B5C}"/>
              </a:ext>
            </a:extLst>
          </p:cNvPr>
          <p:cNvCxnSpPr>
            <a:cxnSpLocks/>
          </p:cNvCxnSpPr>
          <p:nvPr/>
        </p:nvCxnSpPr>
        <p:spPr>
          <a:xfrm>
            <a:off x="15326539" y="-3373739"/>
            <a:ext cx="0" cy="412295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DBE3D08-8763-7CA3-F350-12B32B80F29E}"/>
              </a:ext>
            </a:extLst>
          </p:cNvPr>
          <p:cNvCxnSpPr>
            <a:cxnSpLocks/>
          </p:cNvCxnSpPr>
          <p:nvPr/>
        </p:nvCxnSpPr>
        <p:spPr>
          <a:xfrm>
            <a:off x="3657381" y="4648666"/>
            <a:ext cx="829490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3DE19CE-3BC7-0F90-8ECD-465560EC63D5}"/>
              </a:ext>
            </a:extLst>
          </p:cNvPr>
          <p:cNvCxnSpPr>
            <a:cxnSpLocks/>
          </p:cNvCxnSpPr>
          <p:nvPr/>
        </p:nvCxnSpPr>
        <p:spPr>
          <a:xfrm>
            <a:off x="6335403" y="272143"/>
            <a:ext cx="0" cy="626857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D23A6C1-EE97-8499-6821-5F76225B4A4D}"/>
              </a:ext>
            </a:extLst>
          </p:cNvPr>
          <p:cNvCxnSpPr>
            <a:cxnSpLocks/>
          </p:cNvCxnSpPr>
          <p:nvPr/>
        </p:nvCxnSpPr>
        <p:spPr>
          <a:xfrm>
            <a:off x="9175157" y="272143"/>
            <a:ext cx="0" cy="626857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D0A583F-BAF6-1BF6-56DA-FAF1A9E41D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9642" y="3511705"/>
            <a:ext cx="2370503" cy="1788709"/>
          </a:xfrm>
          <a:prstGeom prst="rect">
            <a:avLst/>
          </a:prstGeom>
        </p:spPr>
      </p:pic>
    </p:spTree>
    <p:extLst>
      <p:ext uri="{BB962C8B-B14F-4D97-AF65-F5344CB8AC3E}">
        <p14:creationId xmlns:p14="http://schemas.microsoft.com/office/powerpoint/2010/main" val="2208193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89D7160-20F3-9A48-6672-99BB288DF5CC}"/>
              </a:ext>
            </a:extLst>
          </p:cNvPr>
          <p:cNvSpPr>
            <a:spLocks noGrp="1"/>
          </p:cNvSpPr>
          <p:nvPr>
            <p:ph type="body" idx="10"/>
          </p:nvPr>
        </p:nvSpPr>
        <p:spPr>
          <a:xfrm>
            <a:off x="270244" y="2320288"/>
            <a:ext cx="3657599" cy="3890449"/>
          </a:xfrm>
        </p:spPr>
        <p:txBody>
          <a:bodyPr/>
          <a:lstStyle/>
          <a:p>
            <a:pPr marL="342900" indent="-342900">
              <a:buFont typeface="Arial" panose="020B0604020202020204" pitchFamily="34" charset="0"/>
              <a:buChar char="•"/>
            </a:pPr>
            <a:r>
              <a:rPr lang="en-US" sz="2000" err="1">
                <a:solidFill>
                  <a:schemeClr val="tx1"/>
                </a:solidFill>
                <a:latin typeface="Arial" panose="020B0604020202020204" pitchFamily="34" charset="0"/>
              </a:rPr>
              <a:t>Unettomuus</a:t>
            </a:r>
            <a:endParaRPr lang="en-US" sz="2000">
              <a:solidFill>
                <a:schemeClr val="tx1"/>
              </a:solidFill>
              <a:latin typeface="Arial" panose="020B0604020202020204" pitchFamily="34" charset="0"/>
              <a:ea typeface="+mn-lt"/>
            </a:endParaRPr>
          </a:p>
          <a:p>
            <a:pPr marL="342900" indent="-342900">
              <a:buFont typeface="Arial" panose="020B0604020202020204" pitchFamily="34" charset="0"/>
              <a:buChar char="•"/>
            </a:pPr>
            <a:r>
              <a:rPr lang="en-US" sz="2000" err="1">
                <a:solidFill>
                  <a:schemeClr val="tx1"/>
                </a:solidFill>
                <a:latin typeface="Arial" panose="020B0604020202020204" pitchFamily="34" charset="0"/>
              </a:rPr>
              <a:t>Sydämentykytys</a:t>
            </a:r>
            <a:endParaRPr lang="en-US" sz="2000">
              <a:solidFill>
                <a:schemeClr val="tx1"/>
              </a:solidFill>
              <a:latin typeface="Arial" panose="020B0604020202020204" pitchFamily="34" charset="0"/>
              <a:ea typeface="+mn-lt"/>
            </a:endParaRPr>
          </a:p>
          <a:p>
            <a:pPr marL="342900" indent="-342900">
              <a:buFont typeface="Arial" panose="020B0604020202020204" pitchFamily="34" charset="0"/>
              <a:buChar char="•"/>
            </a:pPr>
            <a:r>
              <a:rPr lang="en-US" sz="2000" err="1">
                <a:solidFill>
                  <a:schemeClr val="tx1"/>
                </a:solidFill>
                <a:latin typeface="Arial" panose="020B0604020202020204" pitchFamily="34" charset="0"/>
              </a:rPr>
              <a:t>Huimaus</a:t>
            </a:r>
            <a:endParaRPr lang="en-US" sz="2000">
              <a:solidFill>
                <a:schemeClr val="tx1"/>
              </a:solidFill>
              <a:latin typeface="Arial" panose="020B0604020202020204" pitchFamily="34" charset="0"/>
              <a:ea typeface="+mn-lt"/>
            </a:endParaRPr>
          </a:p>
          <a:p>
            <a:pPr marL="342900" indent="-342900">
              <a:buFont typeface="Arial" panose="020B0604020202020204" pitchFamily="34" charset="0"/>
              <a:buChar char="•"/>
            </a:pPr>
            <a:r>
              <a:rPr lang="en-US" sz="2000" err="1">
                <a:solidFill>
                  <a:schemeClr val="tx1"/>
                </a:solidFill>
                <a:latin typeface="Arial" panose="020B0604020202020204" pitchFamily="34" charset="0"/>
              </a:rPr>
              <a:t>Käsien</a:t>
            </a:r>
            <a:r>
              <a:rPr lang="en-US" sz="2000">
                <a:solidFill>
                  <a:schemeClr val="tx1"/>
                </a:solidFill>
                <a:latin typeface="Arial" panose="020B0604020202020204" pitchFamily="34" charset="0"/>
              </a:rPr>
              <a:t> </a:t>
            </a:r>
            <a:r>
              <a:rPr lang="en-US" sz="2000" err="1">
                <a:solidFill>
                  <a:schemeClr val="tx1"/>
                </a:solidFill>
                <a:latin typeface="Arial" panose="020B0604020202020204" pitchFamily="34" charset="0"/>
              </a:rPr>
              <a:t>vapina</a:t>
            </a:r>
            <a:endParaRPr lang="en-US" sz="2000">
              <a:solidFill>
                <a:schemeClr val="tx1"/>
              </a:solidFill>
              <a:latin typeface="Arial" panose="020B0604020202020204" pitchFamily="34" charset="0"/>
              <a:ea typeface="+mn-lt"/>
            </a:endParaRPr>
          </a:p>
          <a:p>
            <a:pPr marL="342900" indent="-342900">
              <a:buFont typeface="Arial" panose="020B0604020202020204" pitchFamily="34" charset="0"/>
              <a:buChar char="•"/>
            </a:pPr>
            <a:r>
              <a:rPr lang="en-US" sz="2000" err="1">
                <a:solidFill>
                  <a:schemeClr val="tx1"/>
                </a:solidFill>
                <a:latin typeface="Arial" panose="020B0604020202020204" pitchFamily="34" charset="0"/>
              </a:rPr>
              <a:t>Levottomuus</a:t>
            </a:r>
            <a:r>
              <a:rPr lang="en-US" sz="2000">
                <a:solidFill>
                  <a:schemeClr val="tx1"/>
                </a:solidFill>
                <a:latin typeface="Arial" panose="020B0604020202020204" pitchFamily="34" charset="0"/>
              </a:rPr>
              <a:t>, </a:t>
            </a:r>
            <a:r>
              <a:rPr lang="en-US" sz="2000" err="1">
                <a:solidFill>
                  <a:schemeClr val="tx1"/>
                </a:solidFill>
                <a:latin typeface="Arial" panose="020B0604020202020204" pitchFamily="34" charset="0"/>
              </a:rPr>
              <a:t>outouden</a:t>
            </a:r>
            <a:r>
              <a:rPr lang="en-US" sz="2000">
                <a:solidFill>
                  <a:schemeClr val="tx1"/>
                </a:solidFill>
                <a:latin typeface="Arial" panose="020B0604020202020204" pitchFamily="34" charset="0"/>
              </a:rPr>
              <a:t> </a:t>
            </a:r>
            <a:r>
              <a:rPr lang="en-US" sz="2000" err="1">
                <a:solidFill>
                  <a:schemeClr val="tx1"/>
                </a:solidFill>
                <a:latin typeface="Arial" panose="020B0604020202020204" pitchFamily="34" charset="0"/>
              </a:rPr>
              <a:t>tunne</a:t>
            </a:r>
            <a:r>
              <a:rPr lang="en-US" sz="2000">
                <a:solidFill>
                  <a:schemeClr val="tx1"/>
                </a:solidFill>
                <a:latin typeface="Arial" panose="020B0604020202020204" pitchFamily="34" charset="0"/>
              </a:rPr>
              <a:t>, </a:t>
            </a:r>
            <a:r>
              <a:rPr lang="en-US" sz="2000" err="1">
                <a:solidFill>
                  <a:schemeClr val="tx1"/>
                </a:solidFill>
                <a:latin typeface="Arial" panose="020B0604020202020204" pitchFamily="34" charset="0"/>
              </a:rPr>
              <a:t>ahdistuneisuus</a:t>
            </a:r>
            <a:endParaRPr lang="en-US" sz="2000">
              <a:solidFill>
                <a:schemeClr val="tx1"/>
              </a:solidFill>
              <a:latin typeface="Arial" panose="020B0604020202020204" pitchFamily="34" charset="0"/>
              <a:ea typeface="+mn-lt"/>
            </a:endParaRPr>
          </a:p>
          <a:p>
            <a:pPr marL="342900" indent="-342900">
              <a:buFont typeface="Arial" panose="020B0604020202020204" pitchFamily="34" charset="0"/>
              <a:buChar char="•"/>
            </a:pPr>
            <a:r>
              <a:rPr lang="en-US" sz="2000">
                <a:solidFill>
                  <a:schemeClr val="tx1"/>
                </a:solidFill>
                <a:latin typeface="Arial"/>
                <a:cs typeface="Arial"/>
              </a:rPr>
              <a:t>Pelko, </a:t>
            </a:r>
            <a:r>
              <a:rPr lang="en-US" sz="2000" err="1">
                <a:solidFill>
                  <a:schemeClr val="tx1"/>
                </a:solidFill>
                <a:latin typeface="Arial"/>
                <a:cs typeface="Arial"/>
              </a:rPr>
              <a:t>kauhu</a:t>
            </a:r>
            <a:endParaRPr lang="en-US" sz="2000">
              <a:solidFill>
                <a:schemeClr val="tx1"/>
              </a:solidFill>
              <a:latin typeface="Arial"/>
              <a:ea typeface="+mn-lt"/>
              <a:cs typeface="Arial"/>
            </a:endParaRPr>
          </a:p>
          <a:p>
            <a:pPr marL="342900" indent="-342900">
              <a:buFont typeface="Arial" panose="020B0604020202020204" pitchFamily="34" charset="0"/>
              <a:buChar char="•"/>
            </a:pPr>
            <a:r>
              <a:rPr lang="en-US" sz="2000" err="1">
                <a:solidFill>
                  <a:schemeClr val="tx1"/>
                </a:solidFill>
                <a:latin typeface="Arial" panose="020B0604020202020204" pitchFamily="34" charset="0"/>
              </a:rPr>
              <a:t>Avuttomuus</a:t>
            </a:r>
            <a:endParaRPr lang="en-US" sz="2000">
              <a:solidFill>
                <a:schemeClr val="tx1"/>
              </a:solidFill>
              <a:latin typeface="Arial" panose="020B0604020202020204" pitchFamily="34" charset="0"/>
            </a:endParaRPr>
          </a:p>
          <a:p>
            <a:pPr marL="342900" indent="-342900">
              <a:buFont typeface="Arial" panose="020B0604020202020204" pitchFamily="34" charset="0"/>
              <a:buChar char="•"/>
            </a:pPr>
            <a:r>
              <a:rPr lang="fi-FI" sz="2000">
                <a:solidFill>
                  <a:schemeClr val="tx1"/>
                </a:solidFill>
                <a:latin typeface="Arial" panose="020B0604020202020204" pitchFamily="34" charset="0"/>
                <a:ea typeface="+mn-lt"/>
              </a:rPr>
              <a:t>Epätodellinen olo</a:t>
            </a:r>
          </a:p>
          <a:p>
            <a:pPr marL="342900" indent="-342900">
              <a:buFont typeface="Arial" panose="020B0604020202020204" pitchFamily="34" charset="0"/>
              <a:buChar char="•"/>
            </a:pPr>
            <a:r>
              <a:rPr lang="fi-FI" sz="2000">
                <a:solidFill>
                  <a:schemeClr val="tx1"/>
                </a:solidFill>
                <a:latin typeface="Arial"/>
                <a:ea typeface="+mn-lt"/>
                <a:cs typeface="Arial"/>
              </a:rPr>
              <a:t>Käsitys ajasta muuttuu</a:t>
            </a:r>
          </a:p>
          <a:p>
            <a:pPr marL="342900" indent="-342900">
              <a:buFont typeface="Arial" panose="020B0604020202020204" pitchFamily="34" charset="0"/>
              <a:buChar char="•"/>
            </a:pPr>
            <a:r>
              <a:rPr lang="fi-FI" sz="2000">
                <a:solidFill>
                  <a:schemeClr val="tx1"/>
                </a:solidFill>
                <a:latin typeface="Arial"/>
                <a:cs typeface="Arial"/>
              </a:rPr>
              <a:t>Reagoimattomuus, tai käyttäytyminen ihan kuin ei olisi mitään ongelmaa</a:t>
            </a:r>
          </a:p>
          <a:p>
            <a:endParaRPr lang="en-US" sz="2000">
              <a:ea typeface="+mn-lt"/>
              <a:cs typeface="+mn-lt"/>
            </a:endParaRPr>
          </a:p>
          <a:p>
            <a:endParaRPr lang="fi-FI" sz="2000"/>
          </a:p>
        </p:txBody>
      </p:sp>
      <p:sp>
        <p:nvSpPr>
          <p:cNvPr id="5" name="Text Placeholder 4">
            <a:extLst>
              <a:ext uri="{FF2B5EF4-FFF2-40B4-BE49-F238E27FC236}">
                <a16:creationId xmlns:a16="http://schemas.microsoft.com/office/drawing/2014/main" id="{84508042-F766-0777-7B1A-4D1F2512FA39}"/>
              </a:ext>
            </a:extLst>
          </p:cNvPr>
          <p:cNvSpPr>
            <a:spLocks noGrp="1"/>
          </p:cNvSpPr>
          <p:nvPr>
            <p:ph type="body" idx="12"/>
          </p:nvPr>
        </p:nvSpPr>
        <p:spPr>
          <a:xfrm>
            <a:off x="4270523" y="1717776"/>
            <a:ext cx="3657598" cy="3890449"/>
          </a:xfrm>
        </p:spPr>
        <p:txBody>
          <a:bodyPr/>
          <a:lstStyle/>
          <a:p>
            <a:pPr marL="342900" indent="-342900">
              <a:buFont typeface="Arial" panose="020B0604020202020204" pitchFamily="34" charset="0"/>
              <a:buChar char="•"/>
            </a:pPr>
            <a:r>
              <a:rPr lang="fi-FI" sz="2000">
                <a:latin typeface="Arial" panose="020B0604020202020204" pitchFamily="34" charset="0"/>
                <a:ea typeface="+mn-lt"/>
              </a:rPr>
              <a:t>Muistin ongelmat</a:t>
            </a:r>
          </a:p>
          <a:p>
            <a:pPr marL="342900" indent="-342900">
              <a:buFont typeface="Arial" panose="020B0604020202020204" pitchFamily="34" charset="0"/>
              <a:buChar char="•"/>
            </a:pPr>
            <a:r>
              <a:rPr lang="fi-FI" sz="2000">
                <a:latin typeface="Arial" panose="020B0604020202020204" pitchFamily="34" charset="0"/>
                <a:ea typeface="+mn-lt"/>
              </a:rPr>
              <a:t>Tunteiden puuttuminen</a:t>
            </a:r>
          </a:p>
          <a:p>
            <a:pPr marL="342900" indent="-342900">
              <a:buFont typeface="Arial" panose="020B0604020202020204" pitchFamily="34" charset="0"/>
              <a:buChar char="•"/>
            </a:pPr>
            <a:r>
              <a:rPr lang="en-US" sz="2000" err="1">
                <a:latin typeface="Arial" panose="020B0604020202020204" pitchFamily="34" charset="0"/>
              </a:rPr>
              <a:t>Pelko</a:t>
            </a:r>
            <a:r>
              <a:rPr lang="en-US" sz="2000">
                <a:latin typeface="Arial" panose="020B0604020202020204" pitchFamily="34" charset="0"/>
              </a:rPr>
              <a:t>, </a:t>
            </a:r>
            <a:r>
              <a:rPr lang="en-US" sz="2000" err="1">
                <a:latin typeface="Arial" panose="020B0604020202020204" pitchFamily="34" charset="0"/>
              </a:rPr>
              <a:t>kauhu</a:t>
            </a:r>
            <a:endParaRPr lang="en-US" sz="2000">
              <a:latin typeface="Arial" panose="020B0604020202020204" pitchFamily="34" charset="0"/>
              <a:ea typeface="+mn-lt"/>
            </a:endParaRPr>
          </a:p>
          <a:p>
            <a:pPr marL="342900" indent="-342900">
              <a:buFont typeface="Arial" panose="020B0604020202020204" pitchFamily="34" charset="0"/>
              <a:buChar char="•"/>
            </a:pPr>
            <a:r>
              <a:rPr lang="en-US" sz="2000" err="1">
                <a:latin typeface="Arial" panose="020B0604020202020204" pitchFamily="34" charset="0"/>
              </a:rPr>
              <a:t>Avuttomuus</a:t>
            </a:r>
            <a:endParaRPr lang="en-US" sz="2000">
              <a:latin typeface="Arial" panose="020B0604020202020204" pitchFamily="34" charset="0"/>
              <a:ea typeface="+mn-lt"/>
            </a:endParaRPr>
          </a:p>
          <a:p>
            <a:pPr marL="342900" indent="-342900">
              <a:buFont typeface="Arial" panose="020B0604020202020204" pitchFamily="34" charset="0"/>
              <a:buChar char="•"/>
            </a:pPr>
            <a:r>
              <a:rPr lang="en-US" sz="2000" err="1">
                <a:latin typeface="Arial" panose="020B0604020202020204" pitchFamily="34" charset="0"/>
              </a:rPr>
              <a:t>Kiukku</a:t>
            </a:r>
            <a:r>
              <a:rPr lang="en-US" sz="2000">
                <a:latin typeface="Arial" panose="020B0604020202020204" pitchFamily="34" charset="0"/>
              </a:rPr>
              <a:t> ja </a:t>
            </a:r>
            <a:r>
              <a:rPr lang="en-US" sz="2000" err="1">
                <a:latin typeface="Arial" panose="020B0604020202020204" pitchFamily="34" charset="0"/>
              </a:rPr>
              <a:t>aggressiivinen</a:t>
            </a:r>
            <a:r>
              <a:rPr lang="en-US" sz="2000">
                <a:latin typeface="Arial" panose="020B0604020202020204" pitchFamily="34" charset="0"/>
              </a:rPr>
              <a:t> </a:t>
            </a:r>
            <a:r>
              <a:rPr lang="en-US" sz="2000" err="1">
                <a:latin typeface="Arial" panose="020B0604020202020204" pitchFamily="34" charset="0"/>
              </a:rPr>
              <a:t>käytös</a:t>
            </a:r>
            <a:r>
              <a:rPr lang="en-US" sz="2000">
                <a:latin typeface="Arial" panose="020B0604020202020204" pitchFamily="34" charset="0"/>
              </a:rPr>
              <a:t> </a:t>
            </a:r>
            <a:endParaRPr lang="en-US" sz="2000">
              <a:latin typeface="Arial" panose="020B0604020202020204" pitchFamily="34" charset="0"/>
              <a:ea typeface="+mn-lt"/>
            </a:endParaRPr>
          </a:p>
          <a:p>
            <a:pPr marL="342900" indent="-342900">
              <a:buFont typeface="Arial" panose="020B0604020202020204" pitchFamily="34" charset="0"/>
              <a:buChar char="•"/>
            </a:pPr>
            <a:r>
              <a:rPr lang="en-US" sz="2000" err="1">
                <a:latin typeface="Arial" panose="020B0604020202020204" pitchFamily="34" charset="0"/>
              </a:rPr>
              <a:t>Muistikuvat</a:t>
            </a:r>
            <a:r>
              <a:rPr lang="en-US" sz="2000">
                <a:latin typeface="Arial" panose="020B0604020202020204" pitchFamily="34" charset="0"/>
              </a:rPr>
              <a:t> </a:t>
            </a:r>
            <a:r>
              <a:rPr lang="en-US" sz="2000" err="1">
                <a:latin typeface="Arial" panose="020B0604020202020204" pitchFamily="34" charset="0"/>
              </a:rPr>
              <a:t>traumaattisista</a:t>
            </a:r>
            <a:r>
              <a:rPr lang="en-US" sz="2000">
                <a:latin typeface="Arial" panose="020B0604020202020204" pitchFamily="34" charset="0"/>
              </a:rPr>
              <a:t> </a:t>
            </a:r>
            <a:r>
              <a:rPr lang="en-US" sz="2000" err="1">
                <a:latin typeface="Arial" panose="020B0604020202020204" pitchFamily="34" charset="0"/>
              </a:rPr>
              <a:t>tapahtumista</a:t>
            </a:r>
            <a:endParaRPr lang="en-US" sz="2000">
              <a:latin typeface="Arial" panose="020B0604020202020204" pitchFamily="34" charset="0"/>
              <a:ea typeface="+mn-lt"/>
            </a:endParaRPr>
          </a:p>
          <a:p>
            <a:pPr marL="342900" indent="-342900">
              <a:buFont typeface="Arial" panose="020B0604020202020204" pitchFamily="34" charset="0"/>
              <a:buChar char="•"/>
            </a:pPr>
            <a:r>
              <a:rPr lang="en-US" sz="2000" err="1">
                <a:latin typeface="Arial" panose="020B0604020202020204" pitchFamily="34" charset="0"/>
              </a:rPr>
              <a:t>Ikävä</a:t>
            </a:r>
            <a:r>
              <a:rPr lang="en-US" sz="2000">
                <a:latin typeface="Arial" panose="020B0604020202020204" pitchFamily="34" charset="0"/>
              </a:rPr>
              <a:t> ja </a:t>
            </a:r>
            <a:r>
              <a:rPr lang="en-US" sz="2000" err="1">
                <a:latin typeface="Arial" panose="020B0604020202020204" pitchFamily="34" charset="0"/>
              </a:rPr>
              <a:t>suru</a:t>
            </a:r>
            <a:r>
              <a:rPr lang="en-US" sz="2000">
                <a:latin typeface="Arial" panose="020B0604020202020204" pitchFamily="34" charset="0"/>
              </a:rPr>
              <a:t> </a:t>
            </a:r>
            <a:r>
              <a:rPr lang="en-US" sz="2000" err="1">
                <a:latin typeface="Arial" panose="020B0604020202020204" pitchFamily="34" charset="0"/>
              </a:rPr>
              <a:t>omaisista</a:t>
            </a:r>
            <a:endParaRPr lang="en-US" sz="2000">
              <a:latin typeface="Arial" panose="020B0604020202020204" pitchFamily="34" charset="0"/>
              <a:ea typeface="+mn-lt"/>
            </a:endParaRPr>
          </a:p>
          <a:p>
            <a:pPr marL="342900" indent="-342900">
              <a:buFont typeface="Arial" panose="020B0604020202020204" pitchFamily="34" charset="0"/>
              <a:buChar char="•"/>
            </a:pPr>
            <a:r>
              <a:rPr lang="en-US" sz="2000" err="1">
                <a:latin typeface="Arial" panose="020B0604020202020204" pitchFamily="34" charset="0"/>
              </a:rPr>
              <a:t>Painajaiset</a:t>
            </a:r>
            <a:endParaRPr lang="en-US" sz="2000">
              <a:latin typeface="Arial" panose="020B0604020202020204" pitchFamily="34" charset="0"/>
            </a:endParaRPr>
          </a:p>
          <a:p>
            <a:endParaRPr lang="fi-FI" sz="2000">
              <a:latin typeface="Arial" panose="020B0604020202020204" pitchFamily="34" charset="0"/>
            </a:endParaRPr>
          </a:p>
        </p:txBody>
      </p:sp>
      <p:sp>
        <p:nvSpPr>
          <p:cNvPr id="6" name="Text Placeholder 5">
            <a:extLst>
              <a:ext uri="{FF2B5EF4-FFF2-40B4-BE49-F238E27FC236}">
                <a16:creationId xmlns:a16="http://schemas.microsoft.com/office/drawing/2014/main" id="{0A41297B-8BBF-FFDC-33B1-DDDA3D0F64D8}"/>
              </a:ext>
            </a:extLst>
          </p:cNvPr>
          <p:cNvSpPr>
            <a:spLocks noGrp="1"/>
          </p:cNvSpPr>
          <p:nvPr>
            <p:ph type="body" idx="14"/>
          </p:nvPr>
        </p:nvSpPr>
        <p:spPr>
          <a:xfrm>
            <a:off x="8465731" y="1877264"/>
            <a:ext cx="3562350" cy="3890449"/>
          </a:xfrm>
        </p:spPr>
        <p:txBody>
          <a:bodyPr/>
          <a:lstStyle/>
          <a:p>
            <a:pPr marL="342900" indent="-342900">
              <a:buFont typeface="Arial" panose="020B0604020202020204" pitchFamily="34" charset="0"/>
              <a:buChar char="•"/>
            </a:pPr>
            <a:r>
              <a:rPr lang="en-US" sz="2000" err="1">
                <a:solidFill>
                  <a:schemeClr val="tx1"/>
                </a:solidFill>
                <a:latin typeface="Arial" panose="020B0604020202020204" pitchFamily="34" charset="0"/>
                <a:ea typeface="+mn-lt"/>
              </a:rPr>
              <a:t>Fyysisiä</a:t>
            </a:r>
            <a:r>
              <a:rPr lang="en-US" sz="2000">
                <a:solidFill>
                  <a:schemeClr val="tx1"/>
                </a:solidFill>
                <a:latin typeface="Arial" panose="020B0604020202020204" pitchFamily="34" charset="0"/>
                <a:ea typeface="+mn-lt"/>
              </a:rPr>
              <a:t> </a:t>
            </a:r>
            <a:r>
              <a:rPr lang="en-US" sz="2000" err="1">
                <a:solidFill>
                  <a:schemeClr val="tx1"/>
                </a:solidFill>
                <a:latin typeface="Arial" panose="020B0604020202020204" pitchFamily="34" charset="0"/>
                <a:ea typeface="+mn-lt"/>
              </a:rPr>
              <a:t>voimia</a:t>
            </a:r>
            <a:r>
              <a:rPr lang="en-US" sz="2000">
                <a:solidFill>
                  <a:schemeClr val="tx1"/>
                </a:solidFill>
                <a:latin typeface="Arial" panose="020B0604020202020204" pitchFamily="34" charset="0"/>
                <a:ea typeface="+mn-lt"/>
              </a:rPr>
              <a:t> on </a:t>
            </a:r>
            <a:r>
              <a:rPr lang="en-US" sz="2000" err="1">
                <a:solidFill>
                  <a:schemeClr val="tx1"/>
                </a:solidFill>
                <a:latin typeface="Arial" panose="020B0604020202020204" pitchFamily="34" charset="0"/>
                <a:ea typeface="+mn-lt"/>
              </a:rPr>
              <a:t>tavallista</a:t>
            </a:r>
            <a:r>
              <a:rPr lang="en-US" sz="2000">
                <a:solidFill>
                  <a:schemeClr val="tx1"/>
                </a:solidFill>
                <a:latin typeface="Arial" panose="020B0604020202020204" pitchFamily="34" charset="0"/>
                <a:ea typeface="+mn-lt"/>
              </a:rPr>
              <a:t> </a:t>
            </a:r>
            <a:r>
              <a:rPr lang="en-US" sz="2000" err="1">
                <a:solidFill>
                  <a:schemeClr val="tx1"/>
                </a:solidFill>
                <a:latin typeface="Arial" panose="020B0604020202020204" pitchFamily="34" charset="0"/>
                <a:ea typeface="+mn-lt"/>
              </a:rPr>
              <a:t>vähemmän</a:t>
            </a:r>
            <a:r>
              <a:rPr lang="en-US" sz="2000">
                <a:solidFill>
                  <a:schemeClr val="tx1"/>
                </a:solidFill>
                <a:latin typeface="Arial" panose="020B0604020202020204" pitchFamily="34" charset="0"/>
                <a:ea typeface="+mn-lt"/>
              </a:rPr>
              <a:t> tai </a:t>
            </a:r>
            <a:r>
              <a:rPr lang="en-US" sz="2000" err="1">
                <a:solidFill>
                  <a:schemeClr val="tx1"/>
                </a:solidFill>
                <a:latin typeface="Arial" panose="020B0604020202020204" pitchFamily="34" charset="0"/>
                <a:ea typeface="+mn-lt"/>
              </a:rPr>
              <a:t>enemmän</a:t>
            </a:r>
            <a:endParaRPr lang="en-US" sz="2000">
              <a:solidFill>
                <a:schemeClr val="tx1"/>
              </a:solidFill>
              <a:latin typeface="Arial" panose="020B0604020202020204" pitchFamily="34" charset="0"/>
            </a:endParaRPr>
          </a:p>
          <a:p>
            <a:pPr marL="342900" indent="-342900">
              <a:buFont typeface="Arial" panose="020B0604020202020204" pitchFamily="34" charset="0"/>
              <a:buChar char="•"/>
            </a:pPr>
            <a:r>
              <a:rPr lang="en-US" sz="2000" err="1">
                <a:solidFill>
                  <a:schemeClr val="tx1"/>
                </a:solidFill>
                <a:latin typeface="Arial" panose="020B0604020202020204" pitchFamily="34" charset="0"/>
                <a:ea typeface="+mn-lt"/>
              </a:rPr>
              <a:t>Kuuma</a:t>
            </a:r>
            <a:r>
              <a:rPr lang="en-US" sz="2000">
                <a:solidFill>
                  <a:schemeClr val="tx1"/>
                </a:solidFill>
                <a:latin typeface="Arial" panose="020B0604020202020204" pitchFamily="34" charset="0"/>
                <a:ea typeface="+mn-lt"/>
              </a:rPr>
              <a:t>, </a:t>
            </a:r>
            <a:r>
              <a:rPr lang="en-US" sz="2000" err="1">
                <a:solidFill>
                  <a:schemeClr val="tx1"/>
                </a:solidFill>
                <a:latin typeface="Arial" panose="020B0604020202020204" pitchFamily="34" charset="0"/>
                <a:ea typeface="+mn-lt"/>
              </a:rPr>
              <a:t>kylmä</a:t>
            </a:r>
            <a:r>
              <a:rPr lang="en-US" sz="2000">
                <a:solidFill>
                  <a:schemeClr val="tx1"/>
                </a:solidFill>
                <a:latin typeface="Arial" panose="020B0604020202020204" pitchFamily="34" charset="0"/>
                <a:ea typeface="+mn-lt"/>
              </a:rPr>
              <a:t> tai </a:t>
            </a:r>
            <a:r>
              <a:rPr lang="en-US" sz="2000" err="1">
                <a:solidFill>
                  <a:schemeClr val="tx1"/>
                </a:solidFill>
                <a:latin typeface="Arial" panose="020B0604020202020204" pitchFamily="34" charset="0"/>
                <a:ea typeface="+mn-lt"/>
              </a:rPr>
              <a:t>nälkä</a:t>
            </a:r>
            <a:r>
              <a:rPr lang="en-US" sz="2000">
                <a:solidFill>
                  <a:schemeClr val="tx1"/>
                </a:solidFill>
                <a:latin typeface="Arial" panose="020B0604020202020204" pitchFamily="34" charset="0"/>
                <a:ea typeface="+mn-lt"/>
              </a:rPr>
              <a:t> </a:t>
            </a:r>
            <a:r>
              <a:rPr lang="en-US" sz="2000" err="1">
                <a:solidFill>
                  <a:schemeClr val="tx1"/>
                </a:solidFill>
                <a:latin typeface="Arial" panose="020B0604020202020204" pitchFamily="34" charset="0"/>
                <a:ea typeface="+mn-lt"/>
              </a:rPr>
              <a:t>eivät</a:t>
            </a:r>
            <a:r>
              <a:rPr lang="en-US" sz="2000">
                <a:solidFill>
                  <a:schemeClr val="tx1"/>
                </a:solidFill>
                <a:latin typeface="Arial" panose="020B0604020202020204" pitchFamily="34" charset="0"/>
                <a:ea typeface="+mn-lt"/>
              </a:rPr>
              <a:t> </a:t>
            </a:r>
            <a:r>
              <a:rPr lang="en-US" sz="2000" err="1">
                <a:solidFill>
                  <a:schemeClr val="tx1"/>
                </a:solidFill>
                <a:latin typeface="Arial" panose="020B0604020202020204" pitchFamily="34" charset="0"/>
                <a:ea typeface="+mn-lt"/>
              </a:rPr>
              <a:t>tunnu</a:t>
            </a:r>
            <a:endParaRPr lang="en-US" sz="2000">
              <a:solidFill>
                <a:schemeClr val="tx1"/>
              </a:solidFill>
              <a:latin typeface="Arial" panose="020B0604020202020204" pitchFamily="34" charset="0"/>
            </a:endParaRPr>
          </a:p>
          <a:p>
            <a:pPr marL="342900" indent="-342900">
              <a:buFont typeface="Arial" panose="020B0604020202020204" pitchFamily="34" charset="0"/>
              <a:buChar char="•"/>
            </a:pPr>
            <a:r>
              <a:rPr lang="en-US" sz="2000" err="1">
                <a:solidFill>
                  <a:schemeClr val="tx1"/>
                </a:solidFill>
                <a:latin typeface="Arial" panose="020B0604020202020204" pitchFamily="34" charset="0"/>
                <a:ea typeface="+mn-lt"/>
              </a:rPr>
              <a:t>Helppojakin</a:t>
            </a:r>
            <a:r>
              <a:rPr lang="en-US" sz="2000">
                <a:solidFill>
                  <a:schemeClr val="tx1"/>
                </a:solidFill>
                <a:latin typeface="Arial" panose="020B0604020202020204" pitchFamily="34" charset="0"/>
                <a:ea typeface="+mn-lt"/>
              </a:rPr>
              <a:t> </a:t>
            </a:r>
            <a:r>
              <a:rPr lang="en-US" sz="2000" err="1">
                <a:solidFill>
                  <a:schemeClr val="tx1"/>
                </a:solidFill>
                <a:latin typeface="Arial" panose="020B0604020202020204" pitchFamily="34" charset="0"/>
                <a:ea typeface="+mn-lt"/>
              </a:rPr>
              <a:t>päätöksiä</a:t>
            </a:r>
            <a:r>
              <a:rPr lang="en-US" sz="2000">
                <a:solidFill>
                  <a:schemeClr val="tx1"/>
                </a:solidFill>
                <a:latin typeface="Arial" panose="020B0604020202020204" pitchFamily="34" charset="0"/>
                <a:ea typeface="+mn-lt"/>
              </a:rPr>
              <a:t> on </a:t>
            </a:r>
            <a:r>
              <a:rPr lang="en-US" sz="2000" err="1">
                <a:solidFill>
                  <a:schemeClr val="tx1"/>
                </a:solidFill>
                <a:latin typeface="Arial" panose="020B0604020202020204" pitchFamily="34" charset="0"/>
                <a:ea typeface="+mn-lt"/>
              </a:rPr>
              <a:t>vaikea</a:t>
            </a:r>
            <a:r>
              <a:rPr lang="en-US" sz="2000">
                <a:solidFill>
                  <a:schemeClr val="tx1"/>
                </a:solidFill>
                <a:latin typeface="Arial" panose="020B0604020202020204" pitchFamily="34" charset="0"/>
                <a:ea typeface="+mn-lt"/>
              </a:rPr>
              <a:t> </a:t>
            </a:r>
            <a:r>
              <a:rPr lang="en-US" sz="2000" err="1">
                <a:solidFill>
                  <a:schemeClr val="tx1"/>
                </a:solidFill>
                <a:latin typeface="Arial" panose="020B0604020202020204" pitchFamily="34" charset="0"/>
                <a:ea typeface="+mn-lt"/>
              </a:rPr>
              <a:t>tehdä</a:t>
            </a:r>
            <a:endParaRPr lang="en-US" sz="2000">
              <a:solidFill>
                <a:schemeClr val="tx1"/>
              </a:solidFill>
              <a:latin typeface="Arial" panose="020B0604020202020204" pitchFamily="34" charset="0"/>
            </a:endParaRPr>
          </a:p>
          <a:p>
            <a:pPr marL="342900" indent="-342900">
              <a:buFont typeface="Arial" panose="020B0604020202020204" pitchFamily="34" charset="0"/>
              <a:buChar char="•"/>
            </a:pPr>
            <a:r>
              <a:rPr lang="en-US" sz="2000" err="1">
                <a:solidFill>
                  <a:schemeClr val="tx1"/>
                </a:solidFill>
                <a:latin typeface="Arial" panose="020B0604020202020204" pitchFamily="34" charset="0"/>
                <a:ea typeface="+mn-lt"/>
              </a:rPr>
              <a:t>Paniikkia</a:t>
            </a:r>
            <a:endParaRPr lang="en-US" sz="2000">
              <a:solidFill>
                <a:schemeClr val="tx1"/>
              </a:solidFill>
              <a:latin typeface="Arial" panose="020B0604020202020204" pitchFamily="34" charset="0"/>
              <a:ea typeface="+mn-lt"/>
            </a:endParaRPr>
          </a:p>
          <a:p>
            <a:pPr marL="342900" indent="-342900">
              <a:buFont typeface="Arial" panose="020B0604020202020204" pitchFamily="34" charset="0"/>
              <a:buChar char="•"/>
            </a:pPr>
            <a:r>
              <a:rPr lang="en-US" sz="2000" err="1">
                <a:solidFill>
                  <a:schemeClr val="tx1"/>
                </a:solidFill>
                <a:latin typeface="Arial" panose="020B0604020202020204" pitchFamily="34" charset="0"/>
                <a:ea typeface="+mn-lt"/>
              </a:rPr>
              <a:t>Lamaannusta</a:t>
            </a:r>
            <a:endParaRPr lang="en-US" sz="2000">
              <a:solidFill>
                <a:schemeClr val="tx1"/>
              </a:solidFill>
              <a:latin typeface="Arial" panose="020B0604020202020204" pitchFamily="34" charset="0"/>
            </a:endParaRPr>
          </a:p>
          <a:p>
            <a:pPr marL="342900" indent="-342900">
              <a:buFont typeface="Arial" panose="020B0604020202020204" pitchFamily="34" charset="0"/>
              <a:buChar char="•"/>
            </a:pPr>
            <a:r>
              <a:rPr lang="en-US" sz="2000" err="1">
                <a:solidFill>
                  <a:schemeClr val="tx1"/>
                </a:solidFill>
                <a:latin typeface="Arial" panose="020B0604020202020204" pitchFamily="34" charset="0"/>
                <a:ea typeface="+mn-lt"/>
              </a:rPr>
              <a:t>Hengenahdistus</a:t>
            </a:r>
            <a:endParaRPr lang="en-US" sz="2000">
              <a:solidFill>
                <a:schemeClr val="tx1"/>
              </a:solidFill>
              <a:latin typeface="Arial" panose="020B0604020202020204" pitchFamily="34" charset="0"/>
            </a:endParaRPr>
          </a:p>
          <a:p>
            <a:pPr marL="342900" indent="-342900">
              <a:buFont typeface="Arial" panose="020B0604020202020204" pitchFamily="34" charset="0"/>
              <a:buChar char="•"/>
            </a:pPr>
            <a:r>
              <a:rPr lang="en-US" sz="2000" err="1">
                <a:solidFill>
                  <a:schemeClr val="tx1"/>
                </a:solidFill>
                <a:latin typeface="Arial" panose="020B0604020202020204" pitchFamily="34" charset="0"/>
                <a:ea typeface="+mn-lt"/>
              </a:rPr>
              <a:t>Kiputilat</a:t>
            </a:r>
            <a:endParaRPr lang="en-US" sz="2000">
              <a:solidFill>
                <a:schemeClr val="tx1"/>
              </a:solidFill>
              <a:latin typeface="Arial" panose="020B0604020202020204" pitchFamily="34" charset="0"/>
              <a:ea typeface="+mn-lt"/>
            </a:endParaRPr>
          </a:p>
          <a:p>
            <a:endParaRPr lang="fi-FI" sz="2000"/>
          </a:p>
        </p:txBody>
      </p:sp>
      <p:sp>
        <p:nvSpPr>
          <p:cNvPr id="7" name="TextBox 6">
            <a:extLst>
              <a:ext uri="{FF2B5EF4-FFF2-40B4-BE49-F238E27FC236}">
                <a16:creationId xmlns:a16="http://schemas.microsoft.com/office/drawing/2014/main" id="{90B7FA70-55F7-EC8D-09B6-ABEDE548E4DB}"/>
              </a:ext>
            </a:extLst>
          </p:cNvPr>
          <p:cNvSpPr txBox="1"/>
          <p:nvPr/>
        </p:nvSpPr>
        <p:spPr>
          <a:xfrm>
            <a:off x="150757" y="-67844"/>
            <a:ext cx="11081188" cy="14157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Millä</a:t>
            </a:r>
            <a:r>
              <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tavoin</a:t>
            </a:r>
            <a:r>
              <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voimakas</a:t>
            </a:r>
            <a:r>
              <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stressitila</a:t>
            </a:r>
            <a:r>
              <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voi</a:t>
            </a:r>
            <a:r>
              <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ilmetä</a:t>
            </a:r>
            <a:r>
              <a:rPr kumimoji="0" 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4ECDA52-3289-2362-71A1-4D70BAD3A53E}"/>
              </a:ext>
            </a:extLst>
          </p:cNvPr>
          <p:cNvSpPr txBox="1"/>
          <p:nvPr/>
        </p:nvSpPr>
        <p:spPr>
          <a:xfrm>
            <a:off x="1901979" y="6211251"/>
            <a:ext cx="848329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err="1">
                <a:ln>
                  <a:noFill/>
                </a:ln>
                <a:solidFill>
                  <a:srgbClr val="000000"/>
                </a:solidFill>
                <a:effectLst/>
                <a:uLnTx/>
                <a:uFillTx/>
                <a:latin typeface="Arial"/>
                <a:ea typeface="+mn-ea"/>
                <a:cs typeface="Calibri Light"/>
              </a:rPr>
              <a:t>Reaktiot</a:t>
            </a:r>
            <a:r>
              <a:rPr kumimoji="0" lang="en-US" sz="1800" b="1" i="0" u="none" strike="noStrike" kern="1200" cap="none" spc="0" normalizeH="0" baseline="0" noProof="0">
                <a:ln>
                  <a:noFill/>
                </a:ln>
                <a:solidFill>
                  <a:srgbClr val="000000"/>
                </a:solidFill>
                <a:effectLst/>
                <a:uLnTx/>
                <a:uFillTx/>
                <a:latin typeface="Arial"/>
                <a:ea typeface="+mn-ea"/>
                <a:cs typeface="Calibri Light"/>
              </a:rPr>
              <a:t> </a:t>
            </a:r>
            <a:r>
              <a:rPr kumimoji="0" lang="en-US" sz="1800" b="1" i="0" u="none" strike="noStrike" kern="1200" cap="none" spc="0" normalizeH="0" baseline="0" noProof="0" err="1">
                <a:ln>
                  <a:noFill/>
                </a:ln>
                <a:solidFill>
                  <a:srgbClr val="000000"/>
                </a:solidFill>
                <a:effectLst/>
                <a:uLnTx/>
                <a:uFillTx/>
                <a:latin typeface="Arial"/>
                <a:ea typeface="+mn-ea"/>
                <a:cs typeface="Calibri Light"/>
              </a:rPr>
              <a:t>voivat</a:t>
            </a:r>
            <a:r>
              <a:rPr kumimoji="0" lang="en-US" sz="1800" b="1" i="0" u="none" strike="noStrike" kern="1200" cap="none" spc="0" normalizeH="0" baseline="0" noProof="0">
                <a:ln>
                  <a:noFill/>
                </a:ln>
                <a:solidFill>
                  <a:srgbClr val="000000"/>
                </a:solidFill>
                <a:effectLst/>
                <a:uLnTx/>
                <a:uFillTx/>
                <a:latin typeface="Arial"/>
                <a:ea typeface="+mn-ea"/>
                <a:cs typeface="Calibri Light"/>
              </a:rPr>
              <a:t> </a:t>
            </a:r>
            <a:r>
              <a:rPr kumimoji="0" lang="en-US" sz="1800" b="1" i="0" u="none" strike="noStrike" kern="1200" cap="none" spc="0" normalizeH="0" baseline="0" noProof="0" err="1">
                <a:ln>
                  <a:noFill/>
                </a:ln>
                <a:solidFill>
                  <a:srgbClr val="000000"/>
                </a:solidFill>
                <a:effectLst/>
                <a:uLnTx/>
                <a:uFillTx/>
                <a:latin typeface="Arial"/>
                <a:ea typeface="+mn-ea"/>
                <a:cs typeface="Calibri Light"/>
              </a:rPr>
              <a:t>tulla</a:t>
            </a:r>
            <a:r>
              <a:rPr kumimoji="0" lang="en-US" sz="1800" b="1" i="0" u="none" strike="noStrike" kern="1200" cap="none" spc="0" normalizeH="0" baseline="0" noProof="0">
                <a:ln>
                  <a:noFill/>
                </a:ln>
                <a:solidFill>
                  <a:srgbClr val="000000"/>
                </a:solidFill>
                <a:effectLst/>
                <a:uLnTx/>
                <a:uFillTx/>
                <a:latin typeface="Arial"/>
                <a:ea typeface="+mn-ea"/>
                <a:cs typeface="Calibri Light"/>
              </a:rPr>
              <a:t> </a:t>
            </a:r>
            <a:r>
              <a:rPr kumimoji="0" lang="en-US" sz="1800" b="1" i="0" u="none" strike="noStrike" kern="1200" cap="none" spc="0" normalizeH="0" baseline="0" noProof="0" err="1">
                <a:ln>
                  <a:noFill/>
                </a:ln>
                <a:solidFill>
                  <a:srgbClr val="000000"/>
                </a:solidFill>
                <a:effectLst/>
                <a:uLnTx/>
                <a:uFillTx/>
                <a:latin typeface="Arial"/>
                <a:ea typeface="+mn-ea"/>
                <a:cs typeface="Calibri Light"/>
              </a:rPr>
              <a:t>viiveellä</a:t>
            </a:r>
            <a:r>
              <a:rPr kumimoji="0" lang="en-US" sz="1800" b="0" i="0" u="none" strike="noStrike" kern="1200" cap="none" spc="0" normalizeH="0" baseline="0" noProof="0">
                <a:ln>
                  <a:noFill/>
                </a:ln>
                <a:solidFill>
                  <a:srgbClr val="000000"/>
                </a:solidFill>
                <a:effectLst/>
                <a:uLnTx/>
                <a:uFillTx/>
                <a:latin typeface="Arial"/>
                <a:ea typeface="+mn-ea"/>
                <a:cs typeface="Calibri Light"/>
              </a:rPr>
              <a:t>, </a:t>
            </a:r>
            <a:r>
              <a:rPr kumimoji="0" lang="en-US" sz="1800" b="0" i="0" u="none" strike="noStrike" kern="1200" cap="none" spc="0" normalizeH="0" baseline="0" noProof="0" err="1">
                <a:ln>
                  <a:noFill/>
                </a:ln>
                <a:solidFill>
                  <a:srgbClr val="000000"/>
                </a:solidFill>
                <a:effectLst/>
                <a:uLnTx/>
                <a:uFillTx/>
                <a:latin typeface="Arial"/>
                <a:ea typeface="+mn-ea"/>
                <a:cs typeface="Calibri Light"/>
              </a:rPr>
              <a:t>kun</a:t>
            </a:r>
            <a:r>
              <a:rPr kumimoji="0" lang="en-US" sz="1800" b="0" i="0" u="none" strike="noStrike" kern="1200" cap="none" spc="0" normalizeH="0" baseline="0" noProof="0">
                <a:ln>
                  <a:noFill/>
                </a:ln>
                <a:solidFill>
                  <a:srgbClr val="000000"/>
                </a:solidFill>
                <a:effectLst/>
                <a:uLnTx/>
                <a:uFillTx/>
                <a:latin typeface="Arial"/>
                <a:ea typeface="+mn-ea"/>
                <a:cs typeface="Calibri Light"/>
              </a:rPr>
              <a:t> </a:t>
            </a:r>
            <a:r>
              <a:rPr kumimoji="0" lang="en-US" sz="1800" b="0" i="0" u="none" strike="noStrike" kern="1200" cap="none" spc="0" normalizeH="0" baseline="0" noProof="0" err="1">
                <a:ln>
                  <a:noFill/>
                </a:ln>
                <a:solidFill>
                  <a:srgbClr val="000000"/>
                </a:solidFill>
                <a:effectLst/>
                <a:uLnTx/>
                <a:uFillTx/>
                <a:latin typeface="Arial"/>
                <a:ea typeface="+mn-ea"/>
                <a:cs typeface="Calibri Light"/>
              </a:rPr>
              <a:t>ihminen</a:t>
            </a:r>
            <a:r>
              <a:rPr kumimoji="0" lang="en-US" sz="1800" b="0" i="0" u="none" strike="noStrike" kern="1200" cap="none" spc="0" normalizeH="0" baseline="0" noProof="0">
                <a:ln>
                  <a:noFill/>
                </a:ln>
                <a:solidFill>
                  <a:srgbClr val="000000"/>
                </a:solidFill>
                <a:effectLst/>
                <a:uLnTx/>
                <a:uFillTx/>
                <a:latin typeface="Arial"/>
                <a:ea typeface="+mn-ea"/>
                <a:cs typeface="Calibri Light"/>
              </a:rPr>
              <a:t> on (</a:t>
            </a:r>
            <a:r>
              <a:rPr kumimoji="0" lang="en-US" sz="1800" b="0" i="0" u="none" strike="noStrike" kern="1200" cap="none" spc="0" normalizeH="0" baseline="0" noProof="0" err="1">
                <a:ln>
                  <a:noFill/>
                </a:ln>
                <a:solidFill>
                  <a:srgbClr val="000000"/>
                </a:solidFill>
                <a:effectLst/>
                <a:uLnTx/>
                <a:uFillTx/>
                <a:latin typeface="Arial"/>
                <a:ea typeface="+mn-ea"/>
                <a:cs typeface="Calibri Light"/>
              </a:rPr>
              <a:t>tarpeeksi</a:t>
            </a:r>
            <a:r>
              <a:rPr kumimoji="0" lang="en-US" sz="1800" b="0" i="0" u="none" strike="noStrike" kern="1200" cap="none" spc="0" normalizeH="0" baseline="0" noProof="0">
                <a:ln>
                  <a:noFill/>
                </a:ln>
                <a:solidFill>
                  <a:srgbClr val="000000"/>
                </a:solidFill>
                <a:effectLst/>
                <a:uLnTx/>
                <a:uFillTx/>
                <a:latin typeface="Arial"/>
                <a:ea typeface="+mn-ea"/>
                <a:cs typeface="Calibri Light"/>
              </a:rPr>
              <a:t>) </a:t>
            </a:r>
            <a:r>
              <a:rPr kumimoji="0" lang="en-US" sz="1800" b="0" i="0" u="none" strike="noStrike" kern="1200" cap="none" spc="0" normalizeH="0" baseline="0" noProof="0" err="1">
                <a:ln>
                  <a:noFill/>
                </a:ln>
                <a:solidFill>
                  <a:srgbClr val="000000"/>
                </a:solidFill>
                <a:effectLst/>
                <a:uLnTx/>
                <a:uFillTx/>
                <a:latin typeface="Arial"/>
                <a:ea typeface="+mn-ea"/>
                <a:cs typeface="Calibri Light"/>
              </a:rPr>
              <a:t>turvassa</a:t>
            </a:r>
            <a:r>
              <a:rPr kumimoji="0" lang="en-US" sz="1800" b="0" i="0" u="none" strike="noStrike" kern="1200" cap="none" spc="0" normalizeH="0" baseline="0" noProof="0">
                <a:ln>
                  <a:noFill/>
                </a:ln>
                <a:solidFill>
                  <a:srgbClr val="000000"/>
                </a:solidFill>
                <a:effectLst/>
                <a:uLnTx/>
                <a:uFillTx/>
                <a:latin typeface="Arial"/>
                <a:ea typeface="+mn-ea"/>
                <a:cs typeface="Calibri Light"/>
              </a:rPr>
              <a:t>.</a:t>
            </a:r>
            <a:endParaRPr kumimoji="0" lang="en-US" sz="1800" b="0" i="0" u="none" strike="noStrike" kern="1200" cap="none" spc="0" normalizeH="0" baseline="0" noProof="0">
              <a:ln>
                <a:noFill/>
              </a:ln>
              <a:solidFill>
                <a:srgbClr val="000000"/>
              </a:solidFill>
              <a:effectLst/>
              <a:uLnTx/>
              <a:uFillTx/>
              <a:latin typeface="Calibri" panose="020F0502020204030204"/>
              <a:ea typeface="+mn-lt"/>
              <a:cs typeface="Calibri" panose="020F0502020204030204"/>
            </a:endParaRPr>
          </a:p>
        </p:txBody>
      </p:sp>
    </p:spTree>
    <p:extLst>
      <p:ext uri="{BB962C8B-B14F-4D97-AF65-F5344CB8AC3E}">
        <p14:creationId xmlns:p14="http://schemas.microsoft.com/office/powerpoint/2010/main" val="3536996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B729-523F-4F0C-868A-AB477A7AE953}"/>
              </a:ext>
            </a:extLst>
          </p:cNvPr>
          <p:cNvSpPr>
            <a:spLocks noGrp="1"/>
          </p:cNvSpPr>
          <p:nvPr>
            <p:ph type="title"/>
          </p:nvPr>
        </p:nvSpPr>
        <p:spPr/>
        <p:txBody>
          <a:bodyPr>
            <a:noAutofit/>
          </a:bodyPr>
          <a:lstStyle/>
          <a:p>
            <a:r>
              <a:rPr lang="fi-FI" sz="3200">
                <a:latin typeface="Arial"/>
                <a:cs typeface="Calibri Light"/>
              </a:rPr>
              <a:t>Stressiä aiheuttavat asiat eivät jää taakse, vaikka ihminen olisi päässyt turvalliseen maahan</a:t>
            </a:r>
          </a:p>
        </p:txBody>
      </p:sp>
      <p:sp>
        <p:nvSpPr>
          <p:cNvPr id="3" name="Content Placeholder 2">
            <a:extLst>
              <a:ext uri="{FF2B5EF4-FFF2-40B4-BE49-F238E27FC236}">
                <a16:creationId xmlns:a16="http://schemas.microsoft.com/office/drawing/2014/main" id="{AF722AC1-A39B-4350-B852-99D206A1C6B3}"/>
              </a:ext>
            </a:extLst>
          </p:cNvPr>
          <p:cNvSpPr>
            <a:spLocks noGrp="1"/>
          </p:cNvSpPr>
          <p:nvPr>
            <p:ph type="body" idx="14"/>
          </p:nvPr>
        </p:nvSpPr>
        <p:spPr>
          <a:xfrm>
            <a:off x="838199" y="2564556"/>
            <a:ext cx="10515600" cy="3412806"/>
          </a:xfrm>
        </p:spPr>
        <p:txBody>
          <a:bodyPr vert="horz" lIns="91440" tIns="45720" rIns="91440" bIns="45720" rtlCol="0" anchor="t">
            <a:noAutofit/>
          </a:bodyPr>
          <a:lstStyle/>
          <a:p>
            <a:pPr marL="457200" indent="-457200">
              <a:buFont typeface="Arial" panose="020F0302020204030204"/>
              <a:buChar char="•"/>
            </a:pPr>
            <a:r>
              <a:rPr lang="fi-FI" sz="1800">
                <a:latin typeface="Arial"/>
                <a:cs typeface="Arial"/>
              </a:rPr>
              <a:t>Uusi ympäristö, tavat ja kieli</a:t>
            </a:r>
            <a:endParaRPr lang="en-US" sz="1800">
              <a:latin typeface="Arial"/>
              <a:cs typeface="Arial"/>
            </a:endParaRPr>
          </a:p>
          <a:p>
            <a:pPr marL="457200" indent="-457200">
              <a:buFont typeface="Arial" panose="020F0302020204030204"/>
              <a:buChar char="•"/>
            </a:pPr>
            <a:r>
              <a:rPr lang="fi-FI" sz="1800">
                <a:latin typeface="Arial"/>
                <a:cs typeface="Arial"/>
              </a:rPr>
              <a:t>Voimattomuus vaikuttaa omaan tilanteeseen</a:t>
            </a:r>
          </a:p>
          <a:p>
            <a:pPr marL="457200" indent="-457200">
              <a:buFont typeface="Arial" panose="020F0302020204030204"/>
              <a:buChar char="•"/>
            </a:pPr>
            <a:r>
              <a:rPr lang="fi-FI" sz="1800">
                <a:latin typeface="Arial"/>
                <a:cs typeface="Arial"/>
              </a:rPr>
              <a:t>Epävarmuus oleskeluluvan jatkosta ja tulevaisuudesta</a:t>
            </a:r>
          </a:p>
          <a:p>
            <a:pPr marL="457200" indent="-457200">
              <a:buFont typeface="Arial" panose="020F0302020204030204"/>
              <a:buChar char="•"/>
            </a:pPr>
            <a:r>
              <a:rPr lang="fi-FI" sz="1800">
                <a:latin typeface="Arial"/>
                <a:cs typeface="Arial"/>
              </a:rPr>
              <a:t>Pelko käännytyksestä</a:t>
            </a:r>
          </a:p>
          <a:p>
            <a:pPr marL="457200" indent="-457200">
              <a:buFont typeface="Arial" panose="020F0302020204030204"/>
              <a:buChar char="•"/>
            </a:pPr>
            <a:r>
              <a:rPr lang="fi-FI" sz="1800">
                <a:latin typeface="Arial"/>
                <a:cs typeface="Arial"/>
              </a:rPr>
              <a:t>Huoli läheisistä lähtömaassa</a:t>
            </a:r>
          </a:p>
          <a:p>
            <a:pPr marL="457200" indent="-457200">
              <a:buFont typeface="Arial" panose="020F0302020204030204"/>
              <a:buChar char="•"/>
            </a:pPr>
            <a:r>
              <a:rPr lang="fi-FI" sz="1800">
                <a:latin typeface="Arial"/>
                <a:cs typeface="Arial"/>
              </a:rPr>
              <a:t>Sosiaalisen tukiverkoston puuttuminen</a:t>
            </a:r>
          </a:p>
          <a:p>
            <a:pPr marL="457200" indent="-457200">
              <a:buFont typeface="Arial" panose="020F0302020204030204"/>
              <a:buChar char="•"/>
            </a:pPr>
            <a:r>
              <a:rPr lang="fi-FI" sz="1800">
                <a:latin typeface="Arial"/>
                <a:cs typeface="Arial"/>
              </a:rPr>
              <a:t>Fyysiset sairaudet</a:t>
            </a:r>
          </a:p>
          <a:p>
            <a:pPr marL="457200" indent="-457200">
              <a:buFont typeface="Arial" panose="020F0302020204030204"/>
              <a:buChar char="•"/>
            </a:pPr>
            <a:r>
              <a:rPr lang="fi-FI" sz="1800">
                <a:latin typeface="Arial"/>
                <a:cs typeface="Arial"/>
              </a:rPr>
              <a:t>Mielenterveysongelmat</a:t>
            </a:r>
          </a:p>
          <a:p>
            <a:pPr marL="457200" indent="-457200">
              <a:buFont typeface="Arial" panose="020F0302020204030204"/>
              <a:buChar char="•"/>
            </a:pPr>
            <a:r>
              <a:rPr lang="fi-FI" sz="1800">
                <a:latin typeface="Arial"/>
                <a:cs typeface="Arial"/>
              </a:rPr>
              <a:t>Taloudelliset huolet</a:t>
            </a:r>
          </a:p>
          <a:p>
            <a:pPr marL="457200" indent="-457200">
              <a:buFont typeface="Arial" panose="020F0302020204030204"/>
              <a:buChar char="•"/>
            </a:pPr>
            <a:r>
              <a:rPr lang="fi-FI" sz="1800">
                <a:latin typeface="Arial"/>
                <a:cs typeface="Arial"/>
              </a:rPr>
              <a:t>Odottaminen, toimettomuus, mielekkään tekemisen puute</a:t>
            </a:r>
          </a:p>
          <a:p>
            <a:pPr marL="457200" indent="-457200">
              <a:buFont typeface="Arial" panose="020F0302020204030204"/>
              <a:buChar char="•"/>
            </a:pPr>
            <a:r>
              <a:rPr lang="fi-FI" sz="1800">
                <a:latin typeface="Arial"/>
                <a:cs typeface="Arial"/>
              </a:rPr>
              <a:t>Ulkopuoliset uhat, sosiaalisen ympäristön asenteet</a:t>
            </a:r>
          </a:p>
          <a:p>
            <a:pPr marL="457200" indent="-457200">
              <a:buFont typeface="Arial" panose="020F0302020204030204"/>
              <a:buChar char="•"/>
            </a:pPr>
            <a:r>
              <a:rPr lang="fi-FI" sz="1800">
                <a:latin typeface="Arial"/>
                <a:cs typeface="Calibri"/>
              </a:rPr>
              <a:t>Yksinäisyys, erillisyys</a:t>
            </a:r>
          </a:p>
          <a:p>
            <a:pPr marL="457200" indent="-457200">
              <a:buFont typeface="Arial" panose="020F0302020204030204"/>
              <a:buChar char="•"/>
            </a:pPr>
            <a:r>
              <a:rPr lang="fi-FI" sz="1800">
                <a:latin typeface="Arial"/>
                <a:cs typeface="Calibri"/>
              </a:rPr>
              <a:t>Laitosmainen asuminen </a:t>
            </a:r>
          </a:p>
          <a:p>
            <a:pPr>
              <a:buFont typeface="Arial" panose="020F0302020204030204"/>
              <a:buChar char="•"/>
            </a:pPr>
            <a:endParaRPr lang="fi-FI">
              <a:cs typeface="Calibri"/>
            </a:endParaRPr>
          </a:p>
        </p:txBody>
      </p:sp>
      <p:pic>
        <p:nvPicPr>
          <p:cNvPr id="5" name="Picture 4" descr="Text, letter&#10;&#10;Description automatically generated">
            <a:extLst>
              <a:ext uri="{FF2B5EF4-FFF2-40B4-BE49-F238E27FC236}">
                <a16:creationId xmlns:a16="http://schemas.microsoft.com/office/drawing/2014/main" id="{2CEDFA12-C281-467F-A750-F15175B1D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8937" y="2453039"/>
            <a:ext cx="4529628" cy="3388763"/>
          </a:xfrm>
          <a:prstGeom prst="rect">
            <a:avLst/>
          </a:prstGeom>
        </p:spPr>
      </p:pic>
      <p:sp>
        <p:nvSpPr>
          <p:cNvPr id="6" name="TextBox 5">
            <a:extLst>
              <a:ext uri="{FF2B5EF4-FFF2-40B4-BE49-F238E27FC236}">
                <a16:creationId xmlns:a16="http://schemas.microsoft.com/office/drawing/2014/main" id="{AB33E47D-9DDF-40C5-BFFF-97C27E96B32F}"/>
              </a:ext>
            </a:extLst>
          </p:cNvPr>
          <p:cNvSpPr txBox="1"/>
          <p:nvPr/>
        </p:nvSpPr>
        <p:spPr>
          <a:xfrm>
            <a:off x="8760158" y="5846215"/>
            <a:ext cx="306686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000000"/>
                </a:solidFill>
                <a:effectLst/>
                <a:uLnTx/>
                <a:uFillTx/>
                <a:latin typeface="Calibri" panose="020F0502020204030204"/>
                <a:ea typeface="+mn-ea"/>
                <a:cs typeface="+mn-cs"/>
              </a:rPr>
              <a:t>Kuva: Mari Vehkalahti, Suomen Punainen Risti</a:t>
            </a:r>
          </a:p>
        </p:txBody>
      </p:sp>
    </p:spTree>
    <p:extLst>
      <p:ext uri="{BB962C8B-B14F-4D97-AF65-F5344CB8AC3E}">
        <p14:creationId xmlns:p14="http://schemas.microsoft.com/office/powerpoint/2010/main" val="3908486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5A4E4-86A7-0141-8CC1-7DFAE0960996}"/>
              </a:ext>
            </a:extLst>
          </p:cNvPr>
          <p:cNvSpPr>
            <a:spLocks noGrp="1"/>
          </p:cNvSpPr>
          <p:nvPr>
            <p:ph type="ctrTitle"/>
          </p:nvPr>
        </p:nvSpPr>
        <p:spPr>
          <a:xfrm>
            <a:off x="2117835" y="2191991"/>
            <a:ext cx="4771696" cy="2681191"/>
          </a:xfrm>
        </p:spPr>
        <p:txBody>
          <a:bodyPr>
            <a:normAutofit/>
          </a:bodyPr>
          <a:lstStyle/>
          <a:p>
            <a:r>
              <a:rPr lang="fi-FI"/>
              <a:t>Tauko</a:t>
            </a:r>
          </a:p>
        </p:txBody>
      </p:sp>
      <p:sp>
        <p:nvSpPr>
          <p:cNvPr id="3" name="Content Placeholder 2">
            <a:extLst>
              <a:ext uri="{FF2B5EF4-FFF2-40B4-BE49-F238E27FC236}">
                <a16:creationId xmlns:a16="http://schemas.microsoft.com/office/drawing/2014/main" id="{E6EAC140-7798-AE8A-EF35-232708B4FC79}"/>
              </a:ext>
            </a:extLst>
          </p:cNvPr>
          <p:cNvSpPr txBox="1">
            <a:spLocks/>
          </p:cNvSpPr>
          <p:nvPr/>
        </p:nvSpPr>
        <p:spPr>
          <a:xfrm>
            <a:off x="1524000" y="4202157"/>
            <a:ext cx="6957848" cy="1841292"/>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100000"/>
              </a:lnSpc>
              <a:spcBef>
                <a:spcPts val="500"/>
              </a:spcBef>
              <a:spcAft>
                <a:spcPts val="0"/>
              </a:spcAft>
              <a:buClrTx/>
              <a:buSzTx/>
              <a:buFont typeface="Courier New" panose="02070309020205020404" pitchFamily="49" charset="0"/>
              <a:buChar char="o"/>
              <a:tabLst/>
              <a:defRPr/>
            </a:pPr>
            <a:endParaRPr kumimoji="0" lang="fi-FI" sz="2400" b="0" i="0" u="none" strike="noStrike" kern="1200" cap="none" spc="0" normalizeH="0" baseline="0" noProof="0">
              <a:ln>
                <a:noFill/>
              </a:ln>
              <a:solidFill>
                <a:srgbClr val="000000"/>
              </a:solidFill>
              <a:effectLst/>
              <a:uLnTx/>
              <a:uFillTx/>
              <a:latin typeface="Arial"/>
              <a:ea typeface="+mn-lt"/>
              <a:cs typeface="Calibri" panose="020F0502020204030204"/>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fi-FI" sz="2800" b="0" i="0" u="none" strike="noStrike" kern="1200" cap="none" spc="0" normalizeH="0" baseline="0" noProof="0">
              <a:ln>
                <a:noFill/>
              </a:ln>
              <a:solidFill>
                <a:srgbClr val="000000"/>
              </a:solidFill>
              <a:effectLst/>
              <a:uLnTx/>
              <a:uFillTx/>
              <a:latin typeface="Arial" panose="020B0604020202020204" pitchFamily="34" charset="0"/>
              <a:ea typeface="+mn-lt"/>
              <a:cs typeface="Calibri" panose="020F0502020204030204"/>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fi-FI" sz="2800" b="0" i="0" u="none" strike="noStrike" kern="1200" cap="none" spc="0" normalizeH="0" baseline="0" noProof="0">
              <a:ln>
                <a:noFill/>
              </a:ln>
              <a:solidFill>
                <a:srgbClr val="000000"/>
              </a:solidFill>
              <a:effectLst/>
              <a:uLnTx/>
              <a:uFillTx/>
              <a:latin typeface="Arial" panose="020B0604020202020204" pitchFamily="34" charset="0"/>
              <a:ea typeface="Calibri"/>
              <a:cs typeface="Calibri"/>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7" name="Graphic 6" descr="Coffee outline">
            <a:extLst>
              <a:ext uri="{FF2B5EF4-FFF2-40B4-BE49-F238E27FC236}">
                <a16:creationId xmlns:a16="http://schemas.microsoft.com/office/drawing/2014/main" id="{1102EB0B-1EA7-1341-6832-3F540D3858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83365" y="1541403"/>
            <a:ext cx="3331779" cy="3331779"/>
          </a:xfrm>
          <a:prstGeom prst="rect">
            <a:avLst/>
          </a:prstGeom>
        </p:spPr>
      </p:pic>
    </p:spTree>
    <p:extLst>
      <p:ext uri="{BB962C8B-B14F-4D97-AF65-F5344CB8AC3E}">
        <p14:creationId xmlns:p14="http://schemas.microsoft.com/office/powerpoint/2010/main" val="3724937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5A4E4-86A7-0141-8CC1-7DFAE0960996}"/>
              </a:ext>
            </a:extLst>
          </p:cNvPr>
          <p:cNvSpPr>
            <a:spLocks noGrp="1"/>
          </p:cNvSpPr>
          <p:nvPr>
            <p:ph type="ctrTitle"/>
          </p:nvPr>
        </p:nvSpPr>
        <p:spPr>
          <a:xfrm>
            <a:off x="1270000" y="1905524"/>
            <a:ext cx="9144000" cy="2681191"/>
          </a:xfrm>
        </p:spPr>
        <p:txBody>
          <a:bodyPr>
            <a:normAutofit fontScale="90000"/>
          </a:bodyPr>
          <a:lstStyle/>
          <a:p>
            <a:r>
              <a:rPr lang="en-US" sz="6000" err="1">
                <a:latin typeface="Arial"/>
                <a:cs typeface="Arial"/>
              </a:rPr>
              <a:t>Perheyhteyksien</a:t>
            </a:r>
            <a:r>
              <a:rPr lang="en-US" sz="6000">
                <a:latin typeface="Arial"/>
                <a:cs typeface="Arial"/>
              </a:rPr>
              <a:t> </a:t>
            </a:r>
            <a:r>
              <a:rPr lang="en-US" sz="6000" err="1">
                <a:latin typeface="Arial"/>
                <a:cs typeface="Arial"/>
              </a:rPr>
              <a:t>palauttaminen</a:t>
            </a:r>
            <a:r>
              <a:rPr lang="en-US" sz="6000">
                <a:latin typeface="Arial"/>
                <a:cs typeface="Arial"/>
              </a:rPr>
              <a:t> ja </a:t>
            </a:r>
            <a:r>
              <a:rPr lang="en-US" sz="6000" err="1">
                <a:latin typeface="Arial"/>
                <a:cs typeface="Arial"/>
              </a:rPr>
              <a:t>säilyttäminen</a:t>
            </a:r>
            <a:r>
              <a:rPr lang="en-US" sz="6000">
                <a:latin typeface="Arial"/>
                <a:cs typeface="Arial"/>
              </a:rPr>
              <a:t> ja Punaisen Ristin </a:t>
            </a:r>
            <a:r>
              <a:rPr lang="en-US" sz="6000" err="1">
                <a:latin typeface="Arial"/>
                <a:cs typeface="Arial"/>
              </a:rPr>
              <a:t>tuki</a:t>
            </a:r>
            <a:endParaRPr lang="fi-FI" sz="6000"/>
          </a:p>
        </p:txBody>
      </p:sp>
    </p:spTree>
    <p:extLst>
      <p:ext uri="{BB962C8B-B14F-4D97-AF65-F5344CB8AC3E}">
        <p14:creationId xmlns:p14="http://schemas.microsoft.com/office/powerpoint/2010/main" val="2978905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9F4AA-AAF6-4DDE-8FE7-9CB80FB08D49}"/>
              </a:ext>
            </a:extLst>
          </p:cNvPr>
          <p:cNvSpPr>
            <a:spLocks noGrp="1"/>
          </p:cNvSpPr>
          <p:nvPr>
            <p:ph type="title"/>
          </p:nvPr>
        </p:nvSpPr>
        <p:spPr>
          <a:xfrm>
            <a:off x="839788" y="365125"/>
            <a:ext cx="10515600" cy="1325563"/>
          </a:xfrm>
        </p:spPr>
        <p:txBody>
          <a:bodyPr vert="horz" lIns="91440" tIns="45720" rIns="91440" bIns="45720" rtlCol="0" anchor="ctr">
            <a:normAutofit/>
          </a:bodyPr>
          <a:lstStyle/>
          <a:p>
            <a:r>
              <a:rPr lang="fi-FI" sz="3200"/>
              <a:t>Yksi merkittävä stressitekijä on perheyhteyksien katkeaminen</a:t>
            </a:r>
          </a:p>
        </p:txBody>
      </p:sp>
      <p:sp>
        <p:nvSpPr>
          <p:cNvPr id="3" name="Content Placeholder 2">
            <a:extLst>
              <a:ext uri="{FF2B5EF4-FFF2-40B4-BE49-F238E27FC236}">
                <a16:creationId xmlns:a16="http://schemas.microsoft.com/office/drawing/2014/main" id="{3A286E75-9C4B-4B9E-9DF1-61F57C5D9085}"/>
              </a:ext>
            </a:extLst>
          </p:cNvPr>
          <p:cNvSpPr>
            <a:spLocks noGrp="1"/>
          </p:cNvSpPr>
          <p:nvPr>
            <p:ph sz="half" idx="2"/>
          </p:nvPr>
        </p:nvSpPr>
        <p:spPr>
          <a:xfrm>
            <a:off x="839788" y="2382611"/>
            <a:ext cx="5157787" cy="3684588"/>
          </a:xfrm>
        </p:spPr>
        <p:txBody>
          <a:bodyPr vert="horz" lIns="91440" tIns="45720" rIns="91440" bIns="45720" rtlCol="0" anchor="t">
            <a:noAutofit/>
          </a:bodyPr>
          <a:lstStyle/>
          <a:p>
            <a:pPr marL="0" indent="0">
              <a:lnSpc>
                <a:spcPct val="90000"/>
              </a:lnSpc>
              <a:buNone/>
            </a:pPr>
            <a:r>
              <a:rPr lang="fi-FI" sz="1800" b="1">
                <a:latin typeface="Arial"/>
                <a:cs typeface="Arial"/>
              </a:rPr>
              <a:t>Perheyhteyksien katkeamisia tuottavia syitä ovat:</a:t>
            </a:r>
            <a:endParaRPr lang="en-US" sz="1800" b="1">
              <a:latin typeface="Arial"/>
              <a:cs typeface="Arial"/>
            </a:endParaRPr>
          </a:p>
          <a:p>
            <a:pPr>
              <a:lnSpc>
                <a:spcPct val="90000"/>
              </a:lnSpc>
            </a:pPr>
            <a:r>
              <a:rPr lang="fi-FI" sz="1800">
                <a:latin typeface="Arial"/>
                <a:cs typeface="Arial"/>
              </a:rPr>
              <a:t>Maahanmuutto/siirtolaisuus</a:t>
            </a:r>
          </a:p>
          <a:p>
            <a:pPr>
              <a:lnSpc>
                <a:spcPct val="90000"/>
              </a:lnSpc>
            </a:pPr>
            <a:r>
              <a:rPr lang="fi-FI" sz="1800">
                <a:latin typeface="Arial"/>
                <a:cs typeface="Arial"/>
              </a:rPr>
              <a:t>Onnettomuudet</a:t>
            </a:r>
          </a:p>
          <a:p>
            <a:pPr>
              <a:lnSpc>
                <a:spcPct val="90000"/>
              </a:lnSpc>
            </a:pPr>
            <a:r>
              <a:rPr lang="fi-FI" sz="1800">
                <a:latin typeface="Arial"/>
                <a:cs typeface="Arial"/>
              </a:rPr>
              <a:t>Pandemiat ja epidemiat</a:t>
            </a:r>
          </a:p>
          <a:p>
            <a:pPr>
              <a:lnSpc>
                <a:spcPct val="90000"/>
              </a:lnSpc>
            </a:pPr>
            <a:r>
              <a:rPr lang="fi-FI" sz="1800">
                <a:latin typeface="Arial"/>
                <a:cs typeface="Arial"/>
              </a:rPr>
              <a:t>Aseelliset konfliktit ja väkivallan uhka</a:t>
            </a:r>
          </a:p>
          <a:p>
            <a:pPr>
              <a:lnSpc>
                <a:spcPct val="90000"/>
              </a:lnSpc>
            </a:pPr>
            <a:r>
              <a:rPr lang="fi-FI" sz="1800">
                <a:latin typeface="Arial"/>
                <a:cs typeface="Arial"/>
              </a:rPr>
              <a:t>Vankeus</a:t>
            </a:r>
          </a:p>
          <a:p>
            <a:pPr>
              <a:lnSpc>
                <a:spcPct val="90000"/>
              </a:lnSpc>
            </a:pPr>
            <a:r>
              <a:rPr lang="fi-FI" sz="1800">
                <a:latin typeface="Arial"/>
                <a:cs typeface="Arial"/>
              </a:rPr>
              <a:t>Vanhemman tai läheisen kuolema</a:t>
            </a:r>
          </a:p>
          <a:p>
            <a:pPr>
              <a:lnSpc>
                <a:spcPct val="90000"/>
              </a:lnSpc>
            </a:pPr>
            <a:r>
              <a:rPr lang="fi-FI" sz="1800">
                <a:latin typeface="Arial"/>
                <a:cs typeface="Arial"/>
              </a:rPr>
              <a:t>Turvallisen paikan hakeminen</a:t>
            </a:r>
          </a:p>
          <a:p>
            <a:pPr>
              <a:lnSpc>
                <a:spcPct val="90000"/>
              </a:lnSpc>
            </a:pPr>
            <a:r>
              <a:rPr lang="fi-FI" sz="1800">
                <a:latin typeface="Arial"/>
                <a:cs typeface="Arial"/>
              </a:rPr>
              <a:t>Ihmiskauppa</a:t>
            </a:r>
          </a:p>
          <a:p>
            <a:pPr>
              <a:lnSpc>
                <a:spcPct val="90000"/>
              </a:lnSpc>
            </a:pPr>
            <a:r>
              <a:rPr lang="fi-FI" sz="1800">
                <a:latin typeface="Arial"/>
                <a:cs typeface="Arial"/>
              </a:rPr>
              <a:t>Taloudellinen tilanne</a:t>
            </a:r>
          </a:p>
        </p:txBody>
      </p:sp>
      <p:sp>
        <p:nvSpPr>
          <p:cNvPr id="4" name="TextBox 3">
            <a:extLst>
              <a:ext uri="{FF2B5EF4-FFF2-40B4-BE49-F238E27FC236}">
                <a16:creationId xmlns:a16="http://schemas.microsoft.com/office/drawing/2014/main" id="{9936F377-C97D-4353-88BE-E867D4D87C04}"/>
              </a:ext>
            </a:extLst>
          </p:cNvPr>
          <p:cNvSpPr txBox="1"/>
          <p:nvPr/>
        </p:nvSpPr>
        <p:spPr>
          <a:xfrm>
            <a:off x="7891848" y="6191379"/>
            <a:ext cx="4956648" cy="267858"/>
          </a:xfrm>
          <a:prstGeom prst="rect">
            <a:avLst/>
          </a:prstGeom>
        </p:spPr>
        <p:txBody>
          <a:bodyPr vert="horz" lIns="91440" tIns="45720" rIns="91440" bIns="45720" rtlCol="0" anchor="b">
            <a:normAutofit lnSpcReduction="10000"/>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Arial"/>
              </a:rPr>
              <a:t>Kuva: </a:t>
            </a:r>
            <a:r>
              <a:rPr kumimoji="0" lang="en-US" sz="1200" b="0" i="0" u="none" strike="noStrike" kern="1200" cap="none" spc="0" normalizeH="0" baseline="0" noProof="0" err="1">
                <a:ln>
                  <a:noFill/>
                </a:ln>
                <a:solidFill>
                  <a:srgbClr val="000000"/>
                </a:solidFill>
                <a:effectLst/>
                <a:uLnTx/>
                <a:uFillTx/>
                <a:latin typeface="Arial"/>
                <a:ea typeface="+mn-ea"/>
                <a:cs typeface="Arial"/>
              </a:rPr>
              <a:t>Jussi</a:t>
            </a:r>
            <a:r>
              <a:rPr kumimoji="0" lang="en-US" sz="1200" b="0" i="0" u="none" strike="noStrike" kern="1200" cap="none" spc="0" normalizeH="0" baseline="0" noProof="0">
                <a:ln>
                  <a:noFill/>
                </a:ln>
                <a:solidFill>
                  <a:srgbClr val="000000"/>
                </a:solidFill>
                <a:effectLst/>
                <a:uLnTx/>
                <a:uFillTx/>
                <a:latin typeface="Arial"/>
                <a:ea typeface="+mn-ea"/>
                <a:cs typeface="Arial"/>
              </a:rPr>
              <a:t> </a:t>
            </a:r>
            <a:r>
              <a:rPr kumimoji="0" lang="en-US" sz="1200" b="0" i="0" u="none" strike="noStrike" kern="1200" cap="none" spc="0" normalizeH="0" baseline="0" noProof="0" err="1">
                <a:ln>
                  <a:noFill/>
                </a:ln>
                <a:solidFill>
                  <a:srgbClr val="000000"/>
                </a:solidFill>
                <a:effectLst/>
                <a:uLnTx/>
                <a:uFillTx/>
                <a:latin typeface="Arial"/>
                <a:ea typeface="+mn-ea"/>
                <a:cs typeface="Arial"/>
              </a:rPr>
              <a:t>Vierimaa</a:t>
            </a:r>
            <a:r>
              <a:rPr kumimoji="0" lang="en-US" sz="1200" b="0" i="0" u="none" strike="noStrike" kern="1200" cap="none" spc="0" normalizeH="0" baseline="0" noProof="0">
                <a:ln>
                  <a:noFill/>
                </a:ln>
                <a:solidFill>
                  <a:srgbClr val="000000"/>
                </a:solidFill>
                <a:effectLst/>
                <a:uLnTx/>
                <a:uFillTx/>
                <a:latin typeface="Arial"/>
                <a:ea typeface="+mn-ea"/>
                <a:cs typeface="Arial"/>
              </a:rPr>
              <a:t>, </a:t>
            </a:r>
            <a:r>
              <a:rPr kumimoji="0" lang="en-US" sz="1200" b="0" i="0" u="none" strike="noStrike" kern="1200" cap="none" spc="0" normalizeH="0" baseline="0" noProof="0" err="1">
                <a:ln>
                  <a:noFill/>
                </a:ln>
                <a:solidFill>
                  <a:srgbClr val="000000"/>
                </a:solidFill>
                <a:effectLst/>
                <a:uLnTx/>
                <a:uFillTx/>
                <a:latin typeface="Arial"/>
                <a:ea typeface="+mn-ea"/>
                <a:cs typeface="Arial"/>
              </a:rPr>
              <a:t>Suomen</a:t>
            </a:r>
            <a:r>
              <a:rPr kumimoji="0" lang="en-US" sz="1200" b="0" i="0" u="none" strike="noStrike" kern="1200" cap="none" spc="0" normalizeH="0" baseline="0" noProof="0">
                <a:ln>
                  <a:noFill/>
                </a:ln>
                <a:solidFill>
                  <a:srgbClr val="000000"/>
                </a:solidFill>
                <a:effectLst/>
                <a:uLnTx/>
                <a:uFillTx/>
                <a:latin typeface="Arial"/>
                <a:ea typeface="+mn-ea"/>
                <a:cs typeface="Arial"/>
              </a:rPr>
              <a:t> </a:t>
            </a:r>
            <a:r>
              <a:rPr kumimoji="0" lang="en-US" sz="1200" b="0" i="0" u="none" strike="noStrike" kern="1200" cap="none" spc="0" normalizeH="0" baseline="0" noProof="0" err="1">
                <a:ln>
                  <a:noFill/>
                </a:ln>
                <a:solidFill>
                  <a:srgbClr val="000000"/>
                </a:solidFill>
                <a:effectLst/>
                <a:uLnTx/>
                <a:uFillTx/>
                <a:latin typeface="Arial"/>
                <a:ea typeface="+mn-ea"/>
                <a:cs typeface="Arial"/>
              </a:rPr>
              <a:t>Punainen</a:t>
            </a:r>
            <a:r>
              <a:rPr kumimoji="0" lang="en-US" sz="1200" b="0" i="0" u="none" strike="noStrike" kern="1200" cap="none" spc="0" normalizeH="0" baseline="0" noProof="0">
                <a:ln>
                  <a:noFill/>
                </a:ln>
                <a:solidFill>
                  <a:srgbClr val="000000"/>
                </a:solidFill>
                <a:effectLst/>
                <a:uLnTx/>
                <a:uFillTx/>
                <a:latin typeface="Arial"/>
                <a:ea typeface="+mn-ea"/>
                <a:cs typeface="Arial"/>
              </a:rPr>
              <a:t> </a:t>
            </a:r>
            <a:r>
              <a:rPr kumimoji="0" lang="en-US" sz="1200" b="0" i="0" u="none" strike="noStrike" kern="1200" cap="none" spc="0" normalizeH="0" baseline="0" noProof="0" err="1">
                <a:ln>
                  <a:noFill/>
                </a:ln>
                <a:solidFill>
                  <a:srgbClr val="000000"/>
                </a:solidFill>
                <a:effectLst/>
                <a:uLnTx/>
                <a:uFillTx/>
                <a:latin typeface="Arial"/>
                <a:ea typeface="+mn-ea"/>
                <a:cs typeface="Arial"/>
              </a:rPr>
              <a:t>Risti</a:t>
            </a:r>
            <a:endParaRPr kumimoji="0" lang="en-US" sz="1200" b="0" i="0" u="none" strike="noStrike" kern="1200" cap="none" spc="0" normalizeH="0" baseline="0" noProof="0">
              <a:ln>
                <a:noFill/>
              </a:ln>
              <a:solidFill>
                <a:srgbClr val="000000"/>
              </a:solidFill>
              <a:effectLst/>
              <a:uLnTx/>
              <a:uFillTx/>
              <a:latin typeface="Arial"/>
              <a:ea typeface="+mn-ea"/>
              <a:cs typeface="Arial"/>
            </a:endParaRPr>
          </a:p>
        </p:txBody>
      </p:sp>
      <p:pic>
        <p:nvPicPr>
          <p:cNvPr id="6" name="Picture 5" descr="A picture containing person, hand&#10;&#10;Description automatically generated">
            <a:extLst>
              <a:ext uri="{FF2B5EF4-FFF2-40B4-BE49-F238E27FC236}">
                <a16:creationId xmlns:a16="http://schemas.microsoft.com/office/drawing/2014/main" id="{9FC4A84B-55ED-4A59-9C65-152FEAAAB118}"/>
              </a:ext>
            </a:extLst>
          </p:cNvPr>
          <p:cNvPicPr>
            <a:picLocks noChangeAspect="1"/>
          </p:cNvPicPr>
          <p:nvPr/>
        </p:nvPicPr>
        <p:blipFill rotWithShape="1">
          <a:blip r:embed="rId3">
            <a:extLst>
              <a:ext uri="{28A0092B-C50C-407E-A947-70E740481C1C}">
                <a14:useLocalDpi xmlns:a14="http://schemas.microsoft.com/office/drawing/2010/main" val="0"/>
              </a:ext>
            </a:extLst>
          </a:blip>
          <a:srcRect r="6102"/>
          <a:stretch/>
        </p:blipFill>
        <p:spPr>
          <a:xfrm>
            <a:off x="6172200" y="2505075"/>
            <a:ext cx="5183188" cy="3684588"/>
          </a:xfrm>
          <a:prstGeom prst="rect">
            <a:avLst/>
          </a:prstGeom>
          <a:noFill/>
        </p:spPr>
      </p:pic>
    </p:spTree>
    <p:extLst>
      <p:ext uri="{BB962C8B-B14F-4D97-AF65-F5344CB8AC3E}">
        <p14:creationId xmlns:p14="http://schemas.microsoft.com/office/powerpoint/2010/main" val="522330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03595BB-5A5F-4410-807D-7842C39CBB32}"/>
              </a:ext>
            </a:extLst>
          </p:cNvPr>
          <p:cNvSpPr>
            <a:spLocks noGrp="1"/>
          </p:cNvSpPr>
          <p:nvPr>
            <p:ph type="title"/>
          </p:nvPr>
        </p:nvSpPr>
        <p:spPr/>
        <p:txBody>
          <a:bodyPr/>
          <a:lstStyle/>
          <a:p>
            <a:r>
              <a:rPr lang="fi-FI">
                <a:latin typeface="Arial"/>
                <a:cs typeface="Arial"/>
              </a:rPr>
              <a:t>Kadonneet omaiset ja perheyhteyksien palauttaminen</a:t>
            </a:r>
            <a:endParaRPr lang="fi-FI" b="0">
              <a:latin typeface="Arial"/>
              <a:cs typeface="Arial"/>
            </a:endParaRPr>
          </a:p>
        </p:txBody>
      </p:sp>
      <p:sp>
        <p:nvSpPr>
          <p:cNvPr id="13" name="Content Placeholder 2">
            <a:extLst>
              <a:ext uri="{FF2B5EF4-FFF2-40B4-BE49-F238E27FC236}">
                <a16:creationId xmlns:a16="http://schemas.microsoft.com/office/drawing/2014/main" id="{EE9236DD-2D39-4A67-B9D8-98FFBE0B8E2A}"/>
              </a:ext>
            </a:extLst>
          </p:cNvPr>
          <p:cNvSpPr>
            <a:spLocks noGrp="1"/>
          </p:cNvSpPr>
          <p:nvPr>
            <p:ph type="body" sz="quarter" idx="11"/>
          </p:nvPr>
        </p:nvSpPr>
        <p:spPr/>
        <p:txBody>
          <a:bodyPr vert="horz" lIns="91440" tIns="45720" rIns="91440" bIns="45720" rtlCol="0" anchor="t">
            <a:normAutofit fontScale="85000" lnSpcReduction="20000"/>
          </a:bodyPr>
          <a:lstStyle/>
          <a:p>
            <a:r>
              <a:rPr lang="fi-FI" sz="1900" dirty="0">
                <a:latin typeface="Arial"/>
                <a:cs typeface="Arial"/>
              </a:rPr>
              <a:t>Punainen Risti auttaa erilaisten katastrofi- ja kriisitilanteiden  sekä muuttoliikkeen erottamia perheitä. Etsimme kadonneita omaisia ja välitämme viestejä.</a:t>
            </a:r>
            <a:endParaRPr lang="en-US" sz="1900" dirty="0">
              <a:latin typeface="Arial"/>
              <a:cs typeface="Arial"/>
            </a:endParaRPr>
          </a:p>
          <a:p>
            <a:r>
              <a:rPr lang="fi-FI" sz="1900" dirty="0">
                <a:latin typeface="Arial"/>
                <a:cs typeface="Arial"/>
              </a:rPr>
              <a:t>Punaisen Ristin kadonneen omaisen henkilötiedustelua käytetään, kun perheyhteyttä ei ole muuten pystytty muodostamaan.</a:t>
            </a:r>
            <a:endParaRPr lang="en-US" sz="1900" dirty="0">
              <a:latin typeface="Arial"/>
              <a:cs typeface="Arial"/>
            </a:endParaRPr>
          </a:p>
          <a:p>
            <a:r>
              <a:rPr lang="fi-FI" sz="1900" dirty="0">
                <a:latin typeface="Arial"/>
                <a:cs typeface="Arial"/>
              </a:rPr>
              <a:t>Lähiomaiset aloittavat henkilötiedustelun.</a:t>
            </a:r>
            <a:endParaRPr lang="en-US" sz="1900" dirty="0">
              <a:latin typeface="Arial"/>
              <a:cs typeface="Arial"/>
            </a:endParaRPr>
          </a:p>
          <a:p>
            <a:r>
              <a:rPr lang="fi-FI" sz="1900" dirty="0">
                <a:latin typeface="Arial"/>
                <a:cs typeface="Arial"/>
              </a:rPr>
              <a:t>Lisätietoa: </a:t>
            </a:r>
            <a:r>
              <a:rPr lang="fi-FI" sz="1900" dirty="0">
                <a:latin typeface="Arial"/>
                <a:cs typeface="Arial"/>
                <a:hlinkClick r:id="rId3"/>
              </a:rPr>
              <a:t>https://www.punainenristi.fi/hae-apua-ja-tukea/kadonneiden-loytamiseen/henkilotiedustelu-kadonneen-loytamiseksi/</a:t>
            </a:r>
            <a:r>
              <a:rPr lang="fi-FI" sz="1900" dirty="0">
                <a:latin typeface="Arial"/>
                <a:cs typeface="Arial"/>
              </a:rPr>
              <a:t>  </a:t>
            </a:r>
          </a:p>
          <a:p>
            <a:r>
              <a:rPr lang="fi-FI" sz="1900" dirty="0">
                <a:latin typeface="Arial"/>
                <a:cs typeface="Arial"/>
              </a:rPr>
              <a:t>Henkilöitä, jotka etsivät perheenjäseniään, voi löytää täältä </a:t>
            </a:r>
            <a:r>
              <a:rPr lang="fi-FI" sz="1900" dirty="0" err="1">
                <a:latin typeface="Arial"/>
                <a:cs typeface="Arial"/>
                <a:hlinkClick r:id="rId4"/>
              </a:rPr>
              <a:t>Trace</a:t>
            </a:r>
            <a:r>
              <a:rPr lang="fi-FI" sz="1900" dirty="0">
                <a:latin typeface="Arial"/>
                <a:cs typeface="Arial"/>
                <a:hlinkClick r:id="rId4"/>
              </a:rPr>
              <a:t> </a:t>
            </a:r>
            <a:r>
              <a:rPr lang="fi-FI" sz="1900" dirty="0" err="1">
                <a:latin typeface="Arial"/>
                <a:cs typeface="Arial"/>
                <a:hlinkClick r:id="rId4"/>
              </a:rPr>
              <a:t>the</a:t>
            </a:r>
            <a:r>
              <a:rPr lang="fi-FI" sz="1900" dirty="0">
                <a:latin typeface="Arial"/>
                <a:cs typeface="Arial"/>
                <a:hlinkClick r:id="rId4"/>
              </a:rPr>
              <a:t> </a:t>
            </a:r>
            <a:r>
              <a:rPr lang="fi-FI" sz="1900" dirty="0" err="1">
                <a:latin typeface="Arial"/>
                <a:cs typeface="Arial"/>
                <a:hlinkClick r:id="rId4"/>
              </a:rPr>
              <a:t>Face</a:t>
            </a:r>
            <a:endParaRPr lang="fi-FI" sz="1900" dirty="0">
              <a:latin typeface="Arial"/>
              <a:cs typeface="Arial"/>
            </a:endParaRPr>
          </a:p>
          <a:p>
            <a:r>
              <a:rPr lang="fi-FI" sz="1900" dirty="0">
                <a:latin typeface="Arial"/>
                <a:cs typeface="Arial"/>
              </a:rPr>
              <a:t>Yhteydenotto keskustoimistoon: </a:t>
            </a:r>
            <a:endParaRPr lang="en-US" sz="1900" dirty="0">
              <a:latin typeface="Arial"/>
              <a:cs typeface="Arial"/>
            </a:endParaRPr>
          </a:p>
          <a:p>
            <a:pPr lvl="1"/>
            <a:r>
              <a:rPr lang="fi-FI" sz="1500" dirty="0">
                <a:latin typeface="Arial"/>
                <a:cs typeface="Arial"/>
                <a:hlinkClick r:id="rId5"/>
              </a:rPr>
              <a:t>tracing@redcross.fi</a:t>
            </a:r>
            <a:r>
              <a:rPr lang="fi-FI" sz="1500" u="sng" dirty="0">
                <a:latin typeface="Arial"/>
                <a:cs typeface="Arial"/>
              </a:rPr>
              <a:t> </a:t>
            </a:r>
            <a:endParaRPr lang="en-US" sz="1500" dirty="0">
              <a:latin typeface="Arial"/>
              <a:ea typeface="Verdana"/>
              <a:cs typeface="Arial"/>
            </a:endParaRPr>
          </a:p>
          <a:p>
            <a:pPr lvl="1"/>
            <a:r>
              <a:rPr lang="fi-FI" sz="1500" dirty="0">
                <a:latin typeface="Arial"/>
                <a:cs typeface="Arial"/>
                <a:hlinkClick r:id="rId6"/>
              </a:rPr>
              <a:t>family.reunification@redcross.fi</a:t>
            </a:r>
            <a:endParaRPr lang="en-US" dirty="0"/>
          </a:p>
          <a:p>
            <a:pPr marL="0" indent="0">
              <a:buNone/>
            </a:pPr>
            <a:endParaRPr lang="en-US" dirty="0"/>
          </a:p>
          <a:p>
            <a:pPr lvl="1"/>
            <a:endParaRPr lang="en-US" dirty="0"/>
          </a:p>
          <a:p>
            <a:endParaRPr lang="en-US" dirty="0"/>
          </a:p>
        </p:txBody>
      </p:sp>
      <p:pic>
        <p:nvPicPr>
          <p:cNvPr id="3" name="Picture 2" descr="A black background with red text and black text&#10;&#10;Description automatically generated">
            <a:extLst>
              <a:ext uri="{FF2B5EF4-FFF2-40B4-BE49-F238E27FC236}">
                <a16:creationId xmlns:a16="http://schemas.microsoft.com/office/drawing/2014/main" id="{53EBDC87-AF44-A6DE-38F0-54149610B554}"/>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04503" y="5931924"/>
            <a:ext cx="2058873" cy="838990"/>
          </a:xfrm>
          <a:prstGeom prst="rect">
            <a:avLst/>
          </a:prstGeom>
          <a:solidFill>
            <a:srgbClr val="FFFFFF"/>
          </a:solidFill>
        </p:spPr>
      </p:pic>
    </p:spTree>
    <p:extLst>
      <p:ext uri="{BB962C8B-B14F-4D97-AF65-F5344CB8AC3E}">
        <p14:creationId xmlns:p14="http://schemas.microsoft.com/office/powerpoint/2010/main" val="1238694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5A4E4-86A7-0141-8CC1-7DFAE0960996}"/>
              </a:ext>
            </a:extLst>
          </p:cNvPr>
          <p:cNvSpPr>
            <a:spLocks noGrp="1"/>
          </p:cNvSpPr>
          <p:nvPr>
            <p:ph type="ctrTitle"/>
          </p:nvPr>
        </p:nvSpPr>
        <p:spPr/>
        <p:txBody>
          <a:bodyPr>
            <a:normAutofit/>
          </a:bodyPr>
          <a:lstStyle/>
          <a:p>
            <a:r>
              <a:rPr lang="en-US" sz="6000" err="1">
                <a:latin typeface="Arial"/>
                <a:cs typeface="Arial"/>
              </a:rPr>
              <a:t>Punainen</a:t>
            </a:r>
            <a:r>
              <a:rPr lang="en-US" sz="6000">
                <a:latin typeface="Arial"/>
                <a:cs typeface="Arial"/>
              </a:rPr>
              <a:t> </a:t>
            </a:r>
            <a:r>
              <a:rPr lang="en-US" sz="6000" err="1">
                <a:latin typeface="Arial"/>
                <a:cs typeface="Arial"/>
              </a:rPr>
              <a:t>Risti</a:t>
            </a:r>
            <a:r>
              <a:rPr lang="en-US" sz="6000">
                <a:latin typeface="Arial"/>
                <a:cs typeface="Arial"/>
              </a:rPr>
              <a:t> ja </a:t>
            </a:r>
            <a:r>
              <a:rPr lang="en-US" sz="6000" err="1">
                <a:latin typeface="Arial"/>
                <a:cs typeface="Arial"/>
              </a:rPr>
              <a:t>henkinen</a:t>
            </a:r>
            <a:r>
              <a:rPr lang="en-US" sz="6000">
                <a:latin typeface="Arial"/>
                <a:cs typeface="Arial"/>
              </a:rPr>
              <a:t> </a:t>
            </a:r>
            <a:r>
              <a:rPr lang="en-US" sz="6000" err="1">
                <a:latin typeface="Arial"/>
                <a:cs typeface="Arial"/>
              </a:rPr>
              <a:t>tuki</a:t>
            </a:r>
            <a:endParaRPr lang="fi-FI" sz="6000"/>
          </a:p>
        </p:txBody>
      </p:sp>
    </p:spTree>
    <p:extLst>
      <p:ext uri="{BB962C8B-B14F-4D97-AF65-F5344CB8AC3E}">
        <p14:creationId xmlns:p14="http://schemas.microsoft.com/office/powerpoint/2010/main" val="2578017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03595BB-5A5F-4410-807D-7842C39CBB32}"/>
              </a:ext>
            </a:extLst>
          </p:cNvPr>
          <p:cNvSpPr>
            <a:spLocks noGrp="1"/>
          </p:cNvSpPr>
          <p:nvPr>
            <p:ph type="title"/>
          </p:nvPr>
        </p:nvSpPr>
        <p:spPr/>
        <p:txBody>
          <a:bodyPr/>
          <a:lstStyle/>
          <a:p>
            <a:r>
              <a:rPr lang="fi-FI"/>
              <a:t>Punainen Risti</a:t>
            </a:r>
            <a:endParaRPr lang="en-US"/>
          </a:p>
        </p:txBody>
      </p:sp>
      <p:sp>
        <p:nvSpPr>
          <p:cNvPr id="13" name="Content Placeholder 2">
            <a:extLst>
              <a:ext uri="{FF2B5EF4-FFF2-40B4-BE49-F238E27FC236}">
                <a16:creationId xmlns:a16="http://schemas.microsoft.com/office/drawing/2014/main" id="{EE9236DD-2D39-4A67-B9D8-98FFBE0B8E2A}"/>
              </a:ext>
            </a:extLst>
          </p:cNvPr>
          <p:cNvSpPr>
            <a:spLocks noGrp="1"/>
          </p:cNvSpPr>
          <p:nvPr>
            <p:ph type="body" sz="quarter" idx="11"/>
          </p:nvPr>
        </p:nvSpPr>
        <p:spPr/>
        <p:txBody>
          <a:bodyPr vert="horz" lIns="91440" tIns="45720" rIns="91440" bIns="45720" rtlCol="0" anchor="t">
            <a:normAutofit/>
          </a:bodyPr>
          <a:lstStyle/>
          <a:p>
            <a:pPr lvl="0"/>
            <a:r>
              <a:rPr lang="fi-FI" b="1">
                <a:latin typeface="Arial"/>
                <a:cs typeface="Arial"/>
              </a:rPr>
              <a:t>auttaa</a:t>
            </a:r>
            <a:r>
              <a:rPr lang="fi-FI">
                <a:latin typeface="Arial"/>
                <a:cs typeface="Arial"/>
              </a:rPr>
              <a:t> haavoittuvassa tilanteessa olevia ihmisiä heidän oikeudellisesta asemastaan riippumatta</a:t>
            </a:r>
            <a:endParaRPr lang="en-US">
              <a:latin typeface="Arial"/>
              <a:cs typeface="Arial"/>
            </a:endParaRPr>
          </a:p>
          <a:p>
            <a:pPr lvl="1"/>
            <a:r>
              <a:rPr lang="fi-FI">
                <a:latin typeface="Arial"/>
                <a:cs typeface="Arial"/>
              </a:rPr>
              <a:t>valtiot ovat tunnustaneet kansallisten yhdistysten oikeuden päästä siirtolaisten luokse antamaan apua kaikissa olosuhteissa</a:t>
            </a:r>
          </a:p>
          <a:p>
            <a:r>
              <a:rPr lang="fi-FI" b="1">
                <a:latin typeface="Arial"/>
                <a:cs typeface="Arial"/>
              </a:rPr>
              <a:t>ei ole maahanmuuttoviranomainen </a:t>
            </a:r>
            <a:r>
              <a:rPr lang="fi-FI">
                <a:latin typeface="Arial"/>
                <a:cs typeface="Arial"/>
              </a:rPr>
              <a:t>tai tee päätöksiä oleskelulupiin liittyen</a:t>
            </a:r>
            <a:endParaRPr lang="fi-FI">
              <a:solidFill>
                <a:srgbClr val="000000"/>
              </a:solidFill>
              <a:latin typeface="Arial"/>
              <a:ea typeface="Verdana"/>
              <a:cs typeface="Arial"/>
            </a:endParaRPr>
          </a:p>
          <a:p>
            <a:r>
              <a:rPr lang="fi-FI" b="1">
                <a:latin typeface="Arial"/>
                <a:cs typeface="Arial"/>
              </a:rPr>
              <a:t>ei aiheuta haittaa </a:t>
            </a:r>
            <a:r>
              <a:rPr lang="fi-FI">
                <a:latin typeface="Arial"/>
                <a:cs typeface="Arial"/>
              </a:rPr>
              <a:t>avunsaajalle/-tarvitsijalle</a:t>
            </a:r>
            <a:endParaRPr lang="en-US">
              <a:latin typeface="Arial"/>
              <a:ea typeface="Verdana"/>
              <a:cs typeface="Arial"/>
            </a:endParaRPr>
          </a:p>
          <a:p>
            <a:pPr marL="0" indent="0">
              <a:buNone/>
            </a:pPr>
            <a:endParaRPr lang="en-US"/>
          </a:p>
          <a:p>
            <a:pPr lvl="1"/>
            <a:endParaRPr lang="en-US"/>
          </a:p>
          <a:p>
            <a:endParaRPr lang="en-US"/>
          </a:p>
        </p:txBody>
      </p:sp>
    </p:spTree>
    <p:extLst>
      <p:ext uri="{BB962C8B-B14F-4D97-AF65-F5344CB8AC3E}">
        <p14:creationId xmlns:p14="http://schemas.microsoft.com/office/powerpoint/2010/main" val="2731308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7665F-D5A4-4277-BF85-4DF0757C8377}"/>
              </a:ext>
            </a:extLst>
          </p:cNvPr>
          <p:cNvSpPr>
            <a:spLocks noGrp="1"/>
          </p:cNvSpPr>
          <p:nvPr>
            <p:ph type="title"/>
          </p:nvPr>
        </p:nvSpPr>
        <p:spPr/>
        <p:txBody>
          <a:bodyPr>
            <a:noAutofit/>
          </a:bodyPr>
          <a:lstStyle/>
          <a:p>
            <a:r>
              <a:rPr lang="fi-FI"/>
              <a:t>Henkisellä tuella voidaan lievittää pitkittynyttäkin stressiä</a:t>
            </a:r>
          </a:p>
        </p:txBody>
      </p:sp>
      <p:sp>
        <p:nvSpPr>
          <p:cNvPr id="3" name="Content Placeholder 2">
            <a:extLst>
              <a:ext uri="{FF2B5EF4-FFF2-40B4-BE49-F238E27FC236}">
                <a16:creationId xmlns:a16="http://schemas.microsoft.com/office/drawing/2014/main" id="{9678F9A1-9CDB-4E7C-BF91-9050D722B390}"/>
              </a:ext>
            </a:extLst>
          </p:cNvPr>
          <p:cNvSpPr>
            <a:spLocks noGrp="1"/>
          </p:cNvSpPr>
          <p:nvPr>
            <p:ph type="body" sz="quarter" idx="11"/>
          </p:nvPr>
        </p:nvSpPr>
        <p:spPr/>
        <p:txBody>
          <a:bodyPr vert="horz" lIns="91440" tIns="45720" rIns="91440" bIns="45720" rtlCol="0" anchor="t">
            <a:normAutofit fontScale="92500"/>
          </a:bodyPr>
          <a:lstStyle/>
          <a:p>
            <a:pPr marL="0" indent="0">
              <a:buNone/>
            </a:pPr>
            <a:r>
              <a:rPr lang="fi-FI">
                <a:latin typeface="Arial"/>
                <a:cs typeface="Arial"/>
              </a:rPr>
              <a:t>Henkisen tuen tarkoituksena on edistää:</a:t>
            </a:r>
            <a:endParaRPr lang="fi-FI"/>
          </a:p>
          <a:p>
            <a:r>
              <a:rPr lang="fi-FI">
                <a:latin typeface="Arial"/>
                <a:cs typeface="Arial"/>
              </a:rPr>
              <a:t>Turvallisuutta</a:t>
            </a:r>
          </a:p>
          <a:p>
            <a:r>
              <a:rPr lang="fi-FI">
                <a:latin typeface="Arial"/>
                <a:cs typeface="Arial"/>
              </a:rPr>
              <a:t>Levollisuutta</a:t>
            </a:r>
          </a:p>
          <a:p>
            <a:r>
              <a:rPr lang="fi-FI">
                <a:latin typeface="Arial"/>
                <a:cs typeface="Arial"/>
              </a:rPr>
              <a:t>Yhteenkuuluvuutta eli tunnetta siitä, että joku on kiinnostunut, välittää ja hyväksyy</a:t>
            </a:r>
          </a:p>
          <a:p>
            <a:r>
              <a:rPr lang="fi-FI">
                <a:latin typeface="Arial"/>
                <a:cs typeface="Arial"/>
              </a:rPr>
              <a:t>Omatoimisuutta ja autonomiaa</a:t>
            </a:r>
          </a:p>
          <a:p>
            <a:r>
              <a:rPr lang="fi-FI">
                <a:latin typeface="Arial"/>
                <a:cs typeface="Calibri"/>
              </a:rPr>
              <a:t>Toivoa </a:t>
            </a:r>
            <a:endParaRPr lang="fi-FI">
              <a:cs typeface="Calibri"/>
            </a:endParaRPr>
          </a:p>
          <a:p>
            <a:pPr lvl="1">
              <a:buFont typeface="Courier New" panose="02070309020205020404" pitchFamily="49" charset="0"/>
              <a:buChar char="o"/>
            </a:pPr>
            <a:endParaRPr lang="fi-FI">
              <a:latin typeface="Arial"/>
              <a:cs typeface="Calibri"/>
            </a:endParaRPr>
          </a:p>
          <a:p>
            <a:endParaRPr lang="fi-FI"/>
          </a:p>
        </p:txBody>
      </p:sp>
    </p:spTree>
    <p:extLst>
      <p:ext uri="{BB962C8B-B14F-4D97-AF65-F5344CB8AC3E}">
        <p14:creationId xmlns:p14="http://schemas.microsoft.com/office/powerpoint/2010/main" val="2353722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372405-B7C2-624F-BB7F-091ADBB60040}"/>
              </a:ext>
            </a:extLst>
          </p:cNvPr>
          <p:cNvSpPr>
            <a:spLocks noGrp="1"/>
          </p:cNvSpPr>
          <p:nvPr>
            <p:ph type="body" idx="10"/>
          </p:nvPr>
        </p:nvSpPr>
        <p:spPr>
          <a:xfrm>
            <a:off x="335279" y="1557481"/>
            <a:ext cx="5562596" cy="1215882"/>
          </a:xfrm>
        </p:spPr>
        <p:txBody>
          <a:bodyPr/>
          <a:lstStyle/>
          <a:p>
            <a:r>
              <a:rPr lang="en-US" sz="2800" b="1" err="1">
                <a:latin typeface="Arial" panose="020B0604020202020204" pitchFamily="34" charset="0"/>
              </a:rPr>
              <a:t>Perustarpeet</a:t>
            </a:r>
            <a:endParaRPr lang="en-US" sz="2800" b="1">
              <a:latin typeface="Arial" panose="020B0604020202020204" pitchFamily="34" charset="0"/>
            </a:endParaRPr>
          </a:p>
        </p:txBody>
      </p:sp>
      <p:sp>
        <p:nvSpPr>
          <p:cNvPr id="12" name="Text Placeholder 11">
            <a:extLst>
              <a:ext uri="{FF2B5EF4-FFF2-40B4-BE49-F238E27FC236}">
                <a16:creationId xmlns:a16="http://schemas.microsoft.com/office/drawing/2014/main" id="{3288A927-E028-1037-FF78-59CBAC615EE2}"/>
              </a:ext>
            </a:extLst>
          </p:cNvPr>
          <p:cNvSpPr>
            <a:spLocks noGrp="1"/>
          </p:cNvSpPr>
          <p:nvPr>
            <p:ph type="body" idx="4294967295"/>
          </p:nvPr>
        </p:nvSpPr>
        <p:spPr>
          <a:xfrm>
            <a:off x="335279" y="2803682"/>
            <a:ext cx="5181600" cy="3533775"/>
          </a:xfrm>
        </p:spPr>
        <p:txBody>
          <a:bodyPr/>
          <a:lstStyle/>
          <a:p>
            <a:pPr marL="457200" indent="-457200">
              <a:buClr>
                <a:srgbClr val="CC0000"/>
              </a:buClr>
              <a:buFont typeface="Wingdings" panose="05000000000000000000" pitchFamily="2" charset="2"/>
              <a:buChar char="ü"/>
            </a:pPr>
            <a:r>
              <a:rPr lang="fi-FI" sz="2000" dirty="0"/>
              <a:t>Ravinto</a:t>
            </a:r>
          </a:p>
          <a:p>
            <a:pPr marL="457200" indent="-457200">
              <a:buClr>
                <a:srgbClr val="CC0000"/>
              </a:buClr>
              <a:buFont typeface="Wingdings" panose="05000000000000000000" pitchFamily="2" charset="2"/>
              <a:buChar char="ü"/>
            </a:pPr>
            <a:r>
              <a:rPr lang="fi-FI" sz="2000" dirty="0"/>
              <a:t>Nesteytys</a:t>
            </a:r>
          </a:p>
          <a:p>
            <a:pPr marL="457200" indent="-457200">
              <a:buClr>
                <a:srgbClr val="CC0000"/>
              </a:buClr>
              <a:buFont typeface="Wingdings" panose="05000000000000000000" pitchFamily="2" charset="2"/>
              <a:buChar char="ü"/>
            </a:pPr>
            <a:r>
              <a:rPr lang="fi-FI" sz="2000" dirty="0"/>
              <a:t>Suoja</a:t>
            </a:r>
          </a:p>
          <a:p>
            <a:pPr marL="457200" indent="-457200">
              <a:buClr>
                <a:srgbClr val="CC0000"/>
              </a:buClr>
              <a:buFont typeface="Wingdings" panose="05000000000000000000" pitchFamily="2" charset="2"/>
              <a:buChar char="ü"/>
            </a:pPr>
            <a:r>
              <a:rPr lang="fi-FI" sz="2000" dirty="0"/>
              <a:t>Vaatetus</a:t>
            </a:r>
          </a:p>
          <a:p>
            <a:pPr marL="457200" indent="-457200">
              <a:buClr>
                <a:srgbClr val="CC0000"/>
              </a:buClr>
              <a:buFont typeface="Wingdings" panose="05000000000000000000" pitchFamily="2" charset="2"/>
              <a:buChar char="ü"/>
            </a:pPr>
            <a:r>
              <a:rPr lang="fi-FI" sz="2000" dirty="0"/>
              <a:t>Lepo</a:t>
            </a:r>
          </a:p>
          <a:p>
            <a:pPr marL="457200" indent="-457200">
              <a:buClr>
                <a:srgbClr val="CC0000"/>
              </a:buClr>
              <a:buFont typeface="Wingdings" panose="05000000000000000000" pitchFamily="2" charset="2"/>
              <a:buChar char="ü"/>
            </a:pPr>
            <a:r>
              <a:rPr lang="fi-FI" sz="2000" dirty="0"/>
              <a:t>Tieto</a:t>
            </a:r>
          </a:p>
          <a:p>
            <a:pPr marL="457200" indent="-457200">
              <a:buClr>
                <a:srgbClr val="CC0000"/>
              </a:buClr>
              <a:buFont typeface="Wingdings" panose="05000000000000000000" pitchFamily="2" charset="2"/>
              <a:buChar char="ü"/>
            </a:pPr>
            <a:r>
              <a:rPr lang="fi-FI" sz="2000" dirty="0"/>
              <a:t>Sosiaaliset suhteet</a:t>
            </a:r>
          </a:p>
          <a:p>
            <a:pPr marL="457200" indent="-457200">
              <a:buClr>
                <a:srgbClr val="CC0000"/>
              </a:buClr>
              <a:buFont typeface="Wingdings" panose="05000000000000000000" pitchFamily="2" charset="2"/>
              <a:buChar char="ü"/>
            </a:pPr>
            <a:r>
              <a:rPr lang="fi-FI" sz="2000" dirty="0"/>
              <a:t>Arjen rutiinit</a:t>
            </a:r>
          </a:p>
          <a:p>
            <a:endParaRPr lang="fi-FI" dirty="0"/>
          </a:p>
        </p:txBody>
      </p:sp>
      <p:sp>
        <p:nvSpPr>
          <p:cNvPr id="13" name="Text Placeholder 12">
            <a:extLst>
              <a:ext uri="{FF2B5EF4-FFF2-40B4-BE49-F238E27FC236}">
                <a16:creationId xmlns:a16="http://schemas.microsoft.com/office/drawing/2014/main" id="{FDC48F13-B877-E941-40A3-0FFDDE2D2F85}"/>
              </a:ext>
            </a:extLst>
          </p:cNvPr>
          <p:cNvSpPr>
            <a:spLocks noGrp="1"/>
          </p:cNvSpPr>
          <p:nvPr>
            <p:ph type="body" idx="4294967295"/>
          </p:nvPr>
        </p:nvSpPr>
        <p:spPr>
          <a:xfrm>
            <a:off x="6516965" y="2803682"/>
            <a:ext cx="2893737" cy="3429000"/>
          </a:xfrm>
        </p:spPr>
        <p:txBody>
          <a:bodyPr/>
          <a:lstStyle/>
          <a:p>
            <a:pPr marL="342900" indent="-342900" algn="l">
              <a:buClr>
                <a:srgbClr val="CC0000"/>
              </a:buClr>
              <a:buFont typeface="Wingdings" panose="05000000000000000000" pitchFamily="2" charset="2"/>
              <a:buChar char="ü"/>
            </a:pPr>
            <a:r>
              <a:rPr lang="fi-FI" sz="2000" i="0" dirty="0">
                <a:solidFill>
                  <a:srgbClr val="111111"/>
                </a:solidFill>
                <a:effectLst/>
              </a:rPr>
              <a:t>Keskity</a:t>
            </a:r>
          </a:p>
          <a:p>
            <a:pPr marL="342900" indent="-342900" algn="l">
              <a:buClr>
                <a:srgbClr val="CC0000"/>
              </a:buClr>
              <a:buFont typeface="Wingdings" panose="05000000000000000000" pitchFamily="2" charset="2"/>
              <a:buChar char="ü"/>
            </a:pPr>
            <a:r>
              <a:rPr lang="fi-FI" sz="2000" i="0" dirty="0">
                <a:solidFill>
                  <a:srgbClr val="111111"/>
                </a:solidFill>
                <a:effectLst/>
              </a:rPr>
              <a:t>Ole rauhallinen</a:t>
            </a:r>
          </a:p>
          <a:p>
            <a:pPr marL="342900" indent="-342900" algn="l">
              <a:buClr>
                <a:srgbClr val="CC0000"/>
              </a:buClr>
              <a:buFont typeface="Wingdings" panose="05000000000000000000" pitchFamily="2" charset="2"/>
              <a:buChar char="ü"/>
            </a:pPr>
            <a:r>
              <a:rPr lang="fi-FI" sz="2000" i="0" dirty="0">
                <a:solidFill>
                  <a:srgbClr val="111111"/>
                </a:solidFill>
                <a:effectLst/>
              </a:rPr>
              <a:t>Maadoita nykyhetkeen</a:t>
            </a:r>
          </a:p>
          <a:p>
            <a:pPr marL="342900" indent="-342900" algn="l">
              <a:buClr>
                <a:srgbClr val="CC0000"/>
              </a:buClr>
              <a:buFont typeface="Wingdings" panose="05000000000000000000" pitchFamily="2" charset="2"/>
              <a:buChar char="ü"/>
            </a:pPr>
            <a:r>
              <a:rPr lang="fi-FI" sz="2000" i="0" dirty="0">
                <a:solidFill>
                  <a:srgbClr val="111111"/>
                </a:solidFill>
                <a:effectLst/>
              </a:rPr>
              <a:t>Kuuntele</a:t>
            </a:r>
          </a:p>
          <a:p>
            <a:pPr marL="342900" indent="-342900" algn="l">
              <a:buClr>
                <a:srgbClr val="CC0000"/>
              </a:buClr>
              <a:buFont typeface="Wingdings" panose="05000000000000000000" pitchFamily="2" charset="2"/>
              <a:buChar char="ü"/>
            </a:pPr>
            <a:r>
              <a:rPr lang="fi-FI" sz="2000" i="0" dirty="0">
                <a:solidFill>
                  <a:srgbClr val="111111"/>
                </a:solidFill>
                <a:effectLst/>
              </a:rPr>
              <a:t>Avoimet kysymykset</a:t>
            </a:r>
          </a:p>
          <a:p>
            <a:pPr marL="342900" indent="-342900" algn="l">
              <a:buClr>
                <a:srgbClr val="CC0000"/>
              </a:buClr>
              <a:buFont typeface="Wingdings" panose="05000000000000000000" pitchFamily="2" charset="2"/>
              <a:buChar char="ü"/>
            </a:pPr>
            <a:r>
              <a:rPr lang="fi-FI" sz="2000" i="0" dirty="0">
                <a:solidFill>
                  <a:srgbClr val="111111"/>
                </a:solidFill>
                <a:effectLst/>
              </a:rPr>
              <a:t>Avoin elekieli</a:t>
            </a:r>
          </a:p>
          <a:p>
            <a:pPr marL="342900" indent="-342900" algn="l">
              <a:buClr>
                <a:srgbClr val="CC0000"/>
              </a:buClr>
              <a:buFont typeface="Wingdings" panose="05000000000000000000" pitchFamily="2" charset="2"/>
              <a:buChar char="ü"/>
            </a:pPr>
            <a:r>
              <a:rPr lang="fi-FI" sz="2000" i="0" dirty="0">
                <a:solidFill>
                  <a:srgbClr val="111111"/>
                </a:solidFill>
                <a:effectLst/>
              </a:rPr>
              <a:t>Katsekontakti</a:t>
            </a:r>
          </a:p>
        </p:txBody>
      </p:sp>
      <p:sp>
        <p:nvSpPr>
          <p:cNvPr id="2" name="Title 1">
            <a:extLst>
              <a:ext uri="{FF2B5EF4-FFF2-40B4-BE49-F238E27FC236}">
                <a16:creationId xmlns:a16="http://schemas.microsoft.com/office/drawing/2014/main" id="{10CB780D-42A8-4B7A-3B58-9D5011B3DAA8}"/>
              </a:ext>
            </a:extLst>
          </p:cNvPr>
          <p:cNvSpPr>
            <a:spLocks noGrp="1"/>
          </p:cNvSpPr>
          <p:nvPr>
            <p:ph type="title" idx="4294967295"/>
          </p:nvPr>
        </p:nvSpPr>
        <p:spPr>
          <a:xfrm>
            <a:off x="196676" y="547415"/>
            <a:ext cx="11798647" cy="222019"/>
          </a:xfrm>
        </p:spPr>
        <p:txBody>
          <a:bodyPr/>
          <a:lstStyle/>
          <a:p>
            <a:pPr algn="ctr"/>
            <a:r>
              <a:rPr lang="fi-FI" sz="3000">
                <a:latin typeface="Arial"/>
                <a:cs typeface="Calibri Light"/>
              </a:rPr>
              <a:t>Autat parhaiten turvaamalla perustarpeet ja kuulemalla tuettavaa</a:t>
            </a:r>
            <a:endParaRPr lang="en-US" sz="3000">
              <a:latin typeface="Arial"/>
              <a:cs typeface="Arial"/>
            </a:endParaRPr>
          </a:p>
        </p:txBody>
      </p:sp>
      <p:sp>
        <p:nvSpPr>
          <p:cNvPr id="5" name="Content Placeholder 2">
            <a:extLst>
              <a:ext uri="{FF2B5EF4-FFF2-40B4-BE49-F238E27FC236}">
                <a16:creationId xmlns:a16="http://schemas.microsoft.com/office/drawing/2014/main" id="{2EFADD48-9B73-15C6-3B69-1367CF04AAF3}"/>
              </a:ext>
            </a:extLst>
          </p:cNvPr>
          <p:cNvSpPr txBox="1">
            <a:spLocks/>
          </p:cNvSpPr>
          <p:nvPr/>
        </p:nvSpPr>
        <p:spPr>
          <a:xfrm>
            <a:off x="6516965" y="1557481"/>
            <a:ext cx="5562596" cy="1215882"/>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Georgia" panose="02040502050405020303" pitchFamily="18"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300" b="0" i="0" kern="1200">
                <a:solidFill>
                  <a:schemeClr val="tx1"/>
                </a:solidFill>
                <a:latin typeface="Georgia" panose="02040502050405020303" pitchFamily="18"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300" b="0" i="0" kern="1200">
                <a:solidFill>
                  <a:schemeClr val="tx1"/>
                </a:solidFill>
                <a:latin typeface="Georgia" panose="02040502050405020303" pitchFamily="18"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2300" b="0" i="0" kern="1200">
                <a:solidFill>
                  <a:schemeClr val="tx1"/>
                </a:solidFill>
                <a:latin typeface="Georgia" panose="02040502050405020303" pitchFamily="18"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2300" b="0" i="0" kern="1200">
                <a:solidFill>
                  <a:schemeClr val="tx1"/>
                </a:solidFill>
                <a:latin typeface="Georgia" panose="02040502050405020303" pitchFamily="18"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1"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Turvallinen</a:t>
            </a:r>
            <a:r>
              <a:rPr kumimoji="0" 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vuorovaikutus</a:t>
            </a:r>
            <a:endParaRPr kumimoji="0" 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Text Placeholder 12">
            <a:extLst>
              <a:ext uri="{FF2B5EF4-FFF2-40B4-BE49-F238E27FC236}">
                <a16:creationId xmlns:a16="http://schemas.microsoft.com/office/drawing/2014/main" id="{90ADEECC-87DD-A640-1EB7-BF076196BA08}"/>
              </a:ext>
            </a:extLst>
          </p:cNvPr>
          <p:cNvSpPr txBox="1">
            <a:spLocks/>
          </p:cNvSpPr>
          <p:nvPr/>
        </p:nvSpPr>
        <p:spPr>
          <a:xfrm>
            <a:off x="9410702" y="2767787"/>
            <a:ext cx="2893737" cy="342900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1000"/>
              </a:spcBef>
              <a:spcAft>
                <a:spcPts val="0"/>
              </a:spcAft>
              <a:buClr>
                <a:srgbClr val="CC0000"/>
              </a:buClr>
              <a:buSzTx/>
              <a:buFont typeface="Wingdings" panose="05000000000000000000" pitchFamily="2" charset="2"/>
              <a:buChar char="ü"/>
              <a:tabLst/>
              <a:defRPr/>
            </a:pPr>
            <a:r>
              <a:rPr kumimoji="0" lang="fi-FI" sz="2000" b="0" i="0" u="none" strike="noStrike" kern="1200" cap="none" spc="0" normalizeH="0" baseline="0" noProof="0" dirty="0">
                <a:ln>
                  <a:noFill/>
                </a:ln>
                <a:solidFill>
                  <a:srgbClr val="111111"/>
                </a:solidFill>
                <a:effectLst/>
                <a:uLnTx/>
                <a:uFillTx/>
                <a:latin typeface="Arial" panose="020B0604020202020204" pitchFamily="34" charset="0"/>
                <a:ea typeface="+mn-ea"/>
                <a:cs typeface="Arial" panose="020B0604020202020204" pitchFamily="34" charset="0"/>
              </a:rPr>
              <a:t>Vältä keskeytyksiä</a:t>
            </a:r>
          </a:p>
          <a:p>
            <a:pPr marL="342900" marR="0" lvl="0" indent="-342900" algn="l" defTabSz="914400" rtl="0" eaLnBrk="1" fontAlgn="auto" latinLnBrk="0" hangingPunct="1">
              <a:lnSpc>
                <a:spcPct val="100000"/>
              </a:lnSpc>
              <a:spcBef>
                <a:spcPts val="1000"/>
              </a:spcBef>
              <a:spcAft>
                <a:spcPts val="0"/>
              </a:spcAft>
              <a:buClr>
                <a:srgbClr val="CC0000"/>
              </a:buClr>
              <a:buSzTx/>
              <a:buFont typeface="Wingdings" panose="05000000000000000000" pitchFamily="2" charset="2"/>
              <a:buChar char="ü"/>
              <a:tabLst/>
              <a:defRPr/>
            </a:pPr>
            <a:r>
              <a:rPr kumimoji="0" lang="fi-FI" sz="2000" b="0" i="0" u="none" strike="noStrike" kern="1200" cap="none" spc="0" normalizeH="0" baseline="0" noProof="0" dirty="0">
                <a:ln>
                  <a:noFill/>
                </a:ln>
                <a:solidFill>
                  <a:srgbClr val="111111"/>
                </a:solidFill>
                <a:effectLst/>
                <a:uLnTx/>
                <a:uFillTx/>
                <a:latin typeface="Arial" panose="020B0604020202020204" pitchFamily="34" charset="0"/>
                <a:ea typeface="+mn-ea"/>
                <a:cs typeface="Arial" panose="020B0604020202020204" pitchFamily="34" charset="0"/>
              </a:rPr>
              <a:t>Tarjoa tukeasi</a:t>
            </a:r>
          </a:p>
          <a:p>
            <a:pPr marL="342900" marR="0" lvl="0" indent="-342900" algn="l" defTabSz="914400" rtl="0" eaLnBrk="1" fontAlgn="auto" latinLnBrk="0" hangingPunct="1">
              <a:lnSpc>
                <a:spcPct val="100000"/>
              </a:lnSpc>
              <a:spcBef>
                <a:spcPts val="1000"/>
              </a:spcBef>
              <a:spcAft>
                <a:spcPts val="0"/>
              </a:spcAft>
              <a:buClr>
                <a:srgbClr val="CC0000"/>
              </a:buClr>
              <a:buSzTx/>
              <a:buFont typeface="Wingdings" panose="05000000000000000000" pitchFamily="2" charset="2"/>
              <a:buChar char="ü"/>
              <a:tabLst/>
              <a:defRPr/>
            </a:pPr>
            <a:r>
              <a:rPr kumimoji="0" lang="fi-FI" sz="2000" b="0" i="0" u="none" strike="noStrike" kern="1200" cap="none" spc="0" normalizeH="0" baseline="0" noProof="0" dirty="0">
                <a:ln>
                  <a:noFill/>
                </a:ln>
                <a:solidFill>
                  <a:srgbClr val="111111"/>
                </a:solidFill>
                <a:effectLst/>
                <a:uLnTx/>
                <a:uFillTx/>
                <a:latin typeface="Arial" panose="020B0604020202020204" pitchFamily="34" charset="0"/>
                <a:ea typeface="+mn-ea"/>
                <a:cs typeface="Arial" panose="020B0604020202020204" pitchFamily="34" charset="0"/>
              </a:rPr>
              <a:t>Hyväksy erilaiset tunteet</a:t>
            </a:r>
          </a:p>
          <a:p>
            <a:pPr marL="342900" marR="0" lvl="0" indent="-342900" algn="l" defTabSz="914400" rtl="0" eaLnBrk="1" fontAlgn="auto" latinLnBrk="0" hangingPunct="1">
              <a:lnSpc>
                <a:spcPct val="100000"/>
              </a:lnSpc>
              <a:spcBef>
                <a:spcPts val="1000"/>
              </a:spcBef>
              <a:spcAft>
                <a:spcPts val="0"/>
              </a:spcAft>
              <a:buClr>
                <a:srgbClr val="CC0000"/>
              </a:buClr>
              <a:buSzTx/>
              <a:buFont typeface="Wingdings" panose="05000000000000000000" pitchFamily="2" charset="2"/>
              <a:buChar char="ü"/>
              <a:tabLst/>
              <a:defRPr/>
            </a:pPr>
            <a:r>
              <a:rPr kumimoji="0" lang="fi-FI" sz="2000" b="0" i="0" u="none" strike="noStrike" kern="1200" cap="none" spc="0" normalizeH="0" baseline="0" noProof="0" dirty="0">
                <a:ln>
                  <a:noFill/>
                </a:ln>
                <a:solidFill>
                  <a:srgbClr val="111111"/>
                </a:solidFill>
                <a:effectLst/>
                <a:uLnTx/>
                <a:uFillTx/>
                <a:latin typeface="Arial" panose="020B0604020202020204" pitchFamily="34" charset="0"/>
                <a:ea typeface="+mn-ea"/>
                <a:cs typeface="Arial" panose="020B0604020202020204" pitchFamily="34" charset="0"/>
              </a:rPr>
              <a:t>Älä tuomitse</a:t>
            </a:r>
          </a:p>
          <a:p>
            <a:pPr marL="342900" marR="0" lvl="0" indent="-342900" algn="l" defTabSz="914400" rtl="0" eaLnBrk="1" fontAlgn="auto" latinLnBrk="0" hangingPunct="1">
              <a:lnSpc>
                <a:spcPct val="100000"/>
              </a:lnSpc>
              <a:spcBef>
                <a:spcPts val="1000"/>
              </a:spcBef>
              <a:spcAft>
                <a:spcPts val="0"/>
              </a:spcAft>
              <a:buClr>
                <a:srgbClr val="CC0000"/>
              </a:buClr>
              <a:buSzTx/>
              <a:buFont typeface="Wingdings" panose="05000000000000000000" pitchFamily="2" charset="2"/>
              <a:buChar char="ü"/>
              <a:tabLst/>
              <a:defRPr/>
            </a:pPr>
            <a:r>
              <a:rPr kumimoji="0" lang="fi-FI" sz="2000" b="0" i="0" u="none" strike="noStrike" kern="1200" cap="none" spc="0" normalizeH="0" baseline="0" noProof="0" dirty="0">
                <a:ln>
                  <a:noFill/>
                </a:ln>
                <a:solidFill>
                  <a:srgbClr val="111111"/>
                </a:solidFill>
                <a:effectLst/>
                <a:uLnTx/>
                <a:uFillTx/>
                <a:latin typeface="Arial" panose="020B0604020202020204" pitchFamily="34" charset="0"/>
                <a:ea typeface="+mn-ea"/>
                <a:cs typeface="Arial" panose="020B0604020202020204" pitchFamily="34" charset="0"/>
              </a:rPr>
              <a:t>Tilannekohtaisuus</a:t>
            </a:r>
          </a:p>
        </p:txBody>
      </p:sp>
    </p:spTree>
    <p:extLst>
      <p:ext uri="{BB962C8B-B14F-4D97-AF65-F5344CB8AC3E}">
        <p14:creationId xmlns:p14="http://schemas.microsoft.com/office/powerpoint/2010/main" val="180723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52296-BAAA-EE48-8B74-3CAC39B2089E}"/>
              </a:ext>
            </a:extLst>
          </p:cNvPr>
          <p:cNvSpPr>
            <a:spLocks noGrp="1"/>
          </p:cNvSpPr>
          <p:nvPr>
            <p:ph type="title"/>
          </p:nvPr>
        </p:nvSpPr>
        <p:spPr>
          <a:xfrm>
            <a:off x="838200" y="424997"/>
            <a:ext cx="10515600" cy="1184910"/>
          </a:xfrm>
        </p:spPr>
        <p:txBody>
          <a:bodyPr/>
          <a:lstStyle/>
          <a:p>
            <a:r>
              <a:rPr lang="fi-FI" sz="3600"/>
              <a:t>Koulutuksen sisältö ja tavoitteet</a:t>
            </a:r>
          </a:p>
        </p:txBody>
      </p:sp>
      <p:sp>
        <p:nvSpPr>
          <p:cNvPr id="3" name="Content Placeholder 2">
            <a:extLst>
              <a:ext uri="{FF2B5EF4-FFF2-40B4-BE49-F238E27FC236}">
                <a16:creationId xmlns:a16="http://schemas.microsoft.com/office/drawing/2014/main" id="{84BD5485-BA39-B043-BFAD-0D10C03E1B3F}"/>
              </a:ext>
            </a:extLst>
          </p:cNvPr>
          <p:cNvSpPr>
            <a:spLocks noGrp="1"/>
          </p:cNvSpPr>
          <p:nvPr>
            <p:ph idx="1"/>
          </p:nvPr>
        </p:nvSpPr>
        <p:spPr>
          <a:xfrm>
            <a:off x="838200" y="1609907"/>
            <a:ext cx="9842500" cy="2875824"/>
          </a:xfrm>
        </p:spPr>
        <p:txBody>
          <a:bodyPr/>
          <a:lstStyle/>
          <a:p>
            <a:pPr marL="0" indent="0" algn="l" rtl="0" fontAlgn="base">
              <a:buNone/>
            </a:pPr>
            <a:r>
              <a:rPr lang="fi-FI" sz="1600" b="0" i="0" u="none" strike="noStrike">
                <a:solidFill>
                  <a:srgbClr val="FFFFFF"/>
                </a:solidFill>
                <a:effectLst/>
              </a:rPr>
              <a:t>Tässä koulutuksessa käydään läpi maahanmuuttoon liittyviä potentiaalisia </a:t>
            </a:r>
            <a:r>
              <a:rPr lang="fi-FI" sz="1600" b="1" i="0" u="none" strike="noStrike">
                <a:solidFill>
                  <a:srgbClr val="FFFFFF"/>
                </a:solidFill>
                <a:effectLst/>
              </a:rPr>
              <a:t>stressitekijöitä</a:t>
            </a:r>
            <a:r>
              <a:rPr lang="fi-FI" sz="1600" b="0" i="0" u="none" strike="noStrike">
                <a:solidFill>
                  <a:srgbClr val="FFFFFF"/>
                </a:solidFill>
                <a:effectLst/>
              </a:rPr>
              <a:t> ja </a:t>
            </a:r>
            <a:r>
              <a:rPr lang="fi-FI" sz="1600" b="1" i="0" u="none" strike="noStrike">
                <a:solidFill>
                  <a:srgbClr val="FFFFFF"/>
                </a:solidFill>
                <a:effectLst/>
              </a:rPr>
              <a:t>haavoittuvuuksia</a:t>
            </a:r>
            <a:r>
              <a:rPr lang="fi-FI" sz="1600" b="0" i="0" u="none" strike="noStrike">
                <a:solidFill>
                  <a:srgbClr val="FFFFFF"/>
                </a:solidFill>
                <a:effectLst/>
              </a:rPr>
              <a:t>. Koulutuksessa käsitellään </a:t>
            </a:r>
            <a:r>
              <a:rPr lang="fi-FI" sz="1600" b="1" i="0" u="none" strike="noStrike">
                <a:solidFill>
                  <a:srgbClr val="FFFFFF"/>
                </a:solidFill>
                <a:effectLst/>
              </a:rPr>
              <a:t>henkisen tuen perusperiaatteita </a:t>
            </a:r>
            <a:r>
              <a:rPr lang="fi-FI" sz="1600" b="0" i="0" u="none" strike="noStrike">
                <a:solidFill>
                  <a:srgbClr val="FFFFFF"/>
                </a:solidFill>
                <a:effectLst/>
              </a:rPr>
              <a:t>sekä sitä, miten henkilöä voidaan </a:t>
            </a:r>
            <a:r>
              <a:rPr lang="fi-FI" sz="1600" b="1" i="0" u="none" strike="noStrike">
                <a:solidFill>
                  <a:srgbClr val="FFFFFF"/>
                </a:solidFill>
                <a:effectLst/>
              </a:rPr>
              <a:t>ohjata eteenpäin</a:t>
            </a:r>
            <a:r>
              <a:rPr lang="fi-FI" sz="1600" b="0" i="0" u="none" strike="noStrike">
                <a:solidFill>
                  <a:srgbClr val="FFFFFF"/>
                </a:solidFill>
                <a:effectLst/>
              </a:rPr>
              <a:t>. Koulutus tarjoaa tietoa myös vapaaehtoisen jaksamisesta ja </a:t>
            </a:r>
            <a:r>
              <a:rPr lang="fi-FI" sz="1600" b="1" i="0" u="none" strike="noStrike">
                <a:solidFill>
                  <a:srgbClr val="FFFFFF"/>
                </a:solidFill>
                <a:effectLst/>
              </a:rPr>
              <a:t>oman hyvinvoinnin tukemisesta</a:t>
            </a:r>
            <a:r>
              <a:rPr lang="fi-FI" sz="1600" b="0" i="0" u="none" strike="noStrike">
                <a:solidFill>
                  <a:srgbClr val="FFFFFF"/>
                </a:solidFill>
                <a:effectLst/>
              </a:rPr>
              <a:t>. </a:t>
            </a:r>
          </a:p>
          <a:p>
            <a:pPr marL="0" indent="0" algn="l" rtl="0" fontAlgn="base">
              <a:buNone/>
            </a:pPr>
            <a:r>
              <a:rPr lang="fi-FI" sz="1600" b="1" i="0" u="none" strike="noStrike">
                <a:solidFill>
                  <a:srgbClr val="FFFFFF"/>
                </a:solidFill>
                <a:effectLst/>
              </a:rPr>
              <a:t>Koulutuksen </a:t>
            </a:r>
            <a:r>
              <a:rPr lang="fi-FI" sz="1600" b="1">
                <a:solidFill>
                  <a:srgbClr val="FFFFFF"/>
                </a:solidFill>
              </a:rPr>
              <a:t>t</a:t>
            </a:r>
            <a:r>
              <a:rPr lang="fi-FI" sz="1600" b="1" i="0" u="none" strike="noStrike">
                <a:solidFill>
                  <a:srgbClr val="FFFFFF"/>
                </a:solidFill>
                <a:effectLst/>
              </a:rPr>
              <a:t>avoitteena on:</a:t>
            </a:r>
          </a:p>
          <a:p>
            <a:pPr marL="0" indent="0" algn="l" rtl="0" fontAlgn="base">
              <a:buNone/>
            </a:pPr>
            <a:r>
              <a:rPr lang="fi-FI" sz="1600" b="1" i="0" u="none" strike="noStrike">
                <a:solidFill>
                  <a:srgbClr val="FFFFFF"/>
                </a:solidFill>
                <a:effectLst/>
              </a:rPr>
              <a:t>Lisätä ymmärrystäsi</a:t>
            </a:r>
          </a:p>
          <a:p>
            <a:pPr marL="285750" indent="-285750" algn="l" rtl="0" fontAlgn="base">
              <a:buFont typeface="Arial" panose="020B0604020202020204" pitchFamily="34" charset="0"/>
              <a:buChar char="•"/>
            </a:pPr>
            <a:r>
              <a:rPr lang="fi-FI" sz="1600" b="0" i="0" u="none" strike="noStrike">
                <a:solidFill>
                  <a:srgbClr val="FFFFFF"/>
                </a:solidFill>
                <a:effectLst/>
              </a:rPr>
              <a:t>haavoittuvuuksiin liittyvistä moninaisista henkisen tuen tarpeista maahanmuuton kontekstissa. </a:t>
            </a:r>
          </a:p>
          <a:p>
            <a:pPr marL="285750" indent="-285750" algn="l" rtl="0" fontAlgn="base">
              <a:buFont typeface="Arial" panose="020B0604020202020204" pitchFamily="34" charset="0"/>
              <a:buChar char="•"/>
            </a:pPr>
            <a:r>
              <a:rPr lang="fi-FI" sz="1600" b="0" i="0" u="none" strike="noStrike">
                <a:solidFill>
                  <a:srgbClr val="FFFFFF"/>
                </a:solidFill>
                <a:effectLst/>
              </a:rPr>
              <a:t>vakavan, maahanmuutosta tai sitä edeltävistä tapahtumista johtuvan stressin vaikutuksista ihmiseen.</a:t>
            </a:r>
          </a:p>
          <a:p>
            <a:pPr marL="0" indent="0" algn="l" rtl="0" fontAlgn="base">
              <a:buNone/>
            </a:pPr>
            <a:r>
              <a:rPr lang="fi-FI" sz="1600" b="1" i="0" u="none" strike="noStrike">
                <a:solidFill>
                  <a:srgbClr val="FFFFFF"/>
                </a:solidFill>
                <a:effectLst/>
              </a:rPr>
              <a:t>Antaa sinulle valmiuksia</a:t>
            </a:r>
          </a:p>
          <a:p>
            <a:pPr marL="285750" indent="-285750" algn="l" rtl="0" fontAlgn="base">
              <a:buFont typeface="Arial" panose="020B0604020202020204" pitchFamily="34" charset="0"/>
              <a:buChar char="•"/>
            </a:pPr>
            <a:r>
              <a:rPr lang="fi-FI" sz="1600" b="0" i="0" u="none" strike="noStrike">
                <a:solidFill>
                  <a:srgbClr val="FFFFFF"/>
                </a:solidFill>
                <a:effectLst/>
              </a:rPr>
              <a:t>tunnistaa haavoittuvuuksiin liittyviä tekijöitä maahanmuuton kontekstissa.</a:t>
            </a:r>
          </a:p>
          <a:p>
            <a:pPr marL="285750" indent="-285750" algn="l" rtl="0" fontAlgn="base">
              <a:buFont typeface="Arial" panose="020B0604020202020204" pitchFamily="34" charset="0"/>
              <a:buChar char="•"/>
            </a:pPr>
            <a:r>
              <a:rPr lang="fi-FI" sz="1600" b="0" i="0" u="none" strike="noStrike">
                <a:solidFill>
                  <a:srgbClr val="FFFFFF"/>
                </a:solidFill>
                <a:effectLst/>
              </a:rPr>
              <a:t>kohdata haavoittuvassa asemassa oleva avun tarvitsija.</a:t>
            </a:r>
          </a:p>
          <a:p>
            <a:pPr marL="285750" indent="-285750" algn="l" rtl="0" fontAlgn="base">
              <a:buFont typeface="Arial" panose="020B0604020202020204" pitchFamily="34" charset="0"/>
              <a:buChar char="•"/>
            </a:pPr>
            <a:r>
              <a:rPr lang="fi-FI" sz="1600" b="0" i="0" u="none" strike="noStrike">
                <a:solidFill>
                  <a:srgbClr val="FFFFFF"/>
                </a:solidFill>
                <a:effectLst/>
              </a:rPr>
              <a:t>auttaa lievittämään hänen kokemaansa kärsimystä henkisen tuen keinoin.</a:t>
            </a:r>
          </a:p>
          <a:p>
            <a:pPr marL="285750" indent="-285750" algn="l" rtl="0" fontAlgn="base">
              <a:buFont typeface="Arial" panose="020B0604020202020204" pitchFamily="34" charset="0"/>
              <a:buChar char="•"/>
            </a:pPr>
            <a:r>
              <a:rPr lang="fi-FI" sz="1600">
                <a:solidFill>
                  <a:srgbClr val="FFFFFF"/>
                </a:solidFill>
              </a:rPr>
              <a:t>tukea omaa jaksamistasi tärkeissä tehtävissäsi.</a:t>
            </a:r>
            <a:endParaRPr lang="fi-FI"/>
          </a:p>
        </p:txBody>
      </p:sp>
    </p:spTree>
    <p:extLst>
      <p:ext uri="{BB962C8B-B14F-4D97-AF65-F5344CB8AC3E}">
        <p14:creationId xmlns:p14="http://schemas.microsoft.com/office/powerpoint/2010/main" val="4394229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29297-41BA-45EE-85D0-21461ED00E9F}"/>
              </a:ext>
            </a:extLst>
          </p:cNvPr>
          <p:cNvSpPr>
            <a:spLocks noGrp="1"/>
          </p:cNvSpPr>
          <p:nvPr>
            <p:ph type="title"/>
          </p:nvPr>
        </p:nvSpPr>
        <p:spPr>
          <a:xfrm>
            <a:off x="838199" y="722335"/>
            <a:ext cx="10515600" cy="781750"/>
          </a:xfrm>
        </p:spPr>
        <p:txBody>
          <a:bodyPr/>
          <a:lstStyle/>
          <a:p>
            <a:r>
              <a:rPr lang="fi-FI"/>
              <a:t>Mitä ei tulisi tehdä?</a:t>
            </a:r>
          </a:p>
        </p:txBody>
      </p:sp>
      <p:sp>
        <p:nvSpPr>
          <p:cNvPr id="3" name="Content Placeholder 2">
            <a:extLst>
              <a:ext uri="{FF2B5EF4-FFF2-40B4-BE49-F238E27FC236}">
                <a16:creationId xmlns:a16="http://schemas.microsoft.com/office/drawing/2014/main" id="{8F9E9510-5EC8-42EB-AC13-2857C2257A97}"/>
              </a:ext>
            </a:extLst>
          </p:cNvPr>
          <p:cNvSpPr>
            <a:spLocks noGrp="1"/>
          </p:cNvSpPr>
          <p:nvPr>
            <p:ph type="body" idx="14"/>
          </p:nvPr>
        </p:nvSpPr>
        <p:spPr>
          <a:xfrm>
            <a:off x="838199" y="1837456"/>
            <a:ext cx="10515600" cy="4298209"/>
          </a:xfrm>
        </p:spPr>
        <p:txBody>
          <a:bodyPr vert="horz" lIns="91440" tIns="45720" rIns="91440" bIns="45720" rtlCol="0" anchor="t">
            <a:noAutofit/>
          </a:bodyPr>
          <a:lstStyle/>
          <a:p>
            <a:pPr marL="342900" indent="-342900">
              <a:buChar char="•"/>
            </a:pPr>
            <a:r>
              <a:rPr lang="fi-FI" sz="2200">
                <a:latin typeface="Arial"/>
                <a:ea typeface="Verdana"/>
                <a:cs typeface="Arial"/>
              </a:rPr>
              <a:t>Älä keskeytä.</a:t>
            </a:r>
            <a:endParaRPr lang="fi-FI" sz="2200">
              <a:ea typeface="Verdana"/>
            </a:endParaRPr>
          </a:p>
          <a:p>
            <a:pPr marL="342900" indent="-342900">
              <a:buChar char="•"/>
            </a:pPr>
            <a:r>
              <a:rPr lang="fi-FI" sz="2200">
                <a:latin typeface="Arial"/>
                <a:ea typeface="Verdana"/>
                <a:cs typeface="Arial"/>
              </a:rPr>
              <a:t>Älä kysele vaikeista kokemuksista – anna ihmisen itse kertoa sen verran, kuin hän haluaa. Tarjoudu kuuntelemaan, jos hän haluaa kertoa enemmän.</a:t>
            </a:r>
          </a:p>
          <a:p>
            <a:pPr marL="285750" indent="-285750">
              <a:buChar char="•"/>
            </a:pPr>
            <a:r>
              <a:rPr lang="fi-FI" sz="2200">
                <a:latin typeface="Arial"/>
                <a:ea typeface="Verdana"/>
                <a:cs typeface="Arial"/>
              </a:rPr>
              <a:t>Älä anna yksinkertaisia ja pelkoja mitätöiviä lohdutuksia kuten ”kaikki menee varmasti hyvin!” </a:t>
            </a:r>
            <a:endParaRPr lang="fi-FI" sz="2200">
              <a:latin typeface="Arial"/>
              <a:cs typeface="Arial"/>
            </a:endParaRPr>
          </a:p>
          <a:p>
            <a:pPr marL="285750" indent="-285750">
              <a:buChar char="•"/>
            </a:pPr>
            <a:r>
              <a:rPr lang="fi-FI" sz="2200">
                <a:latin typeface="Arial"/>
                <a:ea typeface="Verdana"/>
                <a:cs typeface="Arial"/>
              </a:rPr>
              <a:t>Älä kerro ihmisille, mitä heidän tulisi tuntea tai tehdä.</a:t>
            </a:r>
            <a:endParaRPr lang="fi-FI" sz="2200"/>
          </a:p>
          <a:p>
            <a:pPr marL="285750" indent="-285750">
              <a:buChar char="•"/>
            </a:pPr>
            <a:r>
              <a:rPr lang="fi-FI" sz="2200">
                <a:latin typeface="Arial"/>
                <a:ea typeface="Verdana"/>
                <a:cs typeface="Arial"/>
              </a:rPr>
              <a:t>Älä lupaa sellaista, jota et voi pitää tai joka ei ehkä toteudu.</a:t>
            </a:r>
            <a:endParaRPr lang="fi-FI" sz="2200">
              <a:ea typeface="Verdana"/>
            </a:endParaRPr>
          </a:p>
          <a:p>
            <a:pPr marL="285750" indent="-285750">
              <a:buChar char="•"/>
            </a:pPr>
            <a:r>
              <a:rPr lang="fi-FI" sz="2200">
                <a:latin typeface="Arial"/>
                <a:ea typeface="Verdana"/>
                <a:cs typeface="Arial"/>
              </a:rPr>
              <a:t>Älä sano ihmisille, että heidän ahdistuksensa tai toivottomuutensa johtuu heidän omista uskomuksistaan tai käytöksestään.</a:t>
            </a:r>
          </a:p>
          <a:p>
            <a:pPr marL="285750" indent="-285750">
              <a:buChar char="•"/>
            </a:pPr>
            <a:r>
              <a:rPr lang="fi-FI" sz="2200">
                <a:latin typeface="Arial"/>
                <a:ea typeface="Verdana"/>
                <a:cs typeface="Arial"/>
              </a:rPr>
              <a:t>Älä toista traumaa, vaan pyri olemaan läsnä tässä hetkessä (voit esimerkiksi sanoa ”olen tässä sinua varten, ja tämä on turvallinen paikka.").</a:t>
            </a:r>
            <a:endParaRPr lang="fi-FI" sz="2200">
              <a:ea typeface="Verdana"/>
            </a:endParaRPr>
          </a:p>
        </p:txBody>
      </p:sp>
    </p:spTree>
    <p:extLst>
      <p:ext uri="{BB962C8B-B14F-4D97-AF65-F5344CB8AC3E}">
        <p14:creationId xmlns:p14="http://schemas.microsoft.com/office/powerpoint/2010/main" val="3781014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5A4E4-86A7-0141-8CC1-7DFAE0960996}"/>
              </a:ext>
            </a:extLst>
          </p:cNvPr>
          <p:cNvSpPr>
            <a:spLocks noGrp="1"/>
          </p:cNvSpPr>
          <p:nvPr>
            <p:ph type="ctrTitle"/>
          </p:nvPr>
        </p:nvSpPr>
        <p:spPr/>
        <p:txBody>
          <a:bodyPr>
            <a:noAutofit/>
          </a:bodyPr>
          <a:lstStyle/>
          <a:p>
            <a:r>
              <a:rPr lang="fi-FI" sz="6000">
                <a:latin typeface="Arial"/>
                <a:cs typeface="Arial"/>
              </a:rPr>
              <a:t>Kulttuurisensitiivisyys ja voimavarojen tukeminen vapaaehtoistoiminnassa</a:t>
            </a:r>
            <a:endParaRPr lang="fi-FI" sz="6000"/>
          </a:p>
        </p:txBody>
      </p:sp>
    </p:spTree>
    <p:extLst>
      <p:ext uri="{BB962C8B-B14F-4D97-AF65-F5344CB8AC3E}">
        <p14:creationId xmlns:p14="http://schemas.microsoft.com/office/powerpoint/2010/main" val="1377650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372405-B7C2-624F-BB7F-091ADBB60040}"/>
              </a:ext>
            </a:extLst>
          </p:cNvPr>
          <p:cNvSpPr>
            <a:spLocks noGrp="1"/>
          </p:cNvSpPr>
          <p:nvPr>
            <p:ph type="body" idx="10"/>
          </p:nvPr>
        </p:nvSpPr>
        <p:spPr>
          <a:xfrm>
            <a:off x="335279" y="1936622"/>
            <a:ext cx="5562596" cy="1215882"/>
          </a:xfrm>
        </p:spPr>
        <p:txBody>
          <a:bodyPr/>
          <a:lstStyle/>
          <a:p>
            <a:r>
              <a:rPr lang="en-US" sz="2800" b="1" err="1">
                <a:latin typeface="Arial" panose="020B0604020202020204" pitchFamily="34" charset="0"/>
              </a:rPr>
              <a:t>Periaatteet</a:t>
            </a:r>
            <a:endParaRPr lang="en-US" sz="2800" b="1">
              <a:latin typeface="Arial" panose="020B0604020202020204" pitchFamily="34" charset="0"/>
            </a:endParaRPr>
          </a:p>
        </p:txBody>
      </p:sp>
      <p:sp>
        <p:nvSpPr>
          <p:cNvPr id="12" name="Text Placeholder 11">
            <a:extLst>
              <a:ext uri="{FF2B5EF4-FFF2-40B4-BE49-F238E27FC236}">
                <a16:creationId xmlns:a16="http://schemas.microsoft.com/office/drawing/2014/main" id="{3288A927-E028-1037-FF78-59CBAC615EE2}"/>
              </a:ext>
            </a:extLst>
          </p:cNvPr>
          <p:cNvSpPr>
            <a:spLocks noGrp="1"/>
          </p:cNvSpPr>
          <p:nvPr>
            <p:ph type="body" idx="4294967295"/>
          </p:nvPr>
        </p:nvSpPr>
        <p:spPr>
          <a:xfrm>
            <a:off x="335279" y="3052296"/>
            <a:ext cx="5181600" cy="3533775"/>
          </a:xfrm>
        </p:spPr>
        <p:txBody>
          <a:bodyPr/>
          <a:lstStyle/>
          <a:p>
            <a:pPr marL="457200" indent="-457200">
              <a:buClr>
                <a:srgbClr val="CC0000"/>
              </a:buClr>
              <a:buFont typeface="Wingdings" panose="05000000000000000000" pitchFamily="2" charset="2"/>
              <a:buChar char="ü"/>
            </a:pPr>
            <a:r>
              <a:rPr lang="en-US" sz="2200" dirty="0" err="1"/>
              <a:t>Kunnioitus</a:t>
            </a:r>
            <a:r>
              <a:rPr lang="en-US" sz="2200" dirty="0"/>
              <a:t> ja </a:t>
            </a:r>
            <a:r>
              <a:rPr lang="en-US" sz="2200" dirty="0" err="1"/>
              <a:t>arvostus</a:t>
            </a:r>
            <a:endParaRPr lang="en-US" sz="2200" dirty="0"/>
          </a:p>
          <a:p>
            <a:pPr marL="457200" indent="-457200">
              <a:buClr>
                <a:srgbClr val="CC0000"/>
              </a:buClr>
              <a:buFont typeface="Wingdings" panose="05000000000000000000" pitchFamily="2" charset="2"/>
              <a:buChar char="ü"/>
            </a:pPr>
            <a:r>
              <a:rPr lang="en-US" sz="2200" dirty="0" err="1"/>
              <a:t>Yhdenvertaisuus</a:t>
            </a:r>
            <a:endParaRPr lang="en-US" sz="2200" dirty="0"/>
          </a:p>
          <a:p>
            <a:pPr marL="457200" indent="-457200">
              <a:buClr>
                <a:srgbClr val="CC0000"/>
              </a:buClr>
              <a:buFont typeface="Wingdings" panose="05000000000000000000" pitchFamily="2" charset="2"/>
              <a:buChar char="ü"/>
            </a:pPr>
            <a:r>
              <a:rPr lang="en-US" sz="2200" dirty="0" err="1"/>
              <a:t>Oikeus</a:t>
            </a:r>
            <a:r>
              <a:rPr lang="en-US" sz="2200" dirty="0"/>
              <a:t> </a:t>
            </a:r>
            <a:r>
              <a:rPr lang="en-US" sz="2200" dirty="0" err="1"/>
              <a:t>kulttuurin</a:t>
            </a:r>
            <a:r>
              <a:rPr lang="en-US" sz="2200" dirty="0"/>
              <a:t> </a:t>
            </a:r>
            <a:r>
              <a:rPr lang="en-US" sz="2200" dirty="0" err="1"/>
              <a:t>ilmaisemiseen</a:t>
            </a:r>
            <a:endParaRPr lang="en-US" sz="2200" dirty="0"/>
          </a:p>
          <a:p>
            <a:pPr marL="457200" indent="-457200">
              <a:buClr>
                <a:srgbClr val="CC0000"/>
              </a:buClr>
              <a:buFont typeface="Wingdings" panose="05000000000000000000" pitchFamily="2" charset="2"/>
              <a:buChar char="ü"/>
            </a:pPr>
            <a:r>
              <a:rPr lang="en-US" sz="2200" dirty="0" err="1"/>
              <a:t>Neutraalius</a:t>
            </a:r>
            <a:r>
              <a:rPr lang="en-US" sz="2200" dirty="0"/>
              <a:t> </a:t>
            </a:r>
            <a:r>
              <a:rPr lang="en-US" sz="2200" dirty="0" err="1"/>
              <a:t>erilaisia</a:t>
            </a:r>
            <a:r>
              <a:rPr lang="en-US" sz="2200" dirty="0"/>
              <a:t> </a:t>
            </a:r>
            <a:r>
              <a:rPr lang="en-US" sz="2200" dirty="0" err="1"/>
              <a:t>tapoja</a:t>
            </a:r>
            <a:r>
              <a:rPr lang="en-US" sz="2200" dirty="0"/>
              <a:t> </a:t>
            </a:r>
            <a:r>
              <a:rPr lang="en-US" sz="2200" dirty="0" err="1"/>
              <a:t>kohtaan</a:t>
            </a:r>
            <a:endParaRPr lang="en-US" sz="2200" dirty="0"/>
          </a:p>
          <a:p>
            <a:pPr marL="457200" indent="-457200">
              <a:buClr>
                <a:srgbClr val="CC0000"/>
              </a:buClr>
              <a:buFont typeface="Wingdings" panose="05000000000000000000" pitchFamily="2" charset="2"/>
              <a:buChar char="ü"/>
            </a:pPr>
            <a:r>
              <a:rPr lang="en-US" sz="2200" dirty="0" err="1"/>
              <a:t>Halu</a:t>
            </a:r>
            <a:r>
              <a:rPr lang="en-US" sz="2200" dirty="0"/>
              <a:t> </a:t>
            </a:r>
            <a:r>
              <a:rPr lang="en-US" sz="2200" dirty="0" err="1"/>
              <a:t>oppia</a:t>
            </a:r>
            <a:r>
              <a:rPr lang="en-US" sz="2200" dirty="0"/>
              <a:t> ja </a:t>
            </a:r>
            <a:r>
              <a:rPr lang="en-US" sz="2200" dirty="0" err="1"/>
              <a:t>ymmärtää</a:t>
            </a:r>
            <a:endParaRPr lang="en-US" sz="2200" dirty="0"/>
          </a:p>
          <a:p>
            <a:pPr marL="457200" indent="-457200">
              <a:buClr>
                <a:srgbClr val="CC0000"/>
              </a:buClr>
              <a:buFont typeface="Wingdings" panose="05000000000000000000" pitchFamily="2" charset="2"/>
              <a:buChar char="ü"/>
            </a:pPr>
            <a:r>
              <a:rPr lang="en-US" sz="2200" dirty="0" err="1"/>
              <a:t>Kyky</a:t>
            </a:r>
            <a:r>
              <a:rPr lang="en-US" sz="2200" dirty="0"/>
              <a:t> </a:t>
            </a:r>
            <a:r>
              <a:rPr lang="en-US" sz="2200" dirty="0" err="1"/>
              <a:t>mukautua</a:t>
            </a:r>
            <a:r>
              <a:rPr lang="en-US" sz="2200" dirty="0"/>
              <a:t> ja </a:t>
            </a:r>
            <a:r>
              <a:rPr lang="en-US" sz="2200" dirty="0" err="1"/>
              <a:t>joustaa</a:t>
            </a:r>
            <a:endParaRPr lang="en-US" sz="2200" dirty="0"/>
          </a:p>
          <a:p>
            <a:pPr marL="457200" indent="-457200">
              <a:buClr>
                <a:srgbClr val="CC0000"/>
              </a:buClr>
              <a:buFont typeface="Wingdings" panose="05000000000000000000" pitchFamily="2" charset="2"/>
              <a:buChar char="ü"/>
            </a:pPr>
            <a:r>
              <a:rPr lang="en-US" sz="2200" dirty="0" err="1"/>
              <a:t>Kyky</a:t>
            </a:r>
            <a:r>
              <a:rPr lang="en-US" sz="2200" dirty="0"/>
              <a:t> </a:t>
            </a:r>
            <a:r>
              <a:rPr lang="en-US" sz="2200" dirty="0" err="1"/>
              <a:t>tiedostaa</a:t>
            </a:r>
            <a:r>
              <a:rPr lang="en-US" sz="2200" dirty="0"/>
              <a:t> </a:t>
            </a:r>
            <a:r>
              <a:rPr lang="en-US" sz="2200" dirty="0" err="1"/>
              <a:t>omien</a:t>
            </a:r>
            <a:r>
              <a:rPr lang="en-US" sz="2200" dirty="0"/>
              <a:t> </a:t>
            </a:r>
            <a:r>
              <a:rPr lang="en-US" sz="2200" dirty="0" err="1"/>
              <a:t>kulttuuristen</a:t>
            </a:r>
            <a:r>
              <a:rPr lang="en-US" sz="2200" dirty="0"/>
              <a:t> </a:t>
            </a:r>
            <a:r>
              <a:rPr lang="en-US" sz="2200" dirty="0" err="1"/>
              <a:t>lähtökohtien</a:t>
            </a:r>
            <a:r>
              <a:rPr lang="en-US" sz="2200" dirty="0"/>
              <a:t> </a:t>
            </a:r>
            <a:r>
              <a:rPr lang="en-US" sz="2200" dirty="0" err="1"/>
              <a:t>vaikutus</a:t>
            </a:r>
            <a:r>
              <a:rPr lang="en-US" sz="2200" dirty="0"/>
              <a:t> </a:t>
            </a:r>
            <a:r>
              <a:rPr lang="en-US" sz="2200" dirty="0" err="1"/>
              <a:t>taustalla</a:t>
            </a:r>
            <a:endParaRPr lang="en-US" sz="2200" dirty="0"/>
          </a:p>
          <a:p>
            <a:endParaRPr lang="fi-FI" dirty="0"/>
          </a:p>
        </p:txBody>
      </p:sp>
      <p:sp>
        <p:nvSpPr>
          <p:cNvPr id="13" name="Text Placeholder 12">
            <a:extLst>
              <a:ext uri="{FF2B5EF4-FFF2-40B4-BE49-F238E27FC236}">
                <a16:creationId xmlns:a16="http://schemas.microsoft.com/office/drawing/2014/main" id="{FDC48F13-B877-E941-40A3-0FFDDE2D2F85}"/>
              </a:ext>
            </a:extLst>
          </p:cNvPr>
          <p:cNvSpPr>
            <a:spLocks noGrp="1"/>
          </p:cNvSpPr>
          <p:nvPr>
            <p:ph type="body" idx="4294967295"/>
          </p:nvPr>
        </p:nvSpPr>
        <p:spPr>
          <a:xfrm>
            <a:off x="6629404" y="3429000"/>
            <a:ext cx="5181600" cy="3533775"/>
          </a:xfrm>
        </p:spPr>
        <p:txBody>
          <a:bodyPr/>
          <a:lstStyle/>
          <a:p>
            <a:pPr marL="342900" indent="-342900" algn="l">
              <a:buClr>
                <a:srgbClr val="CC0000"/>
              </a:buClr>
              <a:buFont typeface="Wingdings" panose="05000000000000000000" pitchFamily="2" charset="2"/>
              <a:buChar char="ü"/>
            </a:pPr>
            <a:r>
              <a:rPr lang="fi-FI" sz="2200" i="0" dirty="0">
                <a:solidFill>
                  <a:srgbClr val="111111"/>
                </a:solidFill>
                <a:effectLst/>
              </a:rPr>
              <a:t> Ruokailutottumusten huomioiminen</a:t>
            </a:r>
            <a:endParaRPr lang="fi-FI" sz="2200" dirty="0">
              <a:solidFill>
                <a:srgbClr val="111111"/>
              </a:solidFill>
            </a:endParaRPr>
          </a:p>
          <a:p>
            <a:pPr marL="342900" indent="-342900" algn="l">
              <a:buClr>
                <a:srgbClr val="CC0000"/>
              </a:buClr>
              <a:buFont typeface="Wingdings" panose="05000000000000000000" pitchFamily="2" charset="2"/>
              <a:buChar char="ü"/>
            </a:pPr>
            <a:r>
              <a:rPr lang="fi-FI" sz="2200" i="0" dirty="0">
                <a:solidFill>
                  <a:srgbClr val="111111"/>
                </a:solidFill>
                <a:effectLst/>
              </a:rPr>
              <a:t> Kielen huomioiminen</a:t>
            </a:r>
            <a:endParaRPr lang="fi-FI" sz="2200" dirty="0">
              <a:solidFill>
                <a:srgbClr val="111111"/>
              </a:solidFill>
            </a:endParaRPr>
          </a:p>
          <a:p>
            <a:pPr marL="342900" indent="-342900" algn="l">
              <a:buClr>
                <a:srgbClr val="CC0000"/>
              </a:buClr>
              <a:buFont typeface="Wingdings" panose="05000000000000000000" pitchFamily="2" charset="2"/>
              <a:buChar char="ü"/>
            </a:pPr>
            <a:r>
              <a:rPr lang="fi-FI" sz="2200" i="0" dirty="0">
                <a:solidFill>
                  <a:srgbClr val="111111"/>
                </a:solidFill>
                <a:effectLst/>
              </a:rPr>
              <a:t> Juhlapyhien kunnioittaminen</a:t>
            </a:r>
            <a:endParaRPr lang="fi-FI" sz="2200" dirty="0">
              <a:solidFill>
                <a:srgbClr val="111111"/>
              </a:solidFill>
            </a:endParaRPr>
          </a:p>
          <a:p>
            <a:pPr marL="342900" indent="-342900" algn="l">
              <a:buClr>
                <a:srgbClr val="CC0000"/>
              </a:buClr>
              <a:buFont typeface="Wingdings" panose="05000000000000000000" pitchFamily="2" charset="2"/>
              <a:buChar char="ü"/>
            </a:pPr>
            <a:r>
              <a:rPr lang="fi-FI" sz="2200" i="0" dirty="0">
                <a:solidFill>
                  <a:srgbClr val="111111"/>
                </a:solidFill>
                <a:effectLst/>
              </a:rPr>
              <a:t> Kulttuuristen erojen ymmärtäminen</a:t>
            </a:r>
          </a:p>
          <a:p>
            <a:pPr marL="342900" indent="-342900" algn="l">
              <a:buClr>
                <a:srgbClr val="CC0000"/>
              </a:buClr>
              <a:buFont typeface="Wingdings" panose="05000000000000000000" pitchFamily="2" charset="2"/>
              <a:buChar char="ü"/>
            </a:pPr>
            <a:r>
              <a:rPr lang="fi-FI" sz="2200" dirty="0">
                <a:solidFill>
                  <a:srgbClr val="111111"/>
                </a:solidFill>
              </a:rPr>
              <a:t> Yhteisön ja perheen huomioiminen</a:t>
            </a:r>
            <a:endParaRPr lang="fi-FI" sz="2200" dirty="0"/>
          </a:p>
        </p:txBody>
      </p:sp>
      <p:sp>
        <p:nvSpPr>
          <p:cNvPr id="2" name="Title 1">
            <a:extLst>
              <a:ext uri="{FF2B5EF4-FFF2-40B4-BE49-F238E27FC236}">
                <a16:creationId xmlns:a16="http://schemas.microsoft.com/office/drawing/2014/main" id="{10CB780D-42A8-4B7A-3B58-9D5011B3DAA8}"/>
              </a:ext>
            </a:extLst>
          </p:cNvPr>
          <p:cNvSpPr>
            <a:spLocks noGrp="1"/>
          </p:cNvSpPr>
          <p:nvPr>
            <p:ph type="title" idx="4294967295"/>
          </p:nvPr>
        </p:nvSpPr>
        <p:spPr>
          <a:xfrm>
            <a:off x="2781298" y="926558"/>
            <a:ext cx="6629404" cy="132808"/>
          </a:xfrm>
        </p:spPr>
        <p:txBody>
          <a:bodyPr/>
          <a:lstStyle/>
          <a:p>
            <a:pPr algn="ctr"/>
            <a:r>
              <a:rPr lang="en-US" sz="3200" err="1">
                <a:latin typeface="Arial"/>
                <a:cs typeface="Arial"/>
              </a:rPr>
              <a:t>Kulttuurisensitiivisyys</a:t>
            </a:r>
            <a:r>
              <a:rPr lang="en-US" sz="3200">
                <a:latin typeface="Arial"/>
                <a:cs typeface="Arial"/>
              </a:rPr>
              <a:t> </a:t>
            </a:r>
            <a:r>
              <a:rPr lang="en-US" sz="3200" err="1">
                <a:latin typeface="Arial"/>
                <a:cs typeface="Arial"/>
              </a:rPr>
              <a:t>vapaaehtoiminnassa</a:t>
            </a:r>
            <a:endParaRPr lang="en-US" sz="3200">
              <a:latin typeface="Arial"/>
              <a:cs typeface="Arial"/>
            </a:endParaRPr>
          </a:p>
        </p:txBody>
      </p:sp>
      <p:sp>
        <p:nvSpPr>
          <p:cNvPr id="5" name="Content Placeholder 2">
            <a:extLst>
              <a:ext uri="{FF2B5EF4-FFF2-40B4-BE49-F238E27FC236}">
                <a16:creationId xmlns:a16="http://schemas.microsoft.com/office/drawing/2014/main" id="{2EFADD48-9B73-15C6-3B69-1367CF04AAF3}"/>
              </a:ext>
            </a:extLst>
          </p:cNvPr>
          <p:cNvSpPr txBox="1">
            <a:spLocks/>
          </p:cNvSpPr>
          <p:nvPr/>
        </p:nvSpPr>
        <p:spPr>
          <a:xfrm>
            <a:off x="6629404" y="1936622"/>
            <a:ext cx="5562596" cy="1215882"/>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Georgia" panose="02040502050405020303" pitchFamily="18"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300" b="0" i="0" kern="1200">
                <a:solidFill>
                  <a:schemeClr val="tx1"/>
                </a:solidFill>
                <a:latin typeface="Georgia" panose="02040502050405020303" pitchFamily="18"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300" b="0" i="0" kern="1200">
                <a:solidFill>
                  <a:schemeClr val="tx1"/>
                </a:solidFill>
                <a:latin typeface="Georgia" panose="02040502050405020303" pitchFamily="18"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2300" b="0" i="0" kern="1200">
                <a:solidFill>
                  <a:schemeClr val="tx1"/>
                </a:solidFill>
                <a:latin typeface="Georgia" panose="02040502050405020303" pitchFamily="18"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2300" b="0" i="0" kern="1200">
                <a:solidFill>
                  <a:schemeClr val="tx1"/>
                </a:solidFill>
                <a:latin typeface="Georgia" panose="02040502050405020303" pitchFamily="18"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1"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Käytännön</a:t>
            </a:r>
            <a:r>
              <a:rPr kumimoji="0" 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800" b="1"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esimerkkejä</a:t>
            </a:r>
            <a:endParaRPr kumimoji="0" 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70214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5A4E4-86A7-0141-8CC1-7DFAE0960996}"/>
              </a:ext>
            </a:extLst>
          </p:cNvPr>
          <p:cNvSpPr>
            <a:spLocks noGrp="1"/>
          </p:cNvSpPr>
          <p:nvPr>
            <p:ph type="ctrTitle"/>
          </p:nvPr>
        </p:nvSpPr>
        <p:spPr>
          <a:xfrm>
            <a:off x="1524000" y="1268716"/>
            <a:ext cx="9144000" cy="2681191"/>
          </a:xfrm>
        </p:spPr>
        <p:txBody>
          <a:bodyPr>
            <a:normAutofit/>
          </a:bodyPr>
          <a:lstStyle/>
          <a:p>
            <a:r>
              <a:rPr lang="fi-FI"/>
              <a:t>Keskustelu</a:t>
            </a:r>
          </a:p>
        </p:txBody>
      </p:sp>
      <p:sp>
        <p:nvSpPr>
          <p:cNvPr id="3" name="Content Placeholder 2">
            <a:extLst>
              <a:ext uri="{FF2B5EF4-FFF2-40B4-BE49-F238E27FC236}">
                <a16:creationId xmlns:a16="http://schemas.microsoft.com/office/drawing/2014/main" id="{E6EAC140-7798-AE8A-EF35-232708B4FC79}"/>
              </a:ext>
            </a:extLst>
          </p:cNvPr>
          <p:cNvSpPr txBox="1">
            <a:spLocks/>
          </p:cNvSpPr>
          <p:nvPr/>
        </p:nvSpPr>
        <p:spPr>
          <a:xfrm>
            <a:off x="1524000" y="3951338"/>
            <a:ext cx="7452732" cy="2944813"/>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i-FI" sz="2800" b="0" i="0" u="none" strike="noStrike" kern="1200" cap="none" spc="0" normalizeH="0" baseline="0" noProof="0">
                <a:ln>
                  <a:noFill/>
                </a:ln>
                <a:solidFill>
                  <a:srgbClr val="000000"/>
                </a:solidFill>
                <a:effectLst/>
                <a:uLnTx/>
                <a:uFillTx/>
                <a:latin typeface="Arial"/>
                <a:ea typeface="+mn-lt"/>
                <a:cs typeface="Calibri" panose="020F0502020204030204"/>
              </a:rPr>
              <a:t>Minkälaisella toiminnalla voit vahvistaa toivoa ja tukea toisen ihmisen voimavaroja vapaaehtoistehtävissäsi?</a:t>
            </a:r>
            <a:endParaRPr kumimoji="0" lang="fi-FI" sz="2400" b="0" i="0" u="none" strike="noStrike" kern="1200" cap="none" spc="0" normalizeH="0" baseline="0" noProof="0">
              <a:ln>
                <a:noFill/>
              </a:ln>
              <a:solidFill>
                <a:srgbClr val="000000"/>
              </a:solidFill>
              <a:effectLst/>
              <a:uLnTx/>
              <a:uFillTx/>
              <a:latin typeface="Arial"/>
              <a:ea typeface="+mn-lt"/>
              <a:cs typeface="Calibri" panose="020F0502020204030204"/>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fi-FI" sz="2800" b="0" i="0" u="none" strike="noStrike" kern="1200" cap="none" spc="0" normalizeH="0" baseline="0" noProof="0">
              <a:ln>
                <a:noFill/>
              </a:ln>
              <a:solidFill>
                <a:srgbClr val="000000"/>
              </a:solidFill>
              <a:effectLst/>
              <a:uLnTx/>
              <a:uFillTx/>
              <a:latin typeface="Arial" panose="020B0604020202020204" pitchFamily="34" charset="0"/>
              <a:ea typeface="+mn-lt"/>
              <a:cs typeface="Calibri" panose="020F0502020204030204"/>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fi-FI" sz="2800" b="0" i="0" u="none" strike="noStrike" kern="1200" cap="none" spc="0" normalizeH="0" baseline="0" noProof="0">
              <a:ln>
                <a:noFill/>
              </a:ln>
              <a:solidFill>
                <a:srgbClr val="000000"/>
              </a:solidFill>
              <a:effectLst/>
              <a:uLnTx/>
              <a:uFillTx/>
              <a:latin typeface="Arial" panose="020B0604020202020204" pitchFamily="34" charset="0"/>
              <a:ea typeface="Calibri"/>
              <a:cs typeface="Calibri"/>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5" name="Graphic 4" descr="Chat outline">
            <a:extLst>
              <a:ext uri="{FF2B5EF4-FFF2-40B4-BE49-F238E27FC236}">
                <a16:creationId xmlns:a16="http://schemas.microsoft.com/office/drawing/2014/main" id="{310651C1-0DE7-7FFD-DCA7-7814777454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20324" y="1268716"/>
            <a:ext cx="2947676" cy="2947676"/>
          </a:xfrm>
          <a:prstGeom prst="rect">
            <a:avLst/>
          </a:prstGeom>
        </p:spPr>
      </p:pic>
    </p:spTree>
    <p:extLst>
      <p:ext uri="{BB962C8B-B14F-4D97-AF65-F5344CB8AC3E}">
        <p14:creationId xmlns:p14="http://schemas.microsoft.com/office/powerpoint/2010/main" val="27473932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7C792-02DD-4934-95F3-E13007084C56}"/>
              </a:ext>
            </a:extLst>
          </p:cNvPr>
          <p:cNvSpPr>
            <a:spLocks noGrp="1"/>
          </p:cNvSpPr>
          <p:nvPr>
            <p:ph type="title"/>
          </p:nvPr>
        </p:nvSpPr>
        <p:spPr>
          <a:xfrm>
            <a:off x="283396" y="140227"/>
            <a:ext cx="11236919" cy="1894056"/>
          </a:xfrm>
        </p:spPr>
        <p:txBody>
          <a:bodyPr anchor="ctr">
            <a:noAutofit/>
          </a:bodyPr>
          <a:lstStyle/>
          <a:p>
            <a:r>
              <a:rPr lang="fi-FI" sz="3200">
                <a:latin typeface="Arial"/>
                <a:cs typeface="Arial"/>
              </a:rPr>
              <a:t>Miten voimme auttaa vahvistamaan yksilön voimavaroja?</a:t>
            </a:r>
          </a:p>
        </p:txBody>
      </p:sp>
      <p:sp>
        <p:nvSpPr>
          <p:cNvPr id="3" name="Content Placeholder 2">
            <a:extLst>
              <a:ext uri="{FF2B5EF4-FFF2-40B4-BE49-F238E27FC236}">
                <a16:creationId xmlns:a16="http://schemas.microsoft.com/office/drawing/2014/main" id="{DBB2A5E7-F399-4796-B567-0C7958261007}"/>
              </a:ext>
            </a:extLst>
          </p:cNvPr>
          <p:cNvSpPr>
            <a:spLocks noGrp="1"/>
          </p:cNvSpPr>
          <p:nvPr>
            <p:ph sz="half" idx="1"/>
          </p:nvPr>
        </p:nvSpPr>
        <p:spPr>
          <a:xfrm>
            <a:off x="283395" y="2031947"/>
            <a:ext cx="5736405" cy="3494314"/>
          </a:xfrm>
        </p:spPr>
        <p:txBody>
          <a:bodyPr>
            <a:normAutofit fontScale="92500" lnSpcReduction="20000"/>
          </a:bodyPr>
          <a:lstStyle/>
          <a:p>
            <a:r>
              <a:rPr lang="fi-FI" sz="2600"/>
              <a:t>Apua tarvitsevan ihmisen elämäntilanteeseen (turvapaikanhaku, oleskeluoikeuden saaminen, traumatisoineet menneisyyden tapahtumat, käännytysuhka) emme välttämättä voi vaikuttaa</a:t>
            </a:r>
          </a:p>
          <a:p>
            <a:r>
              <a:rPr lang="fi-FI" sz="2600"/>
              <a:t>Sen sijaan voimme </a:t>
            </a:r>
            <a:r>
              <a:rPr lang="fi-FI" sz="2600" b="1"/>
              <a:t>tukea voimavaroja</a:t>
            </a:r>
            <a:r>
              <a:rPr lang="fi-FI" sz="2600"/>
              <a:t>, jotka auttavat kestämään vaikeassa tilanteessa sekä </a:t>
            </a:r>
            <a:r>
              <a:rPr lang="fi-FI" sz="2600" b="1"/>
              <a:t>lieventää</a:t>
            </a:r>
            <a:r>
              <a:rPr lang="fi-FI" sz="2600"/>
              <a:t> tuen saajan </a:t>
            </a:r>
            <a:r>
              <a:rPr lang="fi-FI" sz="2600" b="1"/>
              <a:t>stressiä</a:t>
            </a:r>
            <a:endParaRPr lang="fi-FI" sz="2600"/>
          </a:p>
        </p:txBody>
      </p:sp>
      <p:pic>
        <p:nvPicPr>
          <p:cNvPr id="5" name="Picture 4" descr="A picture containing text, person, standing&#10;&#10;Description automatically generated">
            <a:extLst>
              <a:ext uri="{FF2B5EF4-FFF2-40B4-BE49-F238E27FC236}">
                <a16:creationId xmlns:a16="http://schemas.microsoft.com/office/drawing/2014/main" id="{ED342D58-9A6E-48B1-BD28-1FFD79284F15}"/>
              </a:ext>
            </a:extLst>
          </p:cNvPr>
          <p:cNvPicPr>
            <a:picLocks noChangeAspect="1"/>
          </p:cNvPicPr>
          <p:nvPr/>
        </p:nvPicPr>
        <p:blipFill rotWithShape="1">
          <a:blip r:embed="rId3">
            <a:extLst>
              <a:ext uri="{28A0092B-C50C-407E-A947-70E740481C1C}">
                <a14:useLocalDpi xmlns:a14="http://schemas.microsoft.com/office/drawing/2010/main" val="0"/>
              </a:ext>
            </a:extLst>
          </a:blip>
          <a:srcRect t="10608" r="1" b="33800"/>
          <a:stretch/>
        </p:blipFill>
        <p:spPr>
          <a:xfrm>
            <a:off x="6908800" y="1700992"/>
            <a:ext cx="4510854" cy="3758056"/>
          </a:xfrm>
          <a:prstGeom prst="rect">
            <a:avLst/>
          </a:prstGeom>
          <a:noFill/>
        </p:spPr>
      </p:pic>
      <p:sp>
        <p:nvSpPr>
          <p:cNvPr id="11" name="TextBox 10">
            <a:extLst>
              <a:ext uri="{FF2B5EF4-FFF2-40B4-BE49-F238E27FC236}">
                <a16:creationId xmlns:a16="http://schemas.microsoft.com/office/drawing/2014/main" id="{7407D67D-565C-4102-A2D5-D710BC585631}"/>
              </a:ext>
            </a:extLst>
          </p:cNvPr>
          <p:cNvSpPr txBox="1"/>
          <p:nvPr/>
        </p:nvSpPr>
        <p:spPr>
          <a:xfrm>
            <a:off x="6908800" y="5526261"/>
            <a:ext cx="295427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000000"/>
                </a:solidFill>
                <a:effectLst/>
                <a:uLnTx/>
                <a:uFillTx/>
                <a:latin typeface="Calibri" panose="020F0502020204030204"/>
                <a:ea typeface="+mn-ea"/>
                <a:cs typeface="+mn-cs"/>
              </a:rPr>
              <a:t>Kuva: Jussi Partanen, Suomen Punainen Risti</a:t>
            </a:r>
          </a:p>
        </p:txBody>
      </p:sp>
    </p:spTree>
    <p:extLst>
      <p:ext uri="{BB962C8B-B14F-4D97-AF65-F5344CB8AC3E}">
        <p14:creationId xmlns:p14="http://schemas.microsoft.com/office/powerpoint/2010/main" val="35658523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C4F4C-B16C-43DD-AD67-F9F6834491C3}"/>
              </a:ext>
            </a:extLst>
          </p:cNvPr>
          <p:cNvSpPr>
            <a:spLocks noGrp="1"/>
          </p:cNvSpPr>
          <p:nvPr>
            <p:ph type="title"/>
          </p:nvPr>
        </p:nvSpPr>
        <p:spPr>
          <a:xfrm>
            <a:off x="792127" y="667450"/>
            <a:ext cx="10515600" cy="781750"/>
          </a:xfrm>
        </p:spPr>
        <p:txBody>
          <a:bodyPr/>
          <a:lstStyle/>
          <a:p>
            <a:r>
              <a:rPr lang="fi-FI" sz="3200"/>
              <a:t>Mielenterveyttä suojaavat tekijät ja voimavarat</a:t>
            </a:r>
          </a:p>
        </p:txBody>
      </p:sp>
      <p:sp>
        <p:nvSpPr>
          <p:cNvPr id="3" name="Content Placeholder 2">
            <a:extLst>
              <a:ext uri="{FF2B5EF4-FFF2-40B4-BE49-F238E27FC236}">
                <a16:creationId xmlns:a16="http://schemas.microsoft.com/office/drawing/2014/main" id="{B622C385-69EB-4A4B-A633-7C90E749FD8A}"/>
              </a:ext>
            </a:extLst>
          </p:cNvPr>
          <p:cNvSpPr>
            <a:spLocks noGrp="1"/>
          </p:cNvSpPr>
          <p:nvPr>
            <p:ph type="body" sz="quarter" idx="11"/>
          </p:nvPr>
        </p:nvSpPr>
        <p:spPr>
          <a:xfrm>
            <a:off x="838200" y="1630100"/>
            <a:ext cx="10515600" cy="4706905"/>
          </a:xfrm>
        </p:spPr>
        <p:txBody>
          <a:bodyPr vert="horz" lIns="91440" tIns="45720" rIns="91440" bIns="45720" rtlCol="0" anchor="t">
            <a:normAutofit fontScale="77500" lnSpcReduction="20000"/>
          </a:bodyPr>
          <a:lstStyle/>
          <a:p>
            <a:r>
              <a:rPr lang="fi-FI">
                <a:latin typeface="Arial"/>
                <a:cs typeface="Arial"/>
              </a:rPr>
              <a:t>Optimismi ja toivo </a:t>
            </a:r>
            <a:endParaRPr lang="fi-FI"/>
          </a:p>
          <a:p>
            <a:r>
              <a:rPr lang="fi-FI">
                <a:latin typeface="Arial"/>
                <a:cs typeface="Arial"/>
              </a:rPr>
              <a:t>Elämän perusasiat kuten koti, rutiinit, riittävä toimeentulo</a:t>
            </a:r>
          </a:p>
          <a:p>
            <a:r>
              <a:rPr lang="fi-FI">
                <a:latin typeface="Arial"/>
                <a:cs typeface="Arial"/>
              </a:rPr>
              <a:t>Sosiaaliset suhteet, perhe ja ystävät ja sosiaalinen tuki </a:t>
            </a:r>
            <a:endParaRPr lang="fi-FI"/>
          </a:p>
          <a:p>
            <a:r>
              <a:rPr lang="fi-FI">
                <a:latin typeface="Arial"/>
                <a:cs typeface="Arial"/>
              </a:rPr>
              <a:t>Harrastusmahdollisuudet </a:t>
            </a:r>
            <a:endParaRPr lang="fi-FI"/>
          </a:p>
          <a:p>
            <a:r>
              <a:rPr lang="fi-FI">
                <a:latin typeface="Arial"/>
                <a:cs typeface="Arial"/>
              </a:rPr>
              <a:t>Yhteisön tuki </a:t>
            </a:r>
            <a:endParaRPr lang="fi-FI"/>
          </a:p>
          <a:p>
            <a:r>
              <a:rPr lang="fi-FI">
                <a:latin typeface="Arial"/>
                <a:cs typeface="Arial"/>
              </a:rPr>
              <a:t>Vaikuttamismahdollisuudet ja kuulluksi tuleminen</a:t>
            </a:r>
          </a:p>
          <a:p>
            <a:r>
              <a:rPr lang="fi-FI">
                <a:latin typeface="Arial"/>
                <a:cs typeface="Arial"/>
              </a:rPr>
              <a:t>Omat sisäiset keinot käsitellä vaikeuksia ja kriisejä </a:t>
            </a:r>
            <a:endParaRPr lang="fi-FI"/>
          </a:p>
          <a:p>
            <a:r>
              <a:rPr lang="fi-FI">
                <a:latin typeface="Arial"/>
                <a:cs typeface="Arial"/>
              </a:rPr>
              <a:t>Kyky orientoitua eteenpäin</a:t>
            </a:r>
          </a:p>
          <a:p>
            <a:r>
              <a:rPr lang="fi-FI">
                <a:latin typeface="Arial"/>
                <a:cs typeface="Arial"/>
              </a:rPr>
              <a:t>Ongelmaratkaisutaidot</a:t>
            </a:r>
          </a:p>
          <a:p>
            <a:r>
              <a:rPr lang="fi-FI">
                <a:latin typeface="Arial"/>
                <a:cs typeface="Arial"/>
              </a:rPr>
              <a:t>Vuorovaikutustaidot</a:t>
            </a:r>
          </a:p>
          <a:p>
            <a:r>
              <a:rPr lang="fi-FI">
                <a:latin typeface="Arial"/>
                <a:cs typeface="Arial"/>
              </a:rPr>
              <a:t>Tunnetaidot</a:t>
            </a:r>
          </a:p>
          <a:p>
            <a:pPr marL="0" indent="0">
              <a:buNone/>
            </a:pPr>
            <a:endParaRPr lang="fi-FI"/>
          </a:p>
          <a:p>
            <a:pPr marL="0" indent="0">
              <a:buNone/>
            </a:pPr>
            <a:r>
              <a:rPr lang="fi-FI" i="1">
                <a:latin typeface="Arial"/>
                <a:cs typeface="Arial"/>
              </a:rPr>
              <a:t>Lähde: Mieli ry</a:t>
            </a:r>
          </a:p>
          <a:p>
            <a:pPr marL="0" indent="0">
              <a:buNone/>
            </a:pPr>
            <a:endParaRPr lang="fi-FI"/>
          </a:p>
          <a:p>
            <a:pPr marL="0" indent="0">
              <a:buNone/>
            </a:pPr>
            <a:endParaRPr lang="fi-FI" b="1"/>
          </a:p>
        </p:txBody>
      </p:sp>
      <p:sp>
        <p:nvSpPr>
          <p:cNvPr id="4" name="TextBox 3">
            <a:extLst>
              <a:ext uri="{FF2B5EF4-FFF2-40B4-BE49-F238E27FC236}">
                <a16:creationId xmlns:a16="http://schemas.microsoft.com/office/drawing/2014/main" id="{CB23F55F-504A-47B8-997D-0CCB343356FD}"/>
              </a:ext>
            </a:extLst>
          </p:cNvPr>
          <p:cNvSpPr txBox="1"/>
          <p:nvPr/>
        </p:nvSpPr>
        <p:spPr>
          <a:xfrm>
            <a:off x="8825636" y="5754090"/>
            <a:ext cx="295465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000000"/>
                </a:solidFill>
                <a:effectLst/>
                <a:uLnTx/>
                <a:uFillTx/>
                <a:latin typeface="Calibri" panose="020F0502020204030204"/>
                <a:ea typeface="+mn-ea"/>
                <a:cs typeface="+mn-cs"/>
              </a:rPr>
              <a:t>Kuva: Jussi Vierimaa, Suomen Punainen Risti</a:t>
            </a:r>
          </a:p>
        </p:txBody>
      </p:sp>
      <p:pic>
        <p:nvPicPr>
          <p:cNvPr id="6" name="Picture 5" descr="Several drawings on a wall&#10;&#10;Description automatically generated with low confidence">
            <a:extLst>
              <a:ext uri="{FF2B5EF4-FFF2-40B4-BE49-F238E27FC236}">
                <a16:creationId xmlns:a16="http://schemas.microsoft.com/office/drawing/2014/main" id="{CFABF09E-05C3-40B9-A446-CBF642E418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9196" y="1627705"/>
            <a:ext cx="2732567" cy="4101414"/>
          </a:xfrm>
          <a:prstGeom prst="rect">
            <a:avLst/>
          </a:prstGeom>
        </p:spPr>
      </p:pic>
    </p:spTree>
    <p:extLst>
      <p:ext uri="{BB962C8B-B14F-4D97-AF65-F5344CB8AC3E}">
        <p14:creationId xmlns:p14="http://schemas.microsoft.com/office/powerpoint/2010/main" val="1619171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cartoon of a person holding a red paper&#10;&#10;Description automatically generated">
            <a:extLst>
              <a:ext uri="{FF2B5EF4-FFF2-40B4-BE49-F238E27FC236}">
                <a16:creationId xmlns:a16="http://schemas.microsoft.com/office/drawing/2014/main" id="{69DB14C9-529D-8E2C-12BA-80852646490F}"/>
              </a:ext>
            </a:extLst>
          </p:cNvPr>
          <p:cNvPicPr>
            <a:picLocks noGrp="1" noChangeAspect="1"/>
          </p:cNvPicPr>
          <p:nvPr>
            <p:ph type="pic" sz="quarter" idx="15"/>
          </p:nvPr>
        </p:nvPicPr>
        <p:blipFill>
          <a:blip r:embed="rId3"/>
          <a:srcRect l="26202" r="26202"/>
          <a:stretch>
            <a:fillRect/>
          </a:stretch>
        </p:blipFill>
        <p:spPr/>
      </p:pic>
      <p:sp>
        <p:nvSpPr>
          <p:cNvPr id="3" name="Text Placeholder 2">
            <a:extLst>
              <a:ext uri="{FF2B5EF4-FFF2-40B4-BE49-F238E27FC236}">
                <a16:creationId xmlns:a16="http://schemas.microsoft.com/office/drawing/2014/main" id="{B1BBD830-14E9-8F5A-3790-926378DFE47B}"/>
              </a:ext>
            </a:extLst>
          </p:cNvPr>
          <p:cNvSpPr>
            <a:spLocks noGrp="1"/>
          </p:cNvSpPr>
          <p:nvPr>
            <p:ph type="body" sz="quarter" idx="3"/>
          </p:nvPr>
        </p:nvSpPr>
        <p:spPr>
          <a:xfrm>
            <a:off x="6096000" y="1131222"/>
            <a:ext cx="6054664" cy="823912"/>
          </a:xfrm>
        </p:spPr>
        <p:txBody>
          <a:bodyPr/>
          <a:lstStyle/>
          <a:p>
            <a:r>
              <a:rPr lang="en-US" sz="3600" err="1">
                <a:latin typeface="Arial"/>
                <a:cs typeface="Arial"/>
              </a:rPr>
              <a:t>Mitä</a:t>
            </a:r>
            <a:r>
              <a:rPr lang="en-US" sz="3600">
                <a:latin typeface="Arial"/>
                <a:cs typeface="Arial"/>
              </a:rPr>
              <a:t> </a:t>
            </a:r>
            <a:r>
              <a:rPr lang="en-US" sz="3600" err="1">
                <a:latin typeface="Arial"/>
                <a:cs typeface="Arial"/>
              </a:rPr>
              <a:t>voin</a:t>
            </a:r>
            <a:r>
              <a:rPr lang="en-US" sz="3600">
                <a:latin typeface="Arial"/>
                <a:cs typeface="Arial"/>
              </a:rPr>
              <a:t> </a:t>
            </a:r>
            <a:r>
              <a:rPr lang="en-US" sz="3600" err="1">
                <a:latin typeface="Arial"/>
                <a:cs typeface="Arial"/>
              </a:rPr>
              <a:t>tehdä</a:t>
            </a:r>
            <a:r>
              <a:rPr lang="en-US" sz="3600">
                <a:latin typeface="Arial"/>
                <a:cs typeface="Arial"/>
              </a:rPr>
              <a:t> </a:t>
            </a:r>
            <a:r>
              <a:rPr lang="en-US" sz="3600" err="1">
                <a:latin typeface="Arial"/>
                <a:cs typeface="Arial"/>
              </a:rPr>
              <a:t>tukeakseni</a:t>
            </a:r>
            <a:r>
              <a:rPr lang="en-US" sz="3600">
                <a:latin typeface="Arial"/>
                <a:cs typeface="Arial"/>
              </a:rPr>
              <a:t> </a:t>
            </a:r>
            <a:r>
              <a:rPr lang="en-US" sz="3600" err="1">
                <a:latin typeface="Arial"/>
                <a:cs typeface="Arial"/>
              </a:rPr>
              <a:t>toisen</a:t>
            </a:r>
            <a:r>
              <a:rPr lang="en-US" sz="3600">
                <a:latin typeface="Arial"/>
                <a:cs typeface="Arial"/>
              </a:rPr>
              <a:t> </a:t>
            </a:r>
            <a:r>
              <a:rPr lang="en-US" sz="3600" err="1">
                <a:latin typeface="Arial"/>
                <a:cs typeface="Arial"/>
              </a:rPr>
              <a:t>ihmisen</a:t>
            </a:r>
            <a:r>
              <a:rPr lang="en-US" sz="3600">
                <a:latin typeface="Arial"/>
                <a:cs typeface="Arial"/>
              </a:rPr>
              <a:t> </a:t>
            </a:r>
            <a:r>
              <a:rPr lang="en-US" sz="3600" err="1">
                <a:latin typeface="Arial"/>
                <a:cs typeface="Arial"/>
              </a:rPr>
              <a:t>mielen</a:t>
            </a:r>
            <a:r>
              <a:rPr lang="en-US" sz="3600">
                <a:latin typeface="Arial"/>
                <a:cs typeface="Arial"/>
              </a:rPr>
              <a:t> </a:t>
            </a:r>
            <a:r>
              <a:rPr lang="en-US" sz="3600" err="1">
                <a:latin typeface="Arial"/>
                <a:cs typeface="Arial"/>
              </a:rPr>
              <a:t>hyvinvointia</a:t>
            </a:r>
            <a:r>
              <a:rPr lang="en-US" sz="3600">
                <a:latin typeface="Arial"/>
                <a:cs typeface="Arial"/>
              </a:rPr>
              <a:t>?</a:t>
            </a:r>
            <a:endParaRPr lang="fi-FI" sz="3600"/>
          </a:p>
        </p:txBody>
      </p:sp>
      <p:sp>
        <p:nvSpPr>
          <p:cNvPr id="5" name="Text Placeholder 4">
            <a:extLst>
              <a:ext uri="{FF2B5EF4-FFF2-40B4-BE49-F238E27FC236}">
                <a16:creationId xmlns:a16="http://schemas.microsoft.com/office/drawing/2014/main" id="{277DC9CB-FA48-4EFC-43BD-674FEFA7CC55}"/>
              </a:ext>
            </a:extLst>
          </p:cNvPr>
          <p:cNvSpPr>
            <a:spLocks noGrp="1"/>
          </p:cNvSpPr>
          <p:nvPr>
            <p:ph type="body" sz="quarter" idx="16"/>
          </p:nvPr>
        </p:nvSpPr>
        <p:spPr>
          <a:xfrm>
            <a:off x="6358078" y="2220744"/>
            <a:ext cx="5181601" cy="4637255"/>
          </a:xfrm>
        </p:spPr>
        <p: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2400" b="0" i="0">
                <a:solidFill>
                  <a:srgbClr val="111111"/>
                </a:solidFill>
                <a:effectLst/>
              </a:rPr>
              <a:t>Keskity löytämään voimavaroja</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a:solidFill>
                  <a:srgbClr val="111111"/>
                </a:solidFill>
              </a:rPr>
              <a:t>Auta tiedon etsimisessä</a:t>
            </a:r>
            <a:endParaRPr lang="fi-FI" sz="2400" b="0" i="0">
              <a:solidFill>
                <a:srgbClr val="111111"/>
              </a:solidFill>
              <a:effectLst/>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2400" b="0" i="0">
                <a:solidFill>
                  <a:srgbClr val="111111"/>
                </a:solidFill>
                <a:effectLst/>
              </a:rPr>
              <a:t>Kannusta hakemaan apua</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2400" b="0" i="0">
                <a:solidFill>
                  <a:srgbClr val="111111"/>
                </a:solidFill>
                <a:effectLst/>
              </a:rPr>
              <a:t>Tarjoa turvallinen tila</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2400" b="0" i="0">
                <a:solidFill>
                  <a:srgbClr val="111111"/>
                </a:solidFill>
                <a:effectLst/>
              </a:rPr>
              <a:t>Tue yhteenkuuluvuuden tunnetta ja sosiaalisten verkostojen löytämistä</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a:solidFill>
                  <a:srgbClr val="111111"/>
                </a:solidFill>
              </a:rPr>
              <a:t>Tunnista </a:t>
            </a:r>
            <a:r>
              <a:rPr lang="fi-FI" sz="2400" b="0" i="0">
                <a:solidFill>
                  <a:srgbClr val="111111"/>
                </a:solidFill>
                <a:effectLst/>
              </a:rPr>
              <a:t>omat rajasi ja ennakko-oletuksesi (älä tee oletuksia ääneen)</a:t>
            </a:r>
            <a:endParaRPr lang="fi-FI"/>
          </a:p>
        </p:txBody>
      </p:sp>
      <p:pic>
        <p:nvPicPr>
          <p:cNvPr id="2" name="Picture 1" descr="Logo&#10;&#10;Description automatically generated with medium confidence">
            <a:extLst>
              <a:ext uri="{FF2B5EF4-FFF2-40B4-BE49-F238E27FC236}">
                <a16:creationId xmlns:a16="http://schemas.microsoft.com/office/drawing/2014/main" id="{C1967630-EE56-264B-23D3-92859E1D34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38273188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10B2B-33BB-47B8-A3E6-CA7E85A81F6A}"/>
              </a:ext>
            </a:extLst>
          </p:cNvPr>
          <p:cNvSpPr>
            <a:spLocks noGrp="1"/>
          </p:cNvSpPr>
          <p:nvPr>
            <p:ph type="title"/>
          </p:nvPr>
        </p:nvSpPr>
        <p:spPr>
          <a:xfrm>
            <a:off x="824593" y="764653"/>
            <a:ext cx="10515600" cy="781750"/>
          </a:xfrm>
        </p:spPr>
        <p:txBody>
          <a:bodyPr/>
          <a:lstStyle/>
          <a:p>
            <a:r>
              <a:rPr lang="fi-FI"/>
              <a:t>Milloin tulisi huolestua?</a:t>
            </a:r>
          </a:p>
        </p:txBody>
      </p:sp>
      <p:sp>
        <p:nvSpPr>
          <p:cNvPr id="3" name="Content Placeholder 2">
            <a:extLst>
              <a:ext uri="{FF2B5EF4-FFF2-40B4-BE49-F238E27FC236}">
                <a16:creationId xmlns:a16="http://schemas.microsoft.com/office/drawing/2014/main" id="{9A2D1046-414B-4780-B723-9399EC310DD8}"/>
              </a:ext>
            </a:extLst>
          </p:cNvPr>
          <p:cNvSpPr>
            <a:spLocks noGrp="1"/>
          </p:cNvSpPr>
          <p:nvPr>
            <p:ph type="body" sz="quarter" idx="11"/>
          </p:nvPr>
        </p:nvSpPr>
        <p:spPr>
          <a:xfrm>
            <a:off x="824593" y="1757136"/>
            <a:ext cx="10529207" cy="3325813"/>
          </a:xfrm>
        </p:spPr>
        <p:txBody>
          <a:bodyPr vert="horz" lIns="91440" tIns="45720" rIns="91440" bIns="45720" rtlCol="0" anchor="t">
            <a:noAutofit/>
          </a:bodyPr>
          <a:lstStyle/>
          <a:p>
            <a:pPr marL="0" indent="0">
              <a:buNone/>
            </a:pPr>
            <a:r>
              <a:rPr lang="fi-FI" sz="1400">
                <a:latin typeface="Arial"/>
                <a:ea typeface="Verdana"/>
                <a:cs typeface="Verdana"/>
              </a:rPr>
              <a:t>Jos henkilö:</a:t>
            </a:r>
          </a:p>
          <a:p>
            <a:r>
              <a:rPr lang="fi-FI" sz="1400">
                <a:latin typeface="Arial"/>
                <a:ea typeface="Verdana"/>
                <a:cs typeface="Verdana"/>
              </a:rPr>
              <a:t>Ei huolehdi itsestään: ei syö, ei nuku, ei peseydy</a:t>
            </a:r>
          </a:p>
          <a:p>
            <a:r>
              <a:rPr lang="fi-FI" sz="1400">
                <a:latin typeface="Arial"/>
                <a:ea typeface="Verdana"/>
                <a:cs typeface="Verdana"/>
              </a:rPr>
              <a:t>Vetäytyy sosiaalisista suhteista</a:t>
            </a:r>
          </a:p>
          <a:p>
            <a:r>
              <a:rPr lang="fi-FI" sz="1400">
                <a:latin typeface="Arial"/>
                <a:ea typeface="Verdana"/>
                <a:cs typeface="Verdana"/>
              </a:rPr>
              <a:t>Puhuu itsemurhasta tai vahingoittaa itseään</a:t>
            </a:r>
          </a:p>
          <a:p>
            <a:r>
              <a:rPr lang="fi-FI" sz="1400">
                <a:latin typeface="Arial"/>
                <a:ea typeface="Verdana"/>
                <a:cs typeface="Verdana"/>
              </a:rPr>
              <a:t>On väkivaltainen</a:t>
            </a:r>
          </a:p>
          <a:p>
            <a:r>
              <a:rPr lang="fi-FI" sz="1400">
                <a:latin typeface="Arial"/>
                <a:ea typeface="Verdana"/>
                <a:cs typeface="Verdana"/>
              </a:rPr>
              <a:t>Vaikuttaa kannattavan väkivaltaisia ideologioita</a:t>
            </a:r>
          </a:p>
          <a:p>
            <a:r>
              <a:rPr lang="fi-FI" sz="1400">
                <a:latin typeface="Arial"/>
                <a:ea typeface="Verdana"/>
                <a:cs typeface="Verdana"/>
              </a:rPr>
              <a:t>Kertoo jatkuvasti ikävistä kokemuksistaan</a:t>
            </a:r>
            <a:endParaRPr lang="fi-FI" sz="1400">
              <a:latin typeface="Arial"/>
            </a:endParaRPr>
          </a:p>
          <a:p>
            <a:r>
              <a:rPr lang="fi-FI" sz="1400">
                <a:solidFill>
                  <a:srgbClr val="000000"/>
                </a:solidFill>
                <a:latin typeface="Arial"/>
                <a:ea typeface="Verdana"/>
                <a:cs typeface="Verdana"/>
              </a:rPr>
              <a:t>Käyttää runsaasti päihteitä</a:t>
            </a:r>
          </a:p>
          <a:p>
            <a:pPr marL="0" indent="0">
              <a:buNone/>
            </a:pPr>
            <a:r>
              <a:rPr lang="fi-FI" sz="1400">
                <a:latin typeface="Arial"/>
                <a:ea typeface="Verdana"/>
                <a:cs typeface="Verdana"/>
              </a:rPr>
              <a:t>Lasten ja nuorten kohdalla:</a:t>
            </a:r>
            <a:endParaRPr lang="fi-FI" sz="1400">
              <a:latin typeface="Arial"/>
              <a:ea typeface="Verdana"/>
              <a:cs typeface="Calibri" panose="020F0502020204030204"/>
            </a:endParaRPr>
          </a:p>
          <a:p>
            <a:r>
              <a:rPr lang="fi-FI" sz="1400">
                <a:latin typeface="Arial"/>
                <a:ea typeface="Verdana"/>
                <a:cs typeface="Verdana"/>
              </a:rPr>
              <a:t>Ei innostu ikätasolleen sopivista mielenkiinnonkohteista</a:t>
            </a:r>
            <a:endParaRPr lang="fi-FI" sz="1400">
              <a:latin typeface="Arial"/>
              <a:cs typeface="Calibri" panose="020F0502020204030204"/>
            </a:endParaRPr>
          </a:p>
          <a:p>
            <a:r>
              <a:rPr lang="fi-FI" sz="1400">
                <a:latin typeface="Arial"/>
                <a:ea typeface="Verdana"/>
                <a:cs typeface="Verdana"/>
              </a:rPr>
              <a:t>Leikeissä näkyy pakonomaisesti menneisyyden tapahtumat tai muut traumat</a:t>
            </a:r>
          </a:p>
          <a:p>
            <a:pPr marL="0" indent="0">
              <a:buNone/>
            </a:pPr>
            <a:r>
              <a:rPr lang="fi-FI" sz="1400">
                <a:latin typeface="Arial"/>
                <a:ea typeface="Verdana"/>
                <a:cs typeface="Verdana"/>
              </a:rPr>
              <a:t>Mitä tehdä?</a:t>
            </a:r>
          </a:p>
          <a:p>
            <a:r>
              <a:rPr lang="fi-FI" sz="1400">
                <a:latin typeface="Arial"/>
                <a:ea typeface="Verdana"/>
                <a:cs typeface="Verdana"/>
              </a:rPr>
              <a:t>Ota huoli puheeksi osaston, piirin tai vastaanottokeskuksen vastuuhenkilön kanssa joko anonyymisti tai henkilön luvalla</a:t>
            </a:r>
          </a:p>
          <a:p>
            <a:r>
              <a:rPr lang="fi-FI" sz="1400">
                <a:latin typeface="Arial"/>
                <a:ea typeface="Verdana"/>
                <a:cs typeface="Verdana"/>
              </a:rPr>
              <a:t>Akuutissa tilanteessa konsultoi sosiaali- ja kriisipäivystystä tai hätäkeskusta</a:t>
            </a:r>
          </a:p>
        </p:txBody>
      </p:sp>
    </p:spTree>
    <p:extLst>
      <p:ext uri="{BB962C8B-B14F-4D97-AF65-F5344CB8AC3E}">
        <p14:creationId xmlns:p14="http://schemas.microsoft.com/office/powerpoint/2010/main" val="41958780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5A4E4-86A7-0141-8CC1-7DFAE0960996}"/>
              </a:ext>
            </a:extLst>
          </p:cNvPr>
          <p:cNvSpPr>
            <a:spLocks noGrp="1"/>
          </p:cNvSpPr>
          <p:nvPr>
            <p:ph type="ctrTitle"/>
          </p:nvPr>
        </p:nvSpPr>
        <p:spPr>
          <a:xfrm>
            <a:off x="2117835" y="2191991"/>
            <a:ext cx="4771696" cy="2681191"/>
          </a:xfrm>
        </p:spPr>
        <p:txBody>
          <a:bodyPr>
            <a:normAutofit/>
          </a:bodyPr>
          <a:lstStyle/>
          <a:p>
            <a:r>
              <a:rPr lang="fi-FI"/>
              <a:t>Tauko</a:t>
            </a:r>
          </a:p>
        </p:txBody>
      </p:sp>
      <p:sp>
        <p:nvSpPr>
          <p:cNvPr id="3" name="Content Placeholder 2">
            <a:extLst>
              <a:ext uri="{FF2B5EF4-FFF2-40B4-BE49-F238E27FC236}">
                <a16:creationId xmlns:a16="http://schemas.microsoft.com/office/drawing/2014/main" id="{E6EAC140-7798-AE8A-EF35-232708B4FC79}"/>
              </a:ext>
            </a:extLst>
          </p:cNvPr>
          <p:cNvSpPr txBox="1">
            <a:spLocks/>
          </p:cNvSpPr>
          <p:nvPr/>
        </p:nvSpPr>
        <p:spPr>
          <a:xfrm>
            <a:off x="1524000" y="4202157"/>
            <a:ext cx="6957848" cy="1841292"/>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100000"/>
              </a:lnSpc>
              <a:spcBef>
                <a:spcPts val="500"/>
              </a:spcBef>
              <a:spcAft>
                <a:spcPts val="0"/>
              </a:spcAft>
              <a:buClrTx/>
              <a:buSzTx/>
              <a:buFont typeface="Courier New" panose="02070309020205020404" pitchFamily="49" charset="0"/>
              <a:buChar char="o"/>
              <a:tabLst/>
              <a:defRPr/>
            </a:pPr>
            <a:endParaRPr kumimoji="0" lang="fi-FI" sz="2400" b="0" i="0" u="none" strike="noStrike" kern="1200" cap="none" spc="0" normalizeH="0" baseline="0" noProof="0">
              <a:ln>
                <a:noFill/>
              </a:ln>
              <a:solidFill>
                <a:srgbClr val="000000"/>
              </a:solidFill>
              <a:effectLst/>
              <a:uLnTx/>
              <a:uFillTx/>
              <a:latin typeface="Arial"/>
              <a:ea typeface="+mn-lt"/>
              <a:cs typeface="Calibri" panose="020F0502020204030204"/>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fi-FI" sz="2800" b="0" i="0" u="none" strike="noStrike" kern="1200" cap="none" spc="0" normalizeH="0" baseline="0" noProof="0">
              <a:ln>
                <a:noFill/>
              </a:ln>
              <a:solidFill>
                <a:srgbClr val="000000"/>
              </a:solidFill>
              <a:effectLst/>
              <a:uLnTx/>
              <a:uFillTx/>
              <a:latin typeface="Arial" panose="020B0604020202020204" pitchFamily="34" charset="0"/>
              <a:ea typeface="+mn-lt"/>
              <a:cs typeface="Calibri" panose="020F0502020204030204"/>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fi-FI" sz="2800" b="0" i="0" u="none" strike="noStrike" kern="1200" cap="none" spc="0" normalizeH="0" baseline="0" noProof="0">
              <a:ln>
                <a:noFill/>
              </a:ln>
              <a:solidFill>
                <a:srgbClr val="000000"/>
              </a:solidFill>
              <a:effectLst/>
              <a:uLnTx/>
              <a:uFillTx/>
              <a:latin typeface="Arial" panose="020B0604020202020204" pitchFamily="34" charset="0"/>
              <a:ea typeface="Calibri"/>
              <a:cs typeface="Calibri"/>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7" name="Graphic 6" descr="Coffee outline">
            <a:extLst>
              <a:ext uri="{FF2B5EF4-FFF2-40B4-BE49-F238E27FC236}">
                <a16:creationId xmlns:a16="http://schemas.microsoft.com/office/drawing/2014/main" id="{1102EB0B-1EA7-1341-6832-3F540D3858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83365" y="1541403"/>
            <a:ext cx="3331779" cy="3331779"/>
          </a:xfrm>
          <a:prstGeom prst="rect">
            <a:avLst/>
          </a:prstGeom>
        </p:spPr>
      </p:pic>
    </p:spTree>
    <p:extLst>
      <p:ext uri="{BB962C8B-B14F-4D97-AF65-F5344CB8AC3E}">
        <p14:creationId xmlns:p14="http://schemas.microsoft.com/office/powerpoint/2010/main" val="4119861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96765-25C6-40B2-B106-3252C56CB3A0}"/>
              </a:ext>
            </a:extLst>
          </p:cNvPr>
          <p:cNvSpPr>
            <a:spLocks noGrp="1"/>
          </p:cNvSpPr>
          <p:nvPr>
            <p:ph type="title"/>
          </p:nvPr>
        </p:nvSpPr>
        <p:spPr/>
        <p:txBody>
          <a:bodyPr/>
          <a:lstStyle/>
          <a:p>
            <a:r>
              <a:rPr lang="fi-FI"/>
              <a:t>Koulutuksen sisältö</a:t>
            </a:r>
          </a:p>
        </p:txBody>
      </p:sp>
      <p:sp>
        <p:nvSpPr>
          <p:cNvPr id="3" name="Content Placeholder 2">
            <a:extLst>
              <a:ext uri="{FF2B5EF4-FFF2-40B4-BE49-F238E27FC236}">
                <a16:creationId xmlns:a16="http://schemas.microsoft.com/office/drawing/2014/main" id="{023D8A45-97B8-4D1F-BB14-F4368F54CC26}"/>
              </a:ext>
            </a:extLst>
          </p:cNvPr>
          <p:cNvSpPr>
            <a:spLocks noGrp="1"/>
          </p:cNvSpPr>
          <p:nvPr>
            <p:ph type="body" sz="quarter" idx="11"/>
          </p:nvPr>
        </p:nvSpPr>
        <p:spPr/>
        <p:txBody>
          <a:bodyPr/>
          <a:lstStyle/>
          <a:p>
            <a:pPr marL="0" indent="0">
              <a:buNone/>
            </a:pPr>
            <a:r>
              <a:rPr lang="fi-FI">
                <a:solidFill>
                  <a:schemeClr val="bg1">
                    <a:lumMod val="75000"/>
                  </a:schemeClr>
                </a:solidFill>
              </a:rPr>
              <a:t>Osa 1. Haavoittuvassa asemassa olevan ihmisen tukeminen</a:t>
            </a:r>
          </a:p>
          <a:p>
            <a:pPr marL="0" indent="0">
              <a:buNone/>
            </a:pPr>
            <a:r>
              <a:rPr lang="fi-FI"/>
              <a:t>Osa 2. Miten neuvoa eteenpäin </a:t>
            </a:r>
          </a:p>
          <a:p>
            <a:pPr marL="0" indent="0">
              <a:buNone/>
            </a:pPr>
            <a:r>
              <a:rPr lang="fi-FI">
                <a:solidFill>
                  <a:schemeClr val="bg1">
                    <a:lumMod val="75000"/>
                  </a:schemeClr>
                </a:solidFill>
              </a:rPr>
              <a:t>Osa 3. Vapaaehtoisen rooli ja jaksaminen</a:t>
            </a:r>
          </a:p>
          <a:p>
            <a:pPr marL="0" indent="0">
              <a:buNone/>
            </a:pPr>
            <a:r>
              <a:rPr lang="fi-FI">
                <a:solidFill>
                  <a:schemeClr val="bg1">
                    <a:lumMod val="75000"/>
                  </a:schemeClr>
                </a:solidFill>
              </a:rPr>
              <a:t>Osa 4. Mitä seuraavaksi</a:t>
            </a:r>
          </a:p>
          <a:p>
            <a:endParaRPr lang="fi-FI"/>
          </a:p>
        </p:txBody>
      </p:sp>
    </p:spTree>
    <p:extLst>
      <p:ext uri="{BB962C8B-B14F-4D97-AF65-F5344CB8AC3E}">
        <p14:creationId xmlns:p14="http://schemas.microsoft.com/office/powerpoint/2010/main" val="3412406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0D64AFB-0BE1-E0C0-3CFB-5CFA0901FD8D}"/>
              </a:ext>
            </a:extLst>
          </p:cNvPr>
          <p:cNvSpPr>
            <a:spLocks noGrp="1"/>
          </p:cNvSpPr>
          <p:nvPr>
            <p:ph type="title"/>
          </p:nvPr>
        </p:nvSpPr>
        <p:spPr>
          <a:xfrm>
            <a:off x="289560" y="352242"/>
            <a:ext cx="10515600" cy="1325563"/>
          </a:xfrm>
        </p:spPr>
        <p:txBody>
          <a:bodyPr/>
          <a:lstStyle/>
          <a:p>
            <a:pPr algn="ctr"/>
            <a:r>
              <a:rPr lang="fi-FI" sz="2800">
                <a:latin typeface="Arial"/>
                <a:cs typeface="Arial"/>
              </a:rPr>
              <a:t>Millä fiiliksellä olet tänään tullut koulutukseen?</a:t>
            </a:r>
            <a:endParaRPr lang="fi-FI"/>
          </a:p>
        </p:txBody>
      </p:sp>
      <p:sp>
        <p:nvSpPr>
          <p:cNvPr id="9" name="Content Placeholder 4">
            <a:extLst>
              <a:ext uri="{FF2B5EF4-FFF2-40B4-BE49-F238E27FC236}">
                <a16:creationId xmlns:a16="http://schemas.microsoft.com/office/drawing/2014/main" id="{E8EBA7B8-86EB-AFAE-0BC4-2F514EEAB646}"/>
              </a:ext>
            </a:extLst>
          </p:cNvPr>
          <p:cNvSpPr txBox="1">
            <a:spLocks/>
          </p:cNvSpPr>
          <p:nvPr/>
        </p:nvSpPr>
        <p:spPr>
          <a:xfrm>
            <a:off x="9650045" y="2416322"/>
            <a:ext cx="2817718" cy="141980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mj-lt"/>
              <a:buAutoNum type="arabicPeriod"/>
              <a:defRPr sz="28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mj-lt"/>
              <a:buAutoNum type="arabicPeriod"/>
              <a:defRPr sz="2400" b="0" i="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mj-lt"/>
              <a:buAutoNum type="arabicPeriod"/>
              <a:defRPr sz="20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mj-lt"/>
              <a:buAutoNum type="arabicPeriod"/>
              <a:defRPr sz="18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mj-lt"/>
              <a:buAutoNum type="arabicPeriod"/>
              <a:defRPr sz="18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endParaRPr kumimoji="0" lang="fi-FI" sz="2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endParaRPr kumimoji="0" lang="fi-FI" sz="2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endParaRPr kumimoji="0" lang="fi-FI" sz="2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endParaRPr kumimoji="0" lang="fi-FI" sz="2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514350" marR="0" lvl="0" indent="-514350" algn="l" defTabSz="914400" rtl="0" eaLnBrk="1" fontAlgn="auto" latinLnBrk="0" hangingPunct="1">
              <a:lnSpc>
                <a:spcPct val="100000"/>
              </a:lnSpc>
              <a:spcBef>
                <a:spcPts val="1000"/>
              </a:spcBef>
              <a:spcAft>
                <a:spcPts val="0"/>
              </a:spcAft>
              <a:buClrTx/>
              <a:buSzTx/>
              <a:buFont typeface="+mj-lt"/>
              <a:buAutoNum type="arabicPeriod"/>
              <a:tabLst/>
              <a:defRPr/>
            </a:pPr>
            <a:endParaRPr kumimoji="0" lang="fi-FI" sz="2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10" name="Picture 9" descr="A person with glasses and a beard&#10;&#10;Description automatically generated with low confidence">
            <a:extLst>
              <a:ext uri="{FF2B5EF4-FFF2-40B4-BE49-F238E27FC236}">
                <a16:creationId xmlns:a16="http://schemas.microsoft.com/office/drawing/2014/main" id="{4B832A15-B60F-723F-D5E0-99143745AE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62" y="1949066"/>
            <a:ext cx="2614125" cy="1742750"/>
          </a:xfrm>
          <a:prstGeom prst="rect">
            <a:avLst/>
          </a:prstGeom>
        </p:spPr>
      </p:pic>
      <p:pic>
        <p:nvPicPr>
          <p:cNvPr id="11" name="Picture 10" descr="A picture containing text, wall, person, indoor&#10;&#10;Description automatically generated">
            <a:extLst>
              <a:ext uri="{FF2B5EF4-FFF2-40B4-BE49-F238E27FC236}">
                <a16:creationId xmlns:a16="http://schemas.microsoft.com/office/drawing/2014/main" id="{5C52A134-6EF3-5CCD-4D17-BE1B645FC73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1467" b="22933"/>
          <a:stretch/>
        </p:blipFill>
        <p:spPr>
          <a:xfrm>
            <a:off x="4752053" y="1949066"/>
            <a:ext cx="2542981" cy="1742750"/>
          </a:xfrm>
          <a:prstGeom prst="rect">
            <a:avLst/>
          </a:prstGeom>
        </p:spPr>
      </p:pic>
      <p:pic>
        <p:nvPicPr>
          <p:cNvPr id="12" name="Picture 11" descr="A person drinking from a cup&#10;&#10;Description automatically generated with medium confidence">
            <a:extLst>
              <a:ext uri="{FF2B5EF4-FFF2-40B4-BE49-F238E27FC236}">
                <a16:creationId xmlns:a16="http://schemas.microsoft.com/office/drawing/2014/main" id="{387ED802-8078-0C43-8B43-53659DAECED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8800" r="19333" b="31866"/>
          <a:stretch/>
        </p:blipFill>
        <p:spPr>
          <a:xfrm>
            <a:off x="7950600" y="1949066"/>
            <a:ext cx="2354202" cy="1721875"/>
          </a:xfrm>
          <a:prstGeom prst="rect">
            <a:avLst/>
          </a:prstGeom>
        </p:spPr>
      </p:pic>
      <p:pic>
        <p:nvPicPr>
          <p:cNvPr id="13" name="Picture 12" descr="A person standing next to a fruit stand&#10;&#10;Description automatically generated with low confidence">
            <a:extLst>
              <a:ext uri="{FF2B5EF4-FFF2-40B4-BE49-F238E27FC236}">
                <a16:creationId xmlns:a16="http://schemas.microsoft.com/office/drawing/2014/main" id="{1D0AB64D-B2C2-887F-23D7-4EF6D1349F9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32989" b="27333"/>
          <a:stretch/>
        </p:blipFill>
        <p:spPr>
          <a:xfrm>
            <a:off x="2788578" y="4587763"/>
            <a:ext cx="3158519" cy="1550778"/>
          </a:xfrm>
          <a:prstGeom prst="rect">
            <a:avLst/>
          </a:prstGeom>
        </p:spPr>
      </p:pic>
      <p:pic>
        <p:nvPicPr>
          <p:cNvPr id="14" name="Picture 13" descr="A person with curly hair&#10;&#10;Description automatically generated with low confidence">
            <a:extLst>
              <a:ext uri="{FF2B5EF4-FFF2-40B4-BE49-F238E27FC236}">
                <a16:creationId xmlns:a16="http://schemas.microsoft.com/office/drawing/2014/main" id="{CE7250C5-2992-E472-4DC0-7E985297762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87607" y="4587763"/>
            <a:ext cx="2066331" cy="1588440"/>
          </a:xfrm>
          <a:prstGeom prst="rect">
            <a:avLst/>
          </a:prstGeom>
        </p:spPr>
      </p:pic>
      <p:sp>
        <p:nvSpPr>
          <p:cNvPr id="20" name="Octagon 19">
            <a:extLst>
              <a:ext uri="{FF2B5EF4-FFF2-40B4-BE49-F238E27FC236}">
                <a16:creationId xmlns:a16="http://schemas.microsoft.com/office/drawing/2014/main" id="{42C87937-9A0A-AAED-017B-423FEF8FBAEC}"/>
              </a:ext>
            </a:extLst>
          </p:cNvPr>
          <p:cNvSpPr/>
          <p:nvPr/>
        </p:nvSpPr>
        <p:spPr>
          <a:xfrm>
            <a:off x="1477828" y="3785759"/>
            <a:ext cx="336482" cy="292137"/>
          </a:xfrm>
          <a:prstGeom prst="octagon">
            <a:avLst/>
          </a:prstGeom>
          <a:solidFill>
            <a:srgbClr val="CC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1</a:t>
            </a:r>
          </a:p>
        </p:txBody>
      </p:sp>
      <p:sp>
        <p:nvSpPr>
          <p:cNvPr id="30" name="TextBox 29">
            <a:extLst>
              <a:ext uri="{FF2B5EF4-FFF2-40B4-BE49-F238E27FC236}">
                <a16:creationId xmlns:a16="http://schemas.microsoft.com/office/drawing/2014/main" id="{0DC1F6AB-9783-9B5B-8B6A-04A645232822}"/>
              </a:ext>
            </a:extLst>
          </p:cNvPr>
          <p:cNvSpPr txBox="1"/>
          <p:nvPr/>
        </p:nvSpPr>
        <p:spPr>
          <a:xfrm>
            <a:off x="1814310" y="3742856"/>
            <a:ext cx="1460678"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Mietteliäs</a:t>
            </a:r>
          </a:p>
        </p:txBody>
      </p:sp>
      <p:sp>
        <p:nvSpPr>
          <p:cNvPr id="32" name="TextBox 31">
            <a:extLst>
              <a:ext uri="{FF2B5EF4-FFF2-40B4-BE49-F238E27FC236}">
                <a16:creationId xmlns:a16="http://schemas.microsoft.com/office/drawing/2014/main" id="{96E7DF28-886D-54DE-9CCA-601C35DC89BB}"/>
              </a:ext>
            </a:extLst>
          </p:cNvPr>
          <p:cNvSpPr txBox="1"/>
          <p:nvPr/>
        </p:nvSpPr>
        <p:spPr>
          <a:xfrm>
            <a:off x="5107031" y="3739679"/>
            <a:ext cx="206633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Innostunut</a:t>
            </a:r>
          </a:p>
        </p:txBody>
      </p:sp>
      <p:sp>
        <p:nvSpPr>
          <p:cNvPr id="35" name="TextBox 34">
            <a:extLst>
              <a:ext uri="{FF2B5EF4-FFF2-40B4-BE49-F238E27FC236}">
                <a16:creationId xmlns:a16="http://schemas.microsoft.com/office/drawing/2014/main" id="{9EA912F4-1DB5-884F-865C-8C3B5903C1C4}"/>
              </a:ext>
            </a:extLst>
          </p:cNvPr>
          <p:cNvSpPr txBox="1"/>
          <p:nvPr/>
        </p:nvSpPr>
        <p:spPr>
          <a:xfrm>
            <a:off x="8304299" y="3706912"/>
            <a:ext cx="311497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Väsynyt</a:t>
            </a:r>
          </a:p>
        </p:txBody>
      </p:sp>
      <p:sp>
        <p:nvSpPr>
          <p:cNvPr id="39" name="TextBox 38">
            <a:extLst>
              <a:ext uri="{FF2B5EF4-FFF2-40B4-BE49-F238E27FC236}">
                <a16:creationId xmlns:a16="http://schemas.microsoft.com/office/drawing/2014/main" id="{9AC7B595-86B2-8438-28CD-426A3DA6A752}"/>
              </a:ext>
            </a:extLst>
          </p:cNvPr>
          <p:cNvSpPr txBox="1"/>
          <p:nvPr/>
        </p:nvSpPr>
        <p:spPr>
          <a:xfrm>
            <a:off x="3083859" y="6154135"/>
            <a:ext cx="1670186" cy="400110"/>
          </a:xfrm>
          <a:prstGeom prst="rect">
            <a:avLst/>
          </a:prstGeom>
          <a:noFill/>
        </p:spPr>
        <p:txBody>
          <a:bodyPr wrap="square">
            <a:spAutoFit/>
          </a:bodyPr>
          <a:lstStyle/>
          <a:p>
            <a:pPr marL="514350" marR="0" lvl="0" indent="-514350" algn="l"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Utelias</a:t>
            </a:r>
          </a:p>
        </p:txBody>
      </p:sp>
      <p:sp>
        <p:nvSpPr>
          <p:cNvPr id="42" name="TextBox 41">
            <a:extLst>
              <a:ext uri="{FF2B5EF4-FFF2-40B4-BE49-F238E27FC236}">
                <a16:creationId xmlns:a16="http://schemas.microsoft.com/office/drawing/2014/main" id="{091405B7-5BA2-CE86-CC25-D41163349030}"/>
              </a:ext>
            </a:extLst>
          </p:cNvPr>
          <p:cNvSpPr txBox="1"/>
          <p:nvPr/>
        </p:nvSpPr>
        <p:spPr>
          <a:xfrm>
            <a:off x="7187326" y="6152798"/>
            <a:ext cx="2973658"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Epäileväinen</a:t>
            </a:r>
          </a:p>
        </p:txBody>
      </p:sp>
      <p:sp>
        <p:nvSpPr>
          <p:cNvPr id="43" name="Octagon 42">
            <a:extLst>
              <a:ext uri="{FF2B5EF4-FFF2-40B4-BE49-F238E27FC236}">
                <a16:creationId xmlns:a16="http://schemas.microsoft.com/office/drawing/2014/main" id="{59C478C9-F8B1-8D2C-2601-D16CFEA0AC58}"/>
              </a:ext>
            </a:extLst>
          </p:cNvPr>
          <p:cNvSpPr/>
          <p:nvPr/>
        </p:nvSpPr>
        <p:spPr>
          <a:xfrm>
            <a:off x="4752053" y="3793665"/>
            <a:ext cx="336482" cy="292137"/>
          </a:xfrm>
          <a:prstGeom prst="octagon">
            <a:avLst/>
          </a:prstGeom>
          <a:solidFill>
            <a:srgbClr val="CC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2</a:t>
            </a:r>
          </a:p>
        </p:txBody>
      </p:sp>
      <p:sp>
        <p:nvSpPr>
          <p:cNvPr id="44" name="Octagon 43">
            <a:extLst>
              <a:ext uri="{FF2B5EF4-FFF2-40B4-BE49-F238E27FC236}">
                <a16:creationId xmlns:a16="http://schemas.microsoft.com/office/drawing/2014/main" id="{55D76553-E39F-AD03-4A10-9C3B45A70BB1}"/>
              </a:ext>
            </a:extLst>
          </p:cNvPr>
          <p:cNvSpPr/>
          <p:nvPr/>
        </p:nvSpPr>
        <p:spPr>
          <a:xfrm>
            <a:off x="7967817" y="3773397"/>
            <a:ext cx="336482" cy="292137"/>
          </a:xfrm>
          <a:prstGeom prst="octagon">
            <a:avLst/>
          </a:prstGeom>
          <a:solidFill>
            <a:srgbClr val="CC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3</a:t>
            </a:r>
          </a:p>
        </p:txBody>
      </p:sp>
      <p:sp>
        <p:nvSpPr>
          <p:cNvPr id="45" name="Octagon 44">
            <a:extLst>
              <a:ext uri="{FF2B5EF4-FFF2-40B4-BE49-F238E27FC236}">
                <a16:creationId xmlns:a16="http://schemas.microsoft.com/office/drawing/2014/main" id="{243C7C7B-A5C3-AAC8-8023-23E1DA1FE494}"/>
              </a:ext>
            </a:extLst>
          </p:cNvPr>
          <p:cNvSpPr/>
          <p:nvPr/>
        </p:nvSpPr>
        <p:spPr>
          <a:xfrm>
            <a:off x="2747377" y="6219505"/>
            <a:ext cx="336482" cy="292137"/>
          </a:xfrm>
          <a:prstGeom prst="octagon">
            <a:avLst/>
          </a:prstGeom>
          <a:solidFill>
            <a:srgbClr val="CC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4</a:t>
            </a:r>
          </a:p>
        </p:txBody>
      </p:sp>
      <p:sp>
        <p:nvSpPr>
          <p:cNvPr id="46" name="Octagon 45">
            <a:extLst>
              <a:ext uri="{FF2B5EF4-FFF2-40B4-BE49-F238E27FC236}">
                <a16:creationId xmlns:a16="http://schemas.microsoft.com/office/drawing/2014/main" id="{DA482133-1A0E-F264-DED5-8208E6483BCC}"/>
              </a:ext>
            </a:extLst>
          </p:cNvPr>
          <p:cNvSpPr/>
          <p:nvPr/>
        </p:nvSpPr>
        <p:spPr>
          <a:xfrm>
            <a:off x="6836881" y="6219674"/>
            <a:ext cx="336482" cy="292137"/>
          </a:xfrm>
          <a:prstGeom prst="octagon">
            <a:avLst/>
          </a:prstGeom>
          <a:solidFill>
            <a:srgbClr val="CC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5</a:t>
            </a:r>
          </a:p>
        </p:txBody>
      </p:sp>
      <p:sp>
        <p:nvSpPr>
          <p:cNvPr id="47" name="TextBox 46">
            <a:extLst>
              <a:ext uri="{FF2B5EF4-FFF2-40B4-BE49-F238E27FC236}">
                <a16:creationId xmlns:a16="http://schemas.microsoft.com/office/drawing/2014/main" id="{F4A80D6C-C5A8-4485-AFC0-3E06E00BEBE2}"/>
              </a:ext>
            </a:extLst>
          </p:cNvPr>
          <p:cNvSpPr txBox="1"/>
          <p:nvPr/>
        </p:nvSpPr>
        <p:spPr>
          <a:xfrm>
            <a:off x="11041462" y="5950074"/>
            <a:ext cx="230107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Kuvat (Unsplash.com):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1. </a:t>
            </a:r>
            <a:r>
              <a:rPr kumimoji="0" lang="fi-FI" sz="800" b="0" i="0" u="none" strike="noStrike" kern="1200" cap="none" spc="0" normalizeH="0" baseline="0" noProof="0" err="1">
                <a:ln>
                  <a:noFill/>
                </a:ln>
                <a:solidFill>
                  <a:srgbClr val="FFFFFF"/>
                </a:solidFill>
                <a:effectLst/>
                <a:uLnTx/>
                <a:uFillTx/>
                <a:latin typeface="Arial" panose="020B0604020202020204" pitchFamily="34" charset="0"/>
                <a:ea typeface="+mn-ea"/>
                <a:cs typeface="Arial" panose="020B0604020202020204" pitchFamily="34" charset="0"/>
              </a:rPr>
              <a:t>Usman</a:t>
            </a:r>
            <a:r>
              <a:rPr kumimoji="0" lang="fi-FI" sz="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r>
              <a:rPr kumimoji="0" lang="fi-FI" sz="800" b="0" i="0" u="none" strike="noStrike" kern="1200" cap="none" spc="0" normalizeH="0" baseline="0" noProof="0" err="1">
                <a:ln>
                  <a:noFill/>
                </a:ln>
                <a:solidFill>
                  <a:srgbClr val="FFFFFF"/>
                </a:solidFill>
                <a:effectLst/>
                <a:uLnTx/>
                <a:uFillTx/>
                <a:latin typeface="Arial" panose="020B0604020202020204" pitchFamily="34" charset="0"/>
                <a:ea typeface="+mn-ea"/>
                <a:cs typeface="Arial" panose="020B0604020202020204" pitchFamily="34" charset="0"/>
              </a:rPr>
              <a:t>Yousaf</a:t>
            </a:r>
            <a:r>
              <a:rPr kumimoji="0" lang="fi-FI" sz="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2. </a:t>
            </a:r>
            <a:r>
              <a:rPr kumimoji="0" lang="fi-FI" sz="800" b="0" i="0" u="none" strike="noStrike" kern="1200" cap="none" spc="0" normalizeH="0" baseline="0" noProof="0" err="1">
                <a:ln>
                  <a:noFill/>
                </a:ln>
                <a:solidFill>
                  <a:srgbClr val="FFFFFF"/>
                </a:solidFill>
                <a:effectLst/>
                <a:uLnTx/>
                <a:uFillTx/>
                <a:latin typeface="Arial" panose="020B0604020202020204" pitchFamily="34" charset="0"/>
                <a:ea typeface="+mn-ea"/>
                <a:cs typeface="Arial" panose="020B0604020202020204" pitchFamily="34" charset="0"/>
              </a:rPr>
              <a:t>Good</a:t>
            </a:r>
            <a:r>
              <a:rPr kumimoji="0" lang="fi-FI" sz="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r>
              <a:rPr kumimoji="0" lang="fi-FI" sz="800" b="0" i="0" u="none" strike="noStrike" kern="1200" cap="none" spc="0" normalizeH="0" baseline="0" noProof="0" err="1">
                <a:ln>
                  <a:noFill/>
                </a:ln>
                <a:solidFill>
                  <a:srgbClr val="FFFFFF"/>
                </a:solidFill>
                <a:effectLst/>
                <a:uLnTx/>
                <a:uFillTx/>
                <a:latin typeface="Arial" panose="020B0604020202020204" pitchFamily="34" charset="0"/>
                <a:ea typeface="+mn-ea"/>
                <a:cs typeface="Arial" panose="020B0604020202020204" pitchFamily="34" charset="0"/>
              </a:rPr>
              <a:t>Faces</a:t>
            </a:r>
            <a:r>
              <a:rPr kumimoji="0" lang="fi-FI" sz="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3. Laura </a:t>
            </a:r>
            <a:r>
              <a:rPr kumimoji="0" lang="fi-FI" sz="800" b="0" i="0" u="none" strike="noStrike" kern="1200" cap="none" spc="0" normalizeH="0" baseline="0" noProof="0" err="1">
                <a:ln>
                  <a:noFill/>
                </a:ln>
                <a:solidFill>
                  <a:srgbClr val="FFFFFF"/>
                </a:solidFill>
                <a:effectLst/>
                <a:uLnTx/>
                <a:uFillTx/>
                <a:latin typeface="Arial" panose="020B0604020202020204" pitchFamily="34" charset="0"/>
                <a:ea typeface="+mn-ea"/>
                <a:cs typeface="Arial" panose="020B0604020202020204" pitchFamily="34" charset="0"/>
              </a:rPr>
              <a:t>Chouette</a:t>
            </a:r>
            <a:r>
              <a:rPr kumimoji="0" lang="fi-FI" sz="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4. </a:t>
            </a:r>
            <a:r>
              <a:rPr kumimoji="0" lang="fi-FI" sz="800" b="0" i="0" u="none" strike="noStrike" kern="1200" cap="none" spc="0" normalizeH="0" baseline="0" noProof="0" err="1">
                <a:ln>
                  <a:noFill/>
                </a:ln>
                <a:solidFill>
                  <a:srgbClr val="FFFFFF"/>
                </a:solidFill>
                <a:effectLst/>
                <a:uLnTx/>
                <a:uFillTx/>
                <a:latin typeface="Arial" panose="020B0604020202020204" pitchFamily="34" charset="0"/>
                <a:ea typeface="+mn-ea"/>
                <a:cs typeface="Arial" panose="020B0604020202020204" pitchFamily="34" charset="0"/>
              </a:rPr>
              <a:t>Bannon</a:t>
            </a:r>
            <a:r>
              <a:rPr kumimoji="0" lang="fi-FI" sz="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r>
              <a:rPr kumimoji="0" lang="fi-FI" sz="800" b="0" i="0" u="none" strike="noStrike" kern="1200" cap="none" spc="0" normalizeH="0" baseline="0" noProof="0" err="1">
                <a:ln>
                  <a:noFill/>
                </a:ln>
                <a:solidFill>
                  <a:srgbClr val="FFFFFF"/>
                </a:solidFill>
                <a:effectLst/>
                <a:uLnTx/>
                <a:uFillTx/>
                <a:latin typeface="Arial" panose="020B0604020202020204" pitchFamily="34" charset="0"/>
                <a:ea typeface="+mn-ea"/>
                <a:cs typeface="Arial" panose="020B0604020202020204" pitchFamily="34" charset="0"/>
              </a:rPr>
              <a:t>Morrissy</a:t>
            </a:r>
            <a:r>
              <a:rPr kumimoji="0" lang="fi-FI" sz="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5. </a:t>
            </a:r>
            <a:r>
              <a:rPr kumimoji="0" lang="fi-FI" sz="800" b="0" i="0" u="none" strike="noStrike" kern="1200" cap="none" spc="0" normalizeH="0" baseline="0" noProof="0" err="1">
                <a:ln>
                  <a:noFill/>
                </a:ln>
                <a:solidFill>
                  <a:srgbClr val="FFFFFF"/>
                </a:solidFill>
                <a:effectLst/>
                <a:uLnTx/>
                <a:uFillTx/>
                <a:latin typeface="Arial" panose="020B0604020202020204" pitchFamily="34" charset="0"/>
                <a:ea typeface="+mn-ea"/>
                <a:cs typeface="Arial" panose="020B0604020202020204" pitchFamily="34" charset="0"/>
              </a:rPr>
              <a:t>Etty</a:t>
            </a:r>
            <a:r>
              <a:rPr kumimoji="0" lang="fi-FI" sz="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r>
              <a:rPr kumimoji="0" lang="fi-FI" sz="800" b="0" i="0" u="none" strike="noStrike" kern="1200" cap="none" spc="0" normalizeH="0" baseline="0" noProof="0" err="1">
                <a:ln>
                  <a:noFill/>
                </a:ln>
                <a:solidFill>
                  <a:srgbClr val="FFFFFF"/>
                </a:solidFill>
                <a:effectLst/>
                <a:uLnTx/>
                <a:uFillTx/>
                <a:latin typeface="Arial" panose="020B0604020202020204" pitchFamily="34" charset="0"/>
                <a:ea typeface="+mn-ea"/>
                <a:cs typeface="Arial" panose="020B0604020202020204" pitchFamily="34" charset="0"/>
              </a:rPr>
              <a:t>Fidele</a:t>
            </a:r>
            <a:endParaRPr kumimoji="0" lang="fi-FI" sz="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892187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5A4E4-86A7-0141-8CC1-7DFAE0960996}"/>
              </a:ext>
            </a:extLst>
          </p:cNvPr>
          <p:cNvSpPr>
            <a:spLocks noGrp="1"/>
          </p:cNvSpPr>
          <p:nvPr>
            <p:ph type="ctrTitle"/>
          </p:nvPr>
        </p:nvSpPr>
        <p:spPr/>
        <p:txBody>
          <a:bodyPr>
            <a:noAutofit/>
          </a:bodyPr>
          <a:lstStyle/>
          <a:p>
            <a:r>
              <a:rPr kumimoji="0" lang="fi-FI" sz="6000" b="1" i="0" u="none" strike="noStrike" kern="1200" cap="none" spc="0" normalizeH="0" baseline="0" noProof="0">
                <a:ln>
                  <a:noFill/>
                </a:ln>
                <a:solidFill>
                  <a:srgbClr val="FFFFFF"/>
                </a:solidFill>
                <a:effectLst/>
                <a:uLnTx/>
                <a:uFillTx/>
                <a:latin typeface="Arial" panose="020B0604020202020204" pitchFamily="34" charset="0"/>
                <a:ea typeface="+mj-ea"/>
                <a:cs typeface="Arial" panose="020B0604020202020204" pitchFamily="34" charset="0"/>
              </a:rPr>
              <a:t>Miten neuvoa eteenpäin?</a:t>
            </a:r>
            <a:endParaRPr lang="fi-FI" sz="6000"/>
          </a:p>
        </p:txBody>
      </p:sp>
    </p:spTree>
    <p:extLst>
      <p:ext uri="{BB962C8B-B14F-4D97-AF65-F5344CB8AC3E}">
        <p14:creationId xmlns:p14="http://schemas.microsoft.com/office/powerpoint/2010/main" val="8385212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A94B9-D95C-45D8-B967-80960443A55D}"/>
              </a:ext>
            </a:extLst>
          </p:cNvPr>
          <p:cNvSpPr>
            <a:spLocks noGrp="1"/>
          </p:cNvSpPr>
          <p:nvPr>
            <p:ph type="title"/>
          </p:nvPr>
        </p:nvSpPr>
        <p:spPr/>
        <p:txBody>
          <a:bodyPr>
            <a:normAutofit/>
          </a:bodyPr>
          <a:lstStyle/>
          <a:p>
            <a:r>
              <a:rPr lang="fi-FI" sz="3200"/>
              <a:t>Miten neuvoa eteenpäin</a:t>
            </a:r>
          </a:p>
        </p:txBody>
      </p:sp>
      <p:sp>
        <p:nvSpPr>
          <p:cNvPr id="4" name="Title 1">
            <a:extLst>
              <a:ext uri="{FF2B5EF4-FFF2-40B4-BE49-F238E27FC236}">
                <a16:creationId xmlns:a16="http://schemas.microsoft.com/office/drawing/2014/main" id="{AF6FC500-8340-4647-8E90-49993B8163D0}"/>
              </a:ext>
            </a:extLst>
          </p:cNvPr>
          <p:cNvSpPr txBox="1">
            <a:spLocks/>
          </p:cNvSpPr>
          <p:nvPr/>
        </p:nvSpPr>
        <p:spPr>
          <a:xfrm>
            <a:off x="833627" y="2132076"/>
            <a:ext cx="11160945" cy="38770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2000" b="0"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Voit neuvoa henkilöä eteenpäin:</a:t>
            </a:r>
          </a:p>
          <a:p>
            <a:pPr marL="571500" marR="0" lvl="0" indent="-571500" algn="l" defTabSz="914400" rtl="0" eaLnBrk="1" fontAlgn="auto" latinLnBrk="0" hangingPunct="1">
              <a:lnSpc>
                <a:spcPct val="170000"/>
              </a:lnSpc>
              <a:spcBef>
                <a:spcPct val="0"/>
              </a:spcBef>
              <a:spcAft>
                <a:spcPts val="0"/>
              </a:spcAft>
              <a:buClrTx/>
              <a:buSzTx/>
              <a:buFont typeface="Arial" panose="05000000000000000000" pitchFamily="2" charset="2"/>
              <a:buChar char="•"/>
              <a:tabLst/>
              <a:defRPr/>
            </a:pPr>
            <a:r>
              <a:rPr kumimoji="0" lang="fi-FI" sz="2000" b="0"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Antamalla palvelun yhteystiedot</a:t>
            </a:r>
          </a:p>
          <a:p>
            <a:pPr marL="571500" marR="0" lvl="0" indent="-571500" algn="l" defTabSz="914400" rtl="0" eaLnBrk="1" fontAlgn="auto" latinLnBrk="0" hangingPunct="1">
              <a:lnSpc>
                <a:spcPct val="170000"/>
              </a:lnSpc>
              <a:spcBef>
                <a:spcPct val="0"/>
              </a:spcBef>
              <a:spcAft>
                <a:spcPts val="0"/>
              </a:spcAft>
              <a:buClrTx/>
              <a:buSzTx/>
              <a:buFont typeface="Arial" panose="05000000000000000000" pitchFamily="2" charset="2"/>
              <a:buChar char="•"/>
              <a:tabLst/>
              <a:defRPr/>
            </a:pPr>
            <a:r>
              <a:rPr kumimoji="0" lang="fi-FI" sz="2000" b="0"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Ottamalla yhteyttä tarvittavaan palveluun henkilön luvalla</a:t>
            </a:r>
          </a:p>
          <a:p>
            <a:pPr marL="0" marR="0" lvl="0" indent="0" algn="l" defTabSz="914400" rtl="0" eaLnBrk="1" fontAlgn="auto" latinLnBrk="0" hangingPunct="1">
              <a:lnSpc>
                <a:spcPct val="170000"/>
              </a:lnSpc>
              <a:spcBef>
                <a:spcPct val="0"/>
              </a:spcBef>
              <a:spcAft>
                <a:spcPts val="0"/>
              </a:spcAft>
              <a:buClrTx/>
              <a:buSzTx/>
              <a:buFontTx/>
              <a:buNone/>
              <a:tabLst/>
              <a:defRPr/>
            </a:pPr>
            <a:endParaRPr kumimoji="0" lang="fi-FI" sz="2000" b="0"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70000"/>
              </a:lnSpc>
              <a:spcBef>
                <a:spcPct val="0"/>
              </a:spcBef>
              <a:spcAft>
                <a:spcPts val="0"/>
              </a:spcAft>
              <a:buClrTx/>
              <a:buSzTx/>
              <a:buFontTx/>
              <a:buNone/>
              <a:tabLst/>
              <a:defRPr/>
            </a:pPr>
            <a:r>
              <a:rPr kumimoji="0" lang="fi-FI" sz="2000" b="0"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Henkilön kanssa arvioidaan </a:t>
            </a:r>
            <a:r>
              <a:rPr kumimoji="0" lang="fi-FI" sz="2000" b="1" i="1"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yhdessä</a:t>
            </a:r>
            <a:r>
              <a:rPr kumimoji="0" lang="fi-FI" sz="2000" b="0"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 millaista palvelua hän tarvitsee ja mistä hän sitä saisi.</a:t>
            </a:r>
          </a:p>
          <a:p>
            <a:pPr marL="0" marR="0" lvl="0" indent="0" algn="l" defTabSz="914400" rtl="0" eaLnBrk="1" fontAlgn="auto" latinLnBrk="0" hangingPunct="1">
              <a:lnSpc>
                <a:spcPct val="170000"/>
              </a:lnSpc>
              <a:spcBef>
                <a:spcPct val="0"/>
              </a:spcBef>
              <a:spcAft>
                <a:spcPts val="0"/>
              </a:spcAft>
              <a:buClrTx/>
              <a:buSzTx/>
              <a:buFontTx/>
              <a:buNone/>
              <a:tabLst/>
              <a:defRPr/>
            </a:pPr>
            <a:endParaRPr kumimoji="0" lang="fi-FI" sz="2000" b="0" i="1"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70000"/>
              </a:lnSpc>
              <a:spcBef>
                <a:spcPct val="0"/>
              </a:spcBef>
              <a:spcAft>
                <a:spcPts val="0"/>
              </a:spcAft>
              <a:buClrTx/>
              <a:buSzTx/>
              <a:buFontTx/>
              <a:buNone/>
              <a:tabLst/>
              <a:defRPr/>
            </a:pPr>
            <a:r>
              <a:rPr kumimoji="0" lang="fi-FI" sz="2000" b="0" i="1"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Huom. </a:t>
            </a:r>
            <a:r>
              <a:rPr kumimoji="0" lang="fi-FI" sz="2000" b="0"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Jos ihminen on hätääntynyt, on tärkeä ensin saada hänet rauhoittumaan.</a:t>
            </a:r>
          </a:p>
        </p:txBody>
      </p:sp>
      <p:sp>
        <p:nvSpPr>
          <p:cNvPr id="5" name="TextBox 4">
            <a:extLst>
              <a:ext uri="{FF2B5EF4-FFF2-40B4-BE49-F238E27FC236}">
                <a16:creationId xmlns:a16="http://schemas.microsoft.com/office/drawing/2014/main" id="{74D56837-7002-4A16-8BCF-66A1761A9F7E}"/>
              </a:ext>
            </a:extLst>
          </p:cNvPr>
          <p:cNvSpPr txBox="1"/>
          <p:nvPr/>
        </p:nvSpPr>
        <p:spPr>
          <a:xfrm>
            <a:off x="8806344" y="2604188"/>
            <a:ext cx="2980112"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Älä jätä henkilöä yksin, vaikka neuvoisit hänet eteenpäin! </a:t>
            </a:r>
          </a:p>
        </p:txBody>
      </p:sp>
      <p:sp>
        <p:nvSpPr>
          <p:cNvPr id="3" name="Oval 2">
            <a:extLst>
              <a:ext uri="{FF2B5EF4-FFF2-40B4-BE49-F238E27FC236}">
                <a16:creationId xmlns:a16="http://schemas.microsoft.com/office/drawing/2014/main" id="{42652056-4C4E-4BEE-B59E-2B1EB2B759A4}"/>
              </a:ext>
            </a:extLst>
          </p:cNvPr>
          <p:cNvSpPr/>
          <p:nvPr/>
        </p:nvSpPr>
        <p:spPr>
          <a:xfrm>
            <a:off x="8640216" y="2053482"/>
            <a:ext cx="3312368" cy="2024743"/>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730495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C28580-077E-802E-A256-F689C72BDCA6}"/>
              </a:ext>
            </a:extLst>
          </p:cNvPr>
          <p:cNvSpPr>
            <a:spLocks noGrp="1"/>
          </p:cNvSpPr>
          <p:nvPr>
            <p:ph type="title"/>
          </p:nvPr>
        </p:nvSpPr>
        <p:spPr>
          <a:xfrm>
            <a:off x="974835" y="628715"/>
            <a:ext cx="10515600" cy="781750"/>
          </a:xfrm>
        </p:spPr>
        <p:txBody>
          <a:bodyPr/>
          <a:lstStyle/>
          <a:p>
            <a:r>
              <a:rPr lang="fi-FI"/>
              <a:t>Miten neuvoa eteenpäin</a:t>
            </a:r>
          </a:p>
        </p:txBody>
      </p:sp>
      <p:sp>
        <p:nvSpPr>
          <p:cNvPr id="4" name="Text Placeholder 3">
            <a:extLst>
              <a:ext uri="{FF2B5EF4-FFF2-40B4-BE49-F238E27FC236}">
                <a16:creationId xmlns:a16="http://schemas.microsoft.com/office/drawing/2014/main" id="{D5998BE7-20ED-84F7-3606-076EAB4663F1}"/>
              </a:ext>
            </a:extLst>
          </p:cNvPr>
          <p:cNvSpPr>
            <a:spLocks noGrp="1"/>
          </p:cNvSpPr>
          <p:nvPr>
            <p:ph type="body" sz="quarter" idx="11"/>
          </p:nvPr>
        </p:nvSpPr>
        <p:spPr>
          <a:xfrm>
            <a:off x="838200" y="1515569"/>
            <a:ext cx="10515600" cy="4574578"/>
          </a:xfrm>
        </p:spPr>
        <p:txBody>
          <a:bodyPr/>
          <a:lstStyle/>
          <a:p>
            <a:r>
              <a:rPr lang="fi-FI" sz="2000"/>
              <a:t>Voit kysyä neuvoa osastostasi tai piiritoimistolta, jos et ole varma, miten toimia. Akuutissa tilanteessa voit soittaa viranomaisille kysyäksesi nimettömänä neuvoa (tilanteesta riippuen esim. lastensuojelu, sosiaali- ja kriisipäivystys, hätäkeskus, ihmiskaupan auttamisjärjestelmä, erilaiset järjestötoimijat).</a:t>
            </a:r>
          </a:p>
          <a:p>
            <a:r>
              <a:rPr lang="en-US" sz="2000" err="1"/>
              <a:t>Tutustu</a:t>
            </a:r>
            <a:r>
              <a:rPr lang="en-US" sz="2000"/>
              <a:t> </a:t>
            </a:r>
            <a:r>
              <a:rPr lang="en-US" sz="2000" err="1"/>
              <a:t>SPR:n</a:t>
            </a:r>
            <a:r>
              <a:rPr lang="en-US" sz="2000"/>
              <a:t> </a:t>
            </a:r>
            <a:r>
              <a:rPr lang="en-US" sz="2000" err="1">
                <a:hlinkClick r:id="rId3"/>
              </a:rPr>
              <a:t>henkisen</a:t>
            </a:r>
            <a:r>
              <a:rPr lang="en-US" sz="2000">
                <a:hlinkClick r:id="rId3"/>
              </a:rPr>
              <a:t> </a:t>
            </a:r>
            <a:r>
              <a:rPr lang="en-US" sz="2000" err="1">
                <a:hlinkClick r:id="rId3"/>
              </a:rPr>
              <a:t>tuen</a:t>
            </a:r>
            <a:r>
              <a:rPr lang="en-US" sz="2000">
                <a:hlinkClick r:id="rId3"/>
              </a:rPr>
              <a:t> </a:t>
            </a:r>
            <a:r>
              <a:rPr lang="en-US" sz="2000" err="1">
                <a:hlinkClick r:id="rId3"/>
              </a:rPr>
              <a:t>materiaaleihin</a:t>
            </a:r>
            <a:r>
              <a:rPr lang="en-US" sz="2000">
                <a:hlinkClick r:id="rId3"/>
              </a:rPr>
              <a:t> ja </a:t>
            </a:r>
            <a:r>
              <a:rPr lang="en-US" sz="2000" err="1">
                <a:hlinkClick r:id="rId3"/>
              </a:rPr>
              <a:t>ohjeisiin</a:t>
            </a:r>
            <a:endParaRPr lang="en-US" sz="2000"/>
          </a:p>
          <a:p>
            <a:pPr lvl="1">
              <a:buFont typeface="Wingdings" panose="05000000000000000000" pitchFamily="2" charset="2"/>
              <a:buChar char="§"/>
            </a:pPr>
            <a:r>
              <a:rPr lang="fi-FI"/>
              <a:t>Mukaan lukien jaettava esite ”Olet kokenut jotakin järkyttävää” eri kielillä.</a:t>
            </a:r>
          </a:p>
          <a:p>
            <a:pPr lvl="1">
              <a:buFont typeface="Wingdings" panose="05000000000000000000" pitchFamily="2" charset="2"/>
              <a:buChar char="§"/>
            </a:pPr>
            <a:r>
              <a:rPr lang="fi-FI"/>
              <a:t>SPR järjestää henkisen tuen koulutuksia eri kielillä. Voit etsiä koulutuksia </a:t>
            </a:r>
            <a:r>
              <a:rPr lang="fi-FI">
                <a:hlinkClick r:id="rId4"/>
              </a:rPr>
              <a:t>OMA-verkkosivulta</a:t>
            </a:r>
            <a:r>
              <a:rPr lang="fi-FI"/>
              <a:t> tai kysyä omasta osastostasi tai piiristäsi tulossa olevista koulutuksista.</a:t>
            </a:r>
          </a:p>
          <a:p>
            <a:pPr lvl="1">
              <a:buFont typeface="Wingdings" panose="05000000000000000000" pitchFamily="2" charset="2"/>
              <a:buChar char="§"/>
            </a:pPr>
            <a:r>
              <a:rPr lang="fi-FI"/>
              <a:t>Turvallinen mieli -hankkeessa on kehitetty työkalu eteenpäin ohjaamisen tueksi. Tiedosto on saatavilla suomeksi, englanniksi, ukrainaksi, venäjäksi ja ruotsiksi, ja sitä voi täydentää paikkakuntakohtaisesti. Löydät tiedoston </a:t>
            </a:r>
            <a:r>
              <a:rPr lang="fi-FI">
                <a:hlinkClick r:id="rId5"/>
              </a:rPr>
              <a:t>Turvallinen mieli -hankkeen </a:t>
            </a:r>
            <a:r>
              <a:rPr lang="fi-FI" err="1">
                <a:hlinkClick r:id="rId5"/>
              </a:rPr>
              <a:t>Rednet</a:t>
            </a:r>
            <a:r>
              <a:rPr lang="fi-FI">
                <a:hlinkClick r:id="rId5"/>
              </a:rPr>
              <a:t>-sivustolta.</a:t>
            </a:r>
            <a:endParaRPr lang="en-US" sz="2000"/>
          </a:p>
        </p:txBody>
      </p:sp>
    </p:spTree>
    <p:extLst>
      <p:ext uri="{BB962C8B-B14F-4D97-AF65-F5344CB8AC3E}">
        <p14:creationId xmlns:p14="http://schemas.microsoft.com/office/powerpoint/2010/main" val="463393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A94B9-D95C-45D8-B967-80960443A55D}"/>
              </a:ext>
            </a:extLst>
          </p:cNvPr>
          <p:cNvSpPr>
            <a:spLocks noGrp="1"/>
          </p:cNvSpPr>
          <p:nvPr>
            <p:ph type="title"/>
          </p:nvPr>
        </p:nvSpPr>
        <p:spPr>
          <a:xfrm>
            <a:off x="838199" y="1161716"/>
            <a:ext cx="10515600" cy="781750"/>
          </a:xfrm>
        </p:spPr>
        <p:txBody>
          <a:bodyPr>
            <a:normAutofit/>
          </a:bodyPr>
          <a:lstStyle/>
          <a:p>
            <a:r>
              <a:rPr lang="fi-FI">
                <a:latin typeface="Arial"/>
                <a:cs typeface="Arial"/>
              </a:rPr>
              <a:t>Miksi neuvoa eteenpäin?</a:t>
            </a:r>
          </a:p>
        </p:txBody>
      </p:sp>
      <p:sp>
        <p:nvSpPr>
          <p:cNvPr id="7" name="Text Placeholder 6">
            <a:extLst>
              <a:ext uri="{FF2B5EF4-FFF2-40B4-BE49-F238E27FC236}">
                <a16:creationId xmlns:a16="http://schemas.microsoft.com/office/drawing/2014/main" id="{1E01AD5A-24F6-2B3B-D1A6-47378D95968E}"/>
              </a:ext>
            </a:extLst>
          </p:cNvPr>
          <p:cNvSpPr>
            <a:spLocks noGrp="1"/>
          </p:cNvSpPr>
          <p:nvPr>
            <p:ph type="body" idx="14"/>
          </p:nvPr>
        </p:nvSpPr>
        <p:spPr>
          <a:xfrm>
            <a:off x="838199" y="2305790"/>
            <a:ext cx="10515600" cy="3304180"/>
          </a:xfrm>
        </p:spPr>
        <p:txBody>
          <a:bodyPr/>
          <a:lstStyle/>
          <a:p>
            <a:r>
              <a:rPr lang="fi-FI" b="1"/>
              <a:t>Joskus paras tapa auttaa on tunnistaa omat rajansa auttajana ja ohjata eteenpäin oikean palvelun piiriin.</a:t>
            </a:r>
          </a:p>
          <a:p>
            <a:endParaRPr lang="fi-FI" b="1"/>
          </a:p>
          <a:p>
            <a:pPr marL="342900" indent="-342900">
              <a:buFont typeface="Arial" panose="020B0604020202020204" pitchFamily="34" charset="0"/>
              <a:buChar char="•"/>
            </a:pPr>
            <a:r>
              <a:rPr lang="fi-FI"/>
              <a:t>Traumojen käsittely hallitsemattomassa ympäristössä voi aiheuttaa uudelleentraumatisoitumista.</a:t>
            </a:r>
          </a:p>
          <a:p>
            <a:pPr marL="342900" indent="-342900">
              <a:buFont typeface="Arial" panose="020B0604020202020204" pitchFamily="34" charset="0"/>
              <a:buChar char="•"/>
            </a:pPr>
            <a:r>
              <a:rPr lang="en-US" err="1"/>
              <a:t>Mahdollisuus</a:t>
            </a:r>
            <a:r>
              <a:rPr lang="en-US"/>
              <a:t> </a:t>
            </a:r>
            <a:r>
              <a:rPr lang="en-US" err="1"/>
              <a:t>oikeanlaiseen</a:t>
            </a:r>
            <a:r>
              <a:rPr lang="en-US"/>
              <a:t> </a:t>
            </a:r>
            <a:r>
              <a:rPr lang="en-US" err="1"/>
              <a:t>apuun</a:t>
            </a:r>
            <a:r>
              <a:rPr lang="en-US"/>
              <a:t> </a:t>
            </a:r>
            <a:r>
              <a:rPr lang="en-US" err="1"/>
              <a:t>oikeaan</a:t>
            </a:r>
            <a:r>
              <a:rPr lang="en-US"/>
              <a:t> </a:t>
            </a:r>
            <a:r>
              <a:rPr lang="en-US" err="1"/>
              <a:t>aikaan</a:t>
            </a:r>
            <a:r>
              <a:rPr lang="en-US"/>
              <a:t>.</a:t>
            </a:r>
          </a:p>
          <a:p>
            <a:pPr marL="342900" indent="-342900">
              <a:buFont typeface="Arial" panose="020B0604020202020204" pitchFamily="34" charset="0"/>
              <a:buChar char="•"/>
            </a:pPr>
            <a:r>
              <a:rPr lang="en-US"/>
              <a:t>On </a:t>
            </a:r>
            <a:r>
              <a:rPr lang="en-US" err="1"/>
              <a:t>tärkeää</a:t>
            </a:r>
            <a:r>
              <a:rPr lang="en-US"/>
              <a:t> </a:t>
            </a:r>
            <a:r>
              <a:rPr lang="en-US" err="1"/>
              <a:t>hakeutua</a:t>
            </a:r>
            <a:r>
              <a:rPr lang="en-US"/>
              <a:t> </a:t>
            </a:r>
            <a:r>
              <a:rPr lang="en-US" err="1"/>
              <a:t>oikeiden</a:t>
            </a:r>
            <a:r>
              <a:rPr lang="en-US"/>
              <a:t> </a:t>
            </a:r>
            <a:r>
              <a:rPr lang="en-US" err="1"/>
              <a:t>palvelujen</a:t>
            </a:r>
            <a:r>
              <a:rPr lang="en-US"/>
              <a:t> </a:t>
            </a:r>
            <a:r>
              <a:rPr lang="en-US" err="1"/>
              <a:t>piiriin</a:t>
            </a:r>
            <a:r>
              <a:rPr lang="en-US"/>
              <a:t>, </a:t>
            </a:r>
            <a:r>
              <a:rPr lang="en-US" err="1"/>
              <a:t>vaikka</a:t>
            </a:r>
            <a:r>
              <a:rPr lang="en-US"/>
              <a:t> </a:t>
            </a:r>
            <a:r>
              <a:rPr lang="en-US" err="1"/>
              <a:t>apua</a:t>
            </a:r>
            <a:r>
              <a:rPr lang="en-US"/>
              <a:t> </a:t>
            </a:r>
            <a:r>
              <a:rPr lang="en-US" err="1"/>
              <a:t>ei</a:t>
            </a:r>
            <a:r>
              <a:rPr lang="en-US"/>
              <a:t> </a:t>
            </a:r>
            <a:r>
              <a:rPr lang="en-US" err="1"/>
              <a:t>lopulta</a:t>
            </a:r>
            <a:r>
              <a:rPr lang="en-US"/>
              <a:t> </a:t>
            </a:r>
            <a:r>
              <a:rPr lang="en-US" err="1"/>
              <a:t>saisikaan</a:t>
            </a:r>
            <a:r>
              <a:rPr lang="en-US"/>
              <a:t> </a:t>
            </a:r>
            <a:r>
              <a:rPr lang="en-US" err="1"/>
              <a:t>sieltä</a:t>
            </a:r>
            <a:r>
              <a:rPr lang="en-US"/>
              <a:t>, </a:t>
            </a:r>
            <a:r>
              <a:rPr lang="en-US" err="1"/>
              <a:t>mistä</a:t>
            </a:r>
            <a:r>
              <a:rPr lang="en-US"/>
              <a:t> </a:t>
            </a:r>
            <a:r>
              <a:rPr lang="en-US" err="1"/>
              <a:t>pitäisi</a:t>
            </a:r>
            <a:r>
              <a:rPr lang="en-US"/>
              <a:t>. </a:t>
            </a:r>
            <a:r>
              <a:rPr lang="en-US" err="1"/>
              <a:t>Näin</a:t>
            </a:r>
            <a:r>
              <a:rPr lang="en-US"/>
              <a:t> </a:t>
            </a:r>
            <a:r>
              <a:rPr lang="en-US" err="1"/>
              <a:t>ehkäistään</a:t>
            </a:r>
            <a:r>
              <a:rPr lang="en-US"/>
              <a:t> se, </a:t>
            </a:r>
            <a:r>
              <a:rPr lang="en-US" err="1"/>
              <a:t>että</a:t>
            </a:r>
            <a:r>
              <a:rPr lang="en-US"/>
              <a:t> </a:t>
            </a:r>
            <a:r>
              <a:rPr lang="en-US" err="1"/>
              <a:t>vapaaehtoiselle</a:t>
            </a:r>
            <a:r>
              <a:rPr lang="en-US"/>
              <a:t> </a:t>
            </a:r>
            <a:r>
              <a:rPr lang="en-US" err="1"/>
              <a:t>jää</a:t>
            </a:r>
            <a:r>
              <a:rPr lang="en-US"/>
              <a:t> </a:t>
            </a:r>
            <a:r>
              <a:rPr lang="en-US" err="1"/>
              <a:t>kohtuuton</a:t>
            </a:r>
            <a:r>
              <a:rPr lang="en-US"/>
              <a:t> </a:t>
            </a:r>
            <a:r>
              <a:rPr lang="en-US" err="1"/>
              <a:t>vastuu</a:t>
            </a:r>
            <a:r>
              <a:rPr lang="en-US"/>
              <a:t> </a:t>
            </a:r>
            <a:r>
              <a:rPr lang="en-US" err="1"/>
              <a:t>tilanteesta</a:t>
            </a:r>
            <a:r>
              <a:rPr lang="en-US"/>
              <a:t>, </a:t>
            </a:r>
            <a:r>
              <a:rPr lang="en-US" err="1"/>
              <a:t>johon</a:t>
            </a:r>
            <a:r>
              <a:rPr lang="en-US"/>
              <a:t> </a:t>
            </a:r>
            <a:r>
              <a:rPr lang="en-US" err="1"/>
              <a:t>tarvittaisiin</a:t>
            </a:r>
            <a:r>
              <a:rPr lang="en-US"/>
              <a:t> jo </a:t>
            </a:r>
            <a:r>
              <a:rPr lang="en-US" err="1"/>
              <a:t>ammattiapua</a:t>
            </a:r>
            <a:r>
              <a:rPr lang="en-US"/>
              <a:t>.</a:t>
            </a:r>
          </a:p>
          <a:p>
            <a:pPr marL="342900" indent="-342900">
              <a:buFont typeface="Arial" panose="020B0604020202020204" pitchFamily="34" charset="0"/>
              <a:buChar char="•"/>
            </a:pPr>
            <a:r>
              <a:rPr lang="en-US" err="1"/>
              <a:t>Tämä</a:t>
            </a:r>
            <a:r>
              <a:rPr lang="en-US"/>
              <a:t> </a:t>
            </a:r>
            <a:r>
              <a:rPr lang="en-US" err="1"/>
              <a:t>ei</a:t>
            </a:r>
            <a:r>
              <a:rPr lang="en-US"/>
              <a:t> </a:t>
            </a:r>
            <a:r>
              <a:rPr lang="en-US" err="1"/>
              <a:t>poissulje</a:t>
            </a:r>
            <a:r>
              <a:rPr lang="en-US"/>
              <a:t> </a:t>
            </a:r>
            <a:r>
              <a:rPr lang="en-US" err="1"/>
              <a:t>henkilön</a:t>
            </a:r>
            <a:r>
              <a:rPr lang="en-US"/>
              <a:t> </a:t>
            </a:r>
            <a:r>
              <a:rPr lang="en-US" err="1"/>
              <a:t>tukena</a:t>
            </a:r>
            <a:r>
              <a:rPr lang="en-US"/>
              <a:t> </a:t>
            </a:r>
            <a:r>
              <a:rPr lang="en-US" err="1"/>
              <a:t>jatkamista</a:t>
            </a:r>
            <a:r>
              <a:rPr lang="en-US"/>
              <a:t> </a:t>
            </a:r>
            <a:r>
              <a:rPr lang="en-US" err="1"/>
              <a:t>yhteydenoton</a:t>
            </a:r>
            <a:r>
              <a:rPr lang="en-US"/>
              <a:t> </a:t>
            </a:r>
            <a:r>
              <a:rPr lang="en-US" err="1"/>
              <a:t>jälkeenkin</a:t>
            </a:r>
            <a:r>
              <a:rPr lang="en-US"/>
              <a:t>.</a:t>
            </a:r>
          </a:p>
        </p:txBody>
      </p:sp>
    </p:spTree>
    <p:extLst>
      <p:ext uri="{BB962C8B-B14F-4D97-AF65-F5344CB8AC3E}">
        <p14:creationId xmlns:p14="http://schemas.microsoft.com/office/powerpoint/2010/main" val="21833419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5A4E4-86A7-0141-8CC1-7DFAE0960996}"/>
              </a:ext>
            </a:extLst>
          </p:cNvPr>
          <p:cNvSpPr>
            <a:spLocks noGrp="1"/>
          </p:cNvSpPr>
          <p:nvPr>
            <p:ph type="ctrTitle"/>
          </p:nvPr>
        </p:nvSpPr>
        <p:spPr>
          <a:xfrm>
            <a:off x="1524000" y="1659393"/>
            <a:ext cx="9144000" cy="2681191"/>
          </a:xfrm>
        </p:spPr>
        <p:txBody>
          <a:bodyPr>
            <a:normAutofit/>
          </a:bodyPr>
          <a:lstStyle/>
          <a:p>
            <a:r>
              <a:rPr lang="fi-FI"/>
              <a:t>Keskustelu</a:t>
            </a:r>
          </a:p>
        </p:txBody>
      </p:sp>
      <p:sp>
        <p:nvSpPr>
          <p:cNvPr id="3" name="Content Placeholder 2">
            <a:extLst>
              <a:ext uri="{FF2B5EF4-FFF2-40B4-BE49-F238E27FC236}">
                <a16:creationId xmlns:a16="http://schemas.microsoft.com/office/drawing/2014/main" id="{E6EAC140-7798-AE8A-EF35-232708B4FC79}"/>
              </a:ext>
            </a:extLst>
          </p:cNvPr>
          <p:cNvSpPr txBox="1">
            <a:spLocks/>
          </p:cNvSpPr>
          <p:nvPr/>
        </p:nvSpPr>
        <p:spPr>
          <a:xfrm>
            <a:off x="1524000" y="3949907"/>
            <a:ext cx="10515600" cy="2944813"/>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i-FI" sz="2800" b="0" i="0" u="none" strike="noStrike" kern="1200" cap="none" spc="0" normalizeH="0" baseline="0" noProof="0">
                <a:ln>
                  <a:noFill/>
                </a:ln>
                <a:solidFill>
                  <a:srgbClr val="000000"/>
                </a:solidFill>
                <a:effectLst/>
                <a:uLnTx/>
                <a:uFillTx/>
                <a:latin typeface="Arial"/>
                <a:ea typeface="+mn-ea"/>
                <a:cs typeface="Arial"/>
              </a:rPr>
              <a:t>Minkälaisia palveluita tiedätte omalla paikkakunnallanne olevan, joita </a:t>
            </a:r>
            <a:r>
              <a:rPr kumimoji="0" lang="fi-FI" sz="2800" b="0" i="0" u="none" strike="noStrike" kern="1200" cap="none" spc="0" normalizeH="0" baseline="0" noProof="0" err="1">
                <a:ln>
                  <a:noFill/>
                </a:ln>
                <a:solidFill>
                  <a:srgbClr val="000000"/>
                </a:solidFill>
                <a:effectLst/>
                <a:uLnTx/>
                <a:uFillTx/>
                <a:latin typeface="Arial"/>
                <a:ea typeface="+mn-ea"/>
                <a:cs typeface="Arial"/>
              </a:rPr>
              <a:t>maahanmuuttaneet</a:t>
            </a:r>
            <a:r>
              <a:rPr kumimoji="0" lang="fi-FI" sz="2800" b="0" i="0" u="none" strike="noStrike" kern="1200" cap="none" spc="0" normalizeH="0" baseline="0" noProof="0">
                <a:ln>
                  <a:noFill/>
                </a:ln>
                <a:solidFill>
                  <a:srgbClr val="000000"/>
                </a:solidFill>
                <a:effectLst/>
                <a:uLnTx/>
                <a:uFillTx/>
                <a:latin typeface="Arial"/>
                <a:ea typeface="+mn-ea"/>
                <a:cs typeface="Arial"/>
              </a:rPr>
              <a:t> voivat hyödyntää?</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i-FI" sz="2800" b="0" i="0" u="none" strike="noStrike" kern="1200" cap="none" spc="0" normalizeH="0" baseline="0" noProof="0">
                <a:ln>
                  <a:noFill/>
                </a:ln>
                <a:solidFill>
                  <a:srgbClr val="000000"/>
                </a:solidFill>
                <a:effectLst/>
                <a:uLnTx/>
                <a:uFillTx/>
                <a:latin typeface="Arial" panose="020B0604020202020204" pitchFamily="34" charset="0"/>
                <a:ea typeface="+mn-lt"/>
                <a:cs typeface="Calibri" panose="020F0502020204030204"/>
              </a:rPr>
              <a:t>Millä tavalla ihmisiä ohjataan palveluiden piiriin siinä toiminnassa, jossa olet mukana?</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fi-FI" sz="2800" b="0" i="0" u="none" strike="noStrike" kern="1200" cap="none" spc="0" normalizeH="0" baseline="0" noProof="0">
              <a:ln>
                <a:noFill/>
              </a:ln>
              <a:solidFill>
                <a:srgbClr val="000000"/>
              </a:solidFill>
              <a:effectLst/>
              <a:uLnTx/>
              <a:uFillTx/>
              <a:latin typeface="Arial" panose="020B0604020202020204" pitchFamily="34" charset="0"/>
              <a:ea typeface="Calibri"/>
              <a:cs typeface="Calibri"/>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5" name="Graphic 4" descr="Chat outline">
            <a:extLst>
              <a:ext uri="{FF2B5EF4-FFF2-40B4-BE49-F238E27FC236}">
                <a16:creationId xmlns:a16="http://schemas.microsoft.com/office/drawing/2014/main" id="{5AB3955B-2F45-047A-D62A-BA15B3B223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78040" y="276584"/>
            <a:ext cx="4064000" cy="4064000"/>
          </a:xfrm>
          <a:prstGeom prst="rect">
            <a:avLst/>
          </a:prstGeom>
        </p:spPr>
      </p:pic>
    </p:spTree>
    <p:extLst>
      <p:ext uri="{BB962C8B-B14F-4D97-AF65-F5344CB8AC3E}">
        <p14:creationId xmlns:p14="http://schemas.microsoft.com/office/powerpoint/2010/main" val="20228885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A94B9-D95C-45D8-B967-80960443A55D}"/>
              </a:ext>
            </a:extLst>
          </p:cNvPr>
          <p:cNvSpPr>
            <a:spLocks noGrp="1"/>
          </p:cNvSpPr>
          <p:nvPr>
            <p:ph type="title"/>
          </p:nvPr>
        </p:nvSpPr>
        <p:spPr>
          <a:xfrm>
            <a:off x="838200" y="668184"/>
            <a:ext cx="10515600" cy="781750"/>
          </a:xfrm>
        </p:spPr>
        <p:txBody>
          <a:bodyPr/>
          <a:lstStyle/>
          <a:p>
            <a:r>
              <a:rPr lang="fi-FI"/>
              <a:t>Esimerkkejä valtakunnallisista auttavista puhelimista</a:t>
            </a:r>
          </a:p>
        </p:txBody>
      </p:sp>
      <p:sp>
        <p:nvSpPr>
          <p:cNvPr id="3" name="Content Placeholder 2">
            <a:extLst>
              <a:ext uri="{FF2B5EF4-FFF2-40B4-BE49-F238E27FC236}">
                <a16:creationId xmlns:a16="http://schemas.microsoft.com/office/drawing/2014/main" id="{804296E1-533E-46CD-A4C1-194FFD782954}"/>
              </a:ext>
            </a:extLst>
          </p:cNvPr>
          <p:cNvSpPr>
            <a:spLocks noGrp="1"/>
          </p:cNvSpPr>
          <p:nvPr>
            <p:ph type="body" sz="quarter" idx="11"/>
          </p:nvPr>
        </p:nvSpPr>
        <p:spPr>
          <a:xfrm>
            <a:off x="838200" y="1517003"/>
            <a:ext cx="5208815" cy="4033382"/>
          </a:xfrm>
        </p:spPr>
        <p:txBody>
          <a:bodyPr vert="horz" lIns="91440" tIns="45720" rIns="91440" bIns="45720" rtlCol="0" anchor="t">
            <a:noAutofit/>
          </a:bodyPr>
          <a:lstStyle/>
          <a:p>
            <a:pPr marL="0" indent="0">
              <a:buNone/>
            </a:pPr>
            <a:r>
              <a:rPr lang="fi-FI" sz="900" b="1">
                <a:latin typeface="Arial"/>
                <a:cs typeface="Arial"/>
              </a:rPr>
              <a:t>Mieli ry kriisipuhelin </a:t>
            </a:r>
            <a:r>
              <a:rPr lang="fi-FI" sz="900">
                <a:latin typeface="Arial"/>
                <a:cs typeface="Arial"/>
              </a:rPr>
              <a:t>(09) 2525 0111 </a:t>
            </a:r>
            <a:r>
              <a:rPr lang="fi-FI" sz="900" i="1">
                <a:latin typeface="Arial"/>
                <a:cs typeface="Arial"/>
              </a:rPr>
              <a:t>Päivystys 24 h vuorokaudessa vuoden jokaisena päivänä</a:t>
            </a:r>
            <a:endParaRPr lang="fi-FI" sz="900">
              <a:latin typeface="Arial"/>
              <a:cs typeface="Arial"/>
            </a:endParaRPr>
          </a:p>
          <a:p>
            <a:pPr marL="0" indent="0">
              <a:buNone/>
            </a:pPr>
            <a:r>
              <a:rPr lang="fi-FI" sz="900" err="1">
                <a:latin typeface="Arial"/>
                <a:cs typeface="Arial"/>
              </a:rPr>
              <a:t>svenskspråkig</a:t>
            </a:r>
            <a:r>
              <a:rPr lang="fi-FI" sz="900">
                <a:latin typeface="Arial"/>
                <a:cs typeface="Arial"/>
              </a:rPr>
              <a:t> </a:t>
            </a:r>
            <a:r>
              <a:rPr lang="fi-FI" sz="900" err="1">
                <a:latin typeface="Arial"/>
                <a:cs typeface="Arial"/>
              </a:rPr>
              <a:t>kristelefon</a:t>
            </a:r>
            <a:r>
              <a:rPr lang="fi-FI" sz="900">
                <a:latin typeface="Arial"/>
                <a:cs typeface="Arial"/>
              </a:rPr>
              <a:t> (09) 2525 0112 </a:t>
            </a:r>
            <a:r>
              <a:rPr lang="fi-FI" sz="900" i="1">
                <a:latin typeface="Arial"/>
                <a:cs typeface="Arial"/>
              </a:rPr>
              <a:t>ma, ke klo 16-20 ja ti, to, pe klo 9-13</a:t>
            </a:r>
            <a:endParaRPr lang="fi-FI" sz="900">
              <a:latin typeface="Arial"/>
              <a:cs typeface="Arial"/>
            </a:endParaRPr>
          </a:p>
          <a:p>
            <a:pPr marL="0" indent="0">
              <a:buNone/>
            </a:pPr>
            <a:r>
              <a:rPr lang="fi-FI" sz="900">
                <a:latin typeface="Arial"/>
                <a:cs typeface="Arial"/>
              </a:rPr>
              <a:t>arabiankielinen	(09) 2525 0113, ukrainankielinen (09) 2525 0114 </a:t>
            </a:r>
          </a:p>
          <a:p>
            <a:pPr marL="0" indent="0">
              <a:buNone/>
            </a:pPr>
            <a:r>
              <a:rPr lang="fi-FI" sz="900">
                <a:latin typeface="Arial"/>
                <a:cs typeface="Arial"/>
              </a:rPr>
              <a:t>venäjänkielinen (09) 2525 0115, englanninkielinen (09) 2525 0116</a:t>
            </a:r>
          </a:p>
          <a:p>
            <a:pPr marL="0" indent="0">
              <a:buNone/>
            </a:pPr>
            <a:r>
              <a:rPr lang="fi-FI" sz="900" b="1">
                <a:latin typeface="Arial"/>
                <a:cs typeface="Arial"/>
              </a:rPr>
              <a:t>Maahanmuuttajien kriisiapu / </a:t>
            </a:r>
            <a:r>
              <a:rPr lang="fi-FI" sz="900" b="1" err="1">
                <a:latin typeface="Arial"/>
                <a:cs typeface="Arial"/>
              </a:rPr>
              <a:t>Crisis</a:t>
            </a:r>
            <a:r>
              <a:rPr lang="fi-FI" sz="900" b="1">
                <a:latin typeface="Arial"/>
                <a:cs typeface="Arial"/>
              </a:rPr>
              <a:t> </a:t>
            </a:r>
            <a:r>
              <a:rPr lang="fi-FI" sz="900" b="1" err="1">
                <a:latin typeface="Arial"/>
                <a:cs typeface="Arial"/>
              </a:rPr>
              <a:t>service</a:t>
            </a:r>
            <a:r>
              <a:rPr lang="fi-FI" sz="900" b="1">
                <a:latin typeface="Arial"/>
                <a:cs typeface="Arial"/>
              </a:rPr>
              <a:t> for </a:t>
            </a:r>
            <a:r>
              <a:rPr lang="fi-FI" sz="900" b="1" err="1">
                <a:latin typeface="Arial"/>
                <a:cs typeface="Arial"/>
              </a:rPr>
              <a:t>foreigners</a:t>
            </a:r>
            <a:r>
              <a:rPr lang="fi-FI" sz="900">
                <a:latin typeface="Arial"/>
                <a:cs typeface="Arial"/>
              </a:rPr>
              <a:t> </a:t>
            </a:r>
            <a:endParaRPr lang="fi-FI" sz="900"/>
          </a:p>
          <a:p>
            <a:pPr marL="0" indent="0">
              <a:buNone/>
            </a:pPr>
            <a:r>
              <a:rPr lang="fi-FI" sz="900">
                <a:latin typeface="Arial"/>
                <a:cs typeface="Arial"/>
              </a:rPr>
              <a:t>Mieli ry (09) 4135 0510 </a:t>
            </a:r>
            <a:r>
              <a:rPr lang="en-US" sz="900" i="1" err="1">
                <a:latin typeface="Arial"/>
                <a:cs typeface="Arial"/>
              </a:rPr>
              <a:t>Ajanvaraus</a:t>
            </a:r>
            <a:r>
              <a:rPr lang="en-US" sz="900" i="1">
                <a:latin typeface="Arial"/>
                <a:cs typeface="Arial"/>
              </a:rPr>
              <a:t> ma-to 9- 12 ja 13-15, pe 9-12</a:t>
            </a:r>
            <a:endParaRPr lang="fi-FI" sz="900" i="1">
              <a:latin typeface="Arial"/>
              <a:cs typeface="Arial"/>
            </a:endParaRPr>
          </a:p>
          <a:p>
            <a:pPr marL="0" indent="0">
              <a:buNone/>
            </a:pPr>
            <a:r>
              <a:rPr lang="fi-FI" sz="900">
                <a:latin typeface="Arial"/>
                <a:cs typeface="Arial"/>
              </a:rPr>
              <a:t>Auttaa Suomessa asuvia ulkomaalaisia ja heidän perheitään erilaisissa elämän kriisitilanteissa.</a:t>
            </a:r>
          </a:p>
          <a:p>
            <a:pPr marL="0" indent="0">
              <a:buNone/>
            </a:pPr>
            <a:r>
              <a:rPr lang="fi-FI" sz="900">
                <a:latin typeface="Arial"/>
                <a:cs typeface="Arial"/>
              </a:rPr>
              <a:t>Palvelut ovat asiakkaalle maksuttomia.</a:t>
            </a:r>
          </a:p>
          <a:p>
            <a:pPr marL="0" indent="0">
              <a:buNone/>
            </a:pPr>
            <a:r>
              <a:rPr lang="fi-FI" sz="900" b="1">
                <a:latin typeface="Arial"/>
                <a:cs typeface="Arial"/>
              </a:rPr>
              <a:t>Paperittomien valtakunnallinen neuvonta </a:t>
            </a:r>
            <a:endParaRPr lang="fi-FI" sz="900" b="1"/>
          </a:p>
          <a:p>
            <a:pPr marL="0" indent="0">
              <a:buNone/>
            </a:pPr>
            <a:r>
              <a:rPr lang="fi-FI" sz="900">
                <a:latin typeface="Arial"/>
                <a:cs typeface="Arial"/>
              </a:rPr>
              <a:t>Suomen Punainen Risti 040 6210706 sekä </a:t>
            </a:r>
            <a:r>
              <a:rPr lang="fi-FI" sz="900" err="1">
                <a:latin typeface="Arial"/>
                <a:cs typeface="Arial"/>
              </a:rPr>
              <a:t>Whatsapp</a:t>
            </a:r>
            <a:r>
              <a:rPr lang="fi-FI" sz="900">
                <a:latin typeface="Arial"/>
                <a:cs typeface="Arial"/>
              </a:rPr>
              <a:t> 040 6210706 </a:t>
            </a:r>
            <a:r>
              <a:rPr lang="fi-FI" sz="900" i="1">
                <a:latin typeface="Arial"/>
                <a:cs typeface="Arial"/>
              </a:rPr>
              <a:t>Arkisin klo 10-16</a:t>
            </a:r>
          </a:p>
          <a:p>
            <a:pPr marL="0" indent="0">
              <a:buNone/>
            </a:pPr>
            <a:r>
              <a:rPr lang="fi-FI" sz="900" b="1">
                <a:latin typeface="Arial"/>
                <a:cs typeface="Arial"/>
              </a:rPr>
              <a:t>Päihdeneuvonta (Ehyt) </a:t>
            </a:r>
            <a:r>
              <a:rPr lang="fi-FI" sz="900">
                <a:latin typeface="Arial"/>
                <a:cs typeface="Arial"/>
              </a:rPr>
              <a:t>0800 900 45 (</a:t>
            </a:r>
            <a:r>
              <a:rPr lang="fi-FI" sz="900" i="1">
                <a:latin typeface="Arial"/>
                <a:cs typeface="Arial"/>
              </a:rPr>
              <a:t>24/7)</a:t>
            </a:r>
            <a:endParaRPr lang="fi-FI" sz="900">
              <a:latin typeface="Arial"/>
              <a:cs typeface="Arial"/>
            </a:endParaRPr>
          </a:p>
          <a:p>
            <a:pPr marL="0" indent="0">
              <a:lnSpc>
                <a:spcPct val="90000"/>
              </a:lnSpc>
              <a:buNone/>
            </a:pPr>
            <a:r>
              <a:rPr lang="fi-FI" sz="900" b="1">
                <a:latin typeface="Arial"/>
                <a:cs typeface="Arial"/>
              </a:rPr>
              <a:t>Pakolaisneuvonta </a:t>
            </a:r>
            <a:r>
              <a:rPr lang="fi-FI" sz="900">
                <a:latin typeface="Arial"/>
                <a:cs typeface="Arial"/>
              </a:rPr>
              <a:t>(09) 2313 9325 </a:t>
            </a:r>
            <a:r>
              <a:rPr lang="fi-FI" sz="900" i="1">
                <a:latin typeface="Arial"/>
                <a:cs typeface="Arial"/>
              </a:rPr>
              <a:t>ma-to klo 10-12</a:t>
            </a:r>
            <a:r>
              <a:rPr lang="fi-FI" sz="900" b="1">
                <a:latin typeface="Arial"/>
                <a:cs typeface="Arial"/>
              </a:rPr>
              <a:t> </a:t>
            </a:r>
            <a:endParaRPr lang="fi-FI" sz="900">
              <a:latin typeface="Arial"/>
              <a:cs typeface="Arial"/>
            </a:endParaRPr>
          </a:p>
          <a:p>
            <a:pPr marL="0" indent="0">
              <a:buNone/>
            </a:pPr>
            <a:r>
              <a:rPr lang="fi-FI" sz="900">
                <a:latin typeface="Arial"/>
                <a:cs typeface="Arial"/>
              </a:rPr>
              <a:t>Maksuton oikeusneuvonta esimerkiksi kansainväliseen suojeluun, perheenyhdistämiseen, oleskelulupiin tai muihin ulkomaalaisasioihin liittyen. Myös sähköpostitse </a:t>
            </a:r>
            <a:r>
              <a:rPr lang="fi-FI" sz="900">
                <a:latin typeface="Arial"/>
                <a:cs typeface="Arial"/>
                <a:hlinkClick r:id="rId3"/>
              </a:rPr>
              <a:t>neuvonta@pakolaisneuvonta.fi</a:t>
            </a:r>
            <a:r>
              <a:rPr lang="fi-FI" sz="900">
                <a:latin typeface="Arial"/>
                <a:cs typeface="Arial"/>
              </a:rPr>
              <a:t>. </a:t>
            </a:r>
            <a:endParaRPr lang="fi-FI"/>
          </a:p>
          <a:p>
            <a:pPr marL="0" indent="0">
              <a:buNone/>
            </a:pPr>
            <a:r>
              <a:rPr lang="fi-FI" sz="900" b="1">
                <a:latin typeface="Arial"/>
                <a:cs typeface="Arial"/>
              </a:rPr>
              <a:t>Tukikeskus Hilma</a:t>
            </a:r>
            <a:r>
              <a:rPr lang="fi-FI" sz="900">
                <a:latin typeface="Arial"/>
                <a:cs typeface="Arial"/>
              </a:rPr>
              <a:t> 044 901 6441 ma–to klo 10–15</a:t>
            </a:r>
            <a:endParaRPr lang="fi-FI"/>
          </a:p>
          <a:p>
            <a:pPr marL="0" indent="0">
              <a:buNone/>
            </a:pPr>
            <a:r>
              <a:rPr lang="fi-FI" sz="900">
                <a:latin typeface="Arial"/>
                <a:cs typeface="Arial"/>
              </a:rPr>
              <a:t>Edistää vammaisten ja pitkäaikaissairaiden maahanmuuttajien oikeuksia ja yhdenvertaisia osallistumismahdollisuuksia suomalaisessa yhteiskunnassa. Hilma tarjoaa ohjausta ja neuvontaa palveluiden hakemisessa, vertaistukiryhmiä sekä koulutusta ja luentoja ammattilaisille ja opiskelijoille. Voit varata ajan ohjaus- ja neuvontapalveluun myös sähköisesti.</a:t>
            </a:r>
          </a:p>
          <a:p>
            <a:pPr marL="0" indent="0">
              <a:buNone/>
            </a:pPr>
            <a:endParaRPr lang="fi-FI" sz="900"/>
          </a:p>
          <a:p>
            <a:pPr marL="0" indent="0">
              <a:buNone/>
            </a:pPr>
            <a:endParaRPr lang="fi-FI" sz="1100"/>
          </a:p>
          <a:p>
            <a:pPr marL="0" indent="0">
              <a:buNone/>
            </a:pPr>
            <a:endParaRPr lang="fi-FI" sz="1100" i="1"/>
          </a:p>
          <a:p>
            <a:pPr marL="0" indent="0">
              <a:buNone/>
            </a:pPr>
            <a:endParaRPr lang="fi-FI" sz="1100" b="1"/>
          </a:p>
          <a:p>
            <a:pPr marL="0" indent="0">
              <a:buNone/>
            </a:pPr>
            <a:endParaRPr lang="fi-FI" sz="1100" i="1"/>
          </a:p>
          <a:p>
            <a:pPr marL="0" indent="0">
              <a:buNone/>
            </a:pPr>
            <a:endParaRPr lang="fi-FI" sz="1100"/>
          </a:p>
        </p:txBody>
      </p:sp>
      <p:sp>
        <p:nvSpPr>
          <p:cNvPr id="4" name="Content Placeholder 2">
            <a:extLst>
              <a:ext uri="{FF2B5EF4-FFF2-40B4-BE49-F238E27FC236}">
                <a16:creationId xmlns:a16="http://schemas.microsoft.com/office/drawing/2014/main" id="{17F6D36E-B5A9-407A-B6BF-2259A62485FB}"/>
              </a:ext>
            </a:extLst>
          </p:cNvPr>
          <p:cNvSpPr txBox="1">
            <a:spLocks/>
          </p:cNvSpPr>
          <p:nvPr/>
        </p:nvSpPr>
        <p:spPr>
          <a:xfrm>
            <a:off x="5984032" y="1517003"/>
            <a:ext cx="6075595" cy="4831831"/>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900" b="1" i="0" u="none" strike="noStrike" kern="1200" cap="none" spc="0" normalizeH="0" baseline="0" noProof="0" dirty="0">
                <a:ln>
                  <a:noFill/>
                </a:ln>
                <a:solidFill>
                  <a:srgbClr val="56A0D3">
                    <a:lumMod val="76000"/>
                  </a:srgbClr>
                </a:solidFill>
                <a:effectLst/>
                <a:uLnTx/>
                <a:uFillTx/>
                <a:latin typeface="Arial"/>
                <a:ea typeface="+mn-lt"/>
                <a:cs typeface="Calibri" panose="020F0502020204030204"/>
                <a:hlinkClick r:id="rId4">
                  <a:extLst>
                    <a:ext uri="{A12FA001-AC4F-418D-AE19-62706E023703}">
                      <ahyp:hlinkClr xmlns:ahyp="http://schemas.microsoft.com/office/drawing/2018/hyperlinkcolor" val="tx"/>
                    </a:ext>
                  </a:extLst>
                </a:hlinkClick>
              </a:rPr>
              <a:t>Monika-Naiset liitto ry</a:t>
            </a:r>
            <a:r>
              <a:rPr kumimoji="0" lang="fi-FI" sz="900" b="1" i="0" u="none" strike="noStrike" kern="1200" cap="none" spc="0" normalizeH="0" baseline="0" noProof="0" dirty="0">
                <a:ln>
                  <a:noFill/>
                </a:ln>
                <a:solidFill>
                  <a:srgbClr val="000000"/>
                </a:solidFill>
                <a:effectLst/>
                <a:uLnTx/>
                <a:uFillTx/>
                <a:latin typeface="Arial"/>
                <a:ea typeface="+mn-lt"/>
                <a:cs typeface="Calibri" panose="020F0502020204030204"/>
              </a:rPr>
              <a:t> </a:t>
            </a:r>
            <a:r>
              <a:rPr kumimoji="0" lang="fi-FI" sz="900" b="0" i="0" u="none" strike="noStrike" kern="1200" cap="none" spc="0" normalizeH="0" baseline="0" noProof="0" dirty="0">
                <a:ln>
                  <a:noFill/>
                </a:ln>
                <a:solidFill>
                  <a:srgbClr val="000000"/>
                </a:solidFill>
                <a:effectLst/>
                <a:uLnTx/>
                <a:uFillTx/>
                <a:latin typeface="Arial"/>
                <a:ea typeface="+mn-lt"/>
                <a:cs typeface="Calibri" panose="020F0502020204030204"/>
              </a:rPr>
              <a:t>on monikulttuuristen naisjärjestöjen kattojärjestö, joka auttaa ja tukee maahanmuuttaneita naisia eri kielillä.</a:t>
            </a:r>
            <a:r>
              <a:rPr kumimoji="0" lang="fi-FI" sz="900" b="0" i="0" u="none" strike="noStrike" kern="1200" cap="none" spc="0" normalizeH="0" baseline="0" noProof="0" dirty="0">
                <a:ln>
                  <a:noFill/>
                </a:ln>
                <a:solidFill>
                  <a:srgbClr val="000000"/>
                </a:solidFill>
                <a:effectLst/>
                <a:uLnTx/>
                <a:uFillTx/>
                <a:latin typeface="Arial"/>
                <a:ea typeface="Calibri"/>
                <a:cs typeface="Calibri"/>
              </a:rPr>
              <a:t> </a:t>
            </a:r>
            <a:endParaRPr kumimoji="0" lang="fi-FI" sz="900" b="0" i="1" u="none" strike="noStrike" kern="1200" cap="none" spc="0" normalizeH="0" baseline="0" noProof="0" dirty="0">
              <a:ln>
                <a:noFill/>
              </a:ln>
              <a:solidFill>
                <a:srgbClr val="000000"/>
              </a:solidFill>
              <a:effectLst/>
              <a:uLnTx/>
              <a:uFillTx/>
              <a:latin typeface="Arial"/>
              <a:ea typeface="Calibri"/>
              <a:cs typeface="Aria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900" b="0" i="0" u="none" strike="noStrike" kern="1200" cap="none" spc="0" normalizeH="0" baseline="0" noProof="0" dirty="0">
                <a:ln>
                  <a:noFill/>
                </a:ln>
                <a:solidFill>
                  <a:srgbClr val="000000"/>
                </a:solidFill>
                <a:effectLst/>
                <a:uLnTx/>
                <a:uFillTx/>
                <a:latin typeface="Arial"/>
                <a:ea typeface="Calibri"/>
                <a:cs typeface="Calibri"/>
              </a:rPr>
              <a:t>Monika-naisten maksuton auttava puhelin </a:t>
            </a:r>
            <a:r>
              <a:rPr kumimoji="0" lang="fi-FI" sz="900" b="0" i="0" u="none" strike="noStrike" kern="1200" cap="none" spc="0" normalizeH="0" baseline="0" noProof="0" dirty="0">
                <a:ln>
                  <a:noFill/>
                </a:ln>
                <a:solidFill>
                  <a:srgbClr val="000000"/>
                </a:solidFill>
                <a:effectLst/>
                <a:uLnTx/>
                <a:uFillTx/>
                <a:latin typeface="Arial"/>
                <a:ea typeface="Calibri"/>
                <a:cs typeface="Calibri"/>
                <a:hlinkClick r:id="rId5">
                  <a:extLst>
                    <a:ext uri="{A12FA001-AC4F-418D-AE19-62706E023703}">
                      <ahyp:hlinkClr xmlns:ahyp="http://schemas.microsoft.com/office/drawing/2018/hyperlinkcolor" val="tx"/>
                    </a:ext>
                  </a:extLst>
                </a:hlinkClick>
              </a:rPr>
              <a:t>0800</a:t>
            </a:r>
            <a:r>
              <a:rPr kumimoji="0" lang="fi-FI" sz="900" b="0" i="0" u="none" strike="noStrike" kern="1200" cap="none" spc="0" normalizeH="0" baseline="0" noProof="0" dirty="0">
                <a:ln>
                  <a:noFill/>
                </a:ln>
                <a:solidFill>
                  <a:srgbClr val="000000"/>
                </a:solidFill>
                <a:effectLst/>
                <a:uLnTx/>
                <a:uFillTx/>
                <a:latin typeface="Arial"/>
                <a:ea typeface="+mn-lt"/>
                <a:cs typeface="Calibri" panose="020F0502020204030204"/>
                <a:hlinkClick r:id="rId5">
                  <a:extLst>
                    <a:ext uri="{A12FA001-AC4F-418D-AE19-62706E023703}">
                      <ahyp:hlinkClr xmlns:ahyp="http://schemas.microsoft.com/office/drawing/2018/hyperlinkcolor" val="tx"/>
                    </a:ext>
                  </a:extLst>
                </a:hlinkClick>
              </a:rPr>
              <a:t> 05058</a:t>
            </a:r>
            <a:r>
              <a:rPr kumimoji="0" lang="fi-FI" sz="900" b="0" i="0" u="none" strike="noStrike" kern="1200" cap="none" spc="0" normalizeH="0" baseline="0" noProof="0" dirty="0">
                <a:ln>
                  <a:noFill/>
                </a:ln>
                <a:solidFill>
                  <a:srgbClr val="000000"/>
                </a:solidFill>
                <a:effectLst/>
                <a:uLnTx/>
                <a:uFillTx/>
                <a:latin typeface="Arial"/>
                <a:ea typeface="+mn-lt"/>
                <a:cs typeface="Calibri" panose="020F0502020204030204"/>
              </a:rPr>
              <a:t> ma klo 9-19 ja ti-pe kello 9-16.</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900" b="1" i="0" u="none" strike="noStrike" kern="1200" cap="none" spc="0" normalizeH="0" baseline="0" noProof="0" dirty="0">
                <a:ln>
                  <a:noFill/>
                </a:ln>
                <a:solidFill>
                  <a:srgbClr val="000000"/>
                </a:solidFill>
                <a:effectLst/>
                <a:uLnTx/>
                <a:uFillTx/>
                <a:latin typeface="Arial"/>
                <a:ea typeface="+mn-lt"/>
                <a:cs typeface="Calibri" panose="020F0502020204030204"/>
              </a:rPr>
              <a:t>Turvakoti Mona</a:t>
            </a:r>
            <a:r>
              <a:rPr kumimoji="0" lang="fi-FI" sz="900" b="0" i="0" u="none" strike="noStrike" kern="1200" cap="none" spc="0" normalizeH="0" baseline="0" noProof="0" dirty="0">
                <a:ln>
                  <a:noFill/>
                </a:ln>
                <a:solidFill>
                  <a:srgbClr val="000000"/>
                </a:solidFill>
                <a:effectLst/>
                <a:uLnTx/>
                <a:uFillTx/>
                <a:latin typeface="Arial"/>
                <a:ea typeface="+mn-lt"/>
                <a:cs typeface="Calibri" panose="020F0502020204030204"/>
              </a:rPr>
              <a:t> tarjoaa kriisiapua ja turvallista asumista Suomen ainoassa salaisessa osoitteessa sijaitsevassa, vain naisille ja lapsille tarkoitetussa turvakodissa. Turvakotiin voit soittaa ja hakeutua kaikkialta Suomesta, jos kotona tai lähiyhteisössä on vaarallista olla väkivallan takia. Puhelin: </a:t>
            </a:r>
            <a:r>
              <a:rPr kumimoji="0" lang="fi-FI" sz="900" b="0" i="0" u="none" strike="noStrike" kern="1200" cap="none" spc="0" normalizeH="0" baseline="0" noProof="0" dirty="0">
                <a:ln>
                  <a:noFill/>
                </a:ln>
                <a:solidFill>
                  <a:srgbClr val="000000"/>
                </a:solidFill>
                <a:effectLst/>
                <a:uLnTx/>
                <a:uFillTx/>
                <a:latin typeface="Arial"/>
                <a:ea typeface="+mn-lt"/>
                <a:cs typeface="Calibri" panose="020F0502020204030204"/>
                <a:hlinkClick r:id="rId6">
                  <a:extLst>
                    <a:ext uri="{A12FA001-AC4F-418D-AE19-62706E023703}">
                      <ahyp:hlinkClr xmlns:ahyp="http://schemas.microsoft.com/office/drawing/2018/hyperlinkcolor" val="tx"/>
                    </a:ext>
                  </a:extLst>
                </a:hlinkClick>
              </a:rPr>
              <a:t>045 6396 274</a:t>
            </a:r>
            <a:r>
              <a:rPr kumimoji="0" lang="fi-FI" sz="900" b="0" i="0" u="none" strike="noStrike" kern="1200" cap="none" spc="0" normalizeH="0" baseline="0" noProof="0" dirty="0">
                <a:ln>
                  <a:noFill/>
                </a:ln>
                <a:solidFill>
                  <a:srgbClr val="000000"/>
                </a:solidFill>
                <a:effectLst/>
                <a:uLnTx/>
                <a:uFillTx/>
                <a:latin typeface="Arial"/>
                <a:ea typeface="+mn-lt"/>
                <a:cs typeface="Calibri" panose="020F0502020204030204"/>
              </a:rPr>
              <a:t> (24/7)</a:t>
            </a:r>
            <a:endParaRPr kumimoji="0" lang="fi-FI" sz="900" b="0" i="0" u="none" strike="noStrike" kern="1200" cap="none" spc="0" normalizeH="0" baseline="0" noProof="0" dirty="0">
              <a:ln>
                <a:noFill/>
              </a:ln>
              <a:solidFill>
                <a:srgbClr val="000000"/>
              </a:solidFill>
              <a:effectLst/>
              <a:uLnTx/>
              <a:uFillTx/>
              <a:latin typeface="Arial"/>
              <a:ea typeface="Calibri"/>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900" b="1" i="0" u="none" strike="noStrike" kern="1200" cap="none" spc="0" normalizeH="0" baseline="0" noProof="0" dirty="0">
                <a:ln>
                  <a:noFill/>
                </a:ln>
                <a:solidFill>
                  <a:srgbClr val="000000"/>
                </a:solidFill>
                <a:effectLst/>
                <a:uLnTx/>
                <a:uFillTx/>
                <a:latin typeface="Arial"/>
                <a:ea typeface="Calibri"/>
                <a:cs typeface="Arial"/>
              </a:rPr>
              <a:t>  Muiden toimijoiden paikkakuntaiset turvakotien (24/7) yhteystiedot löydät googlaamalla. 12-29-vuotiaita voi ohjata myös </a:t>
            </a:r>
            <a:r>
              <a:rPr kumimoji="0" lang="fi-FI" sz="900" b="1" i="0" u="none" strike="noStrike" kern="1200" cap="none" spc="0" normalizeH="0" baseline="0" noProof="0" dirty="0">
                <a:ln>
                  <a:noFill/>
                </a:ln>
                <a:solidFill>
                  <a:srgbClr val="000000"/>
                </a:solidFill>
                <a:effectLst/>
                <a:uLnTx/>
                <a:uFillTx/>
                <a:latin typeface="Arial"/>
                <a:ea typeface="Calibri"/>
                <a:cs typeface="Arial"/>
                <a:hlinkClick r:id="rId7"/>
              </a:rPr>
              <a:t>SPR:n Nuorten Turvataloille</a:t>
            </a:r>
            <a:r>
              <a:rPr kumimoji="0" lang="fi-FI" sz="900" b="1" i="0" u="none" strike="noStrike" kern="1200" cap="none" spc="0" normalizeH="0" baseline="0" noProof="0" dirty="0">
                <a:ln>
                  <a:noFill/>
                </a:ln>
                <a:solidFill>
                  <a:srgbClr val="000000"/>
                </a:solidFill>
                <a:effectLst/>
                <a:uLnTx/>
                <a:uFillTx/>
                <a:latin typeface="Arial"/>
                <a:ea typeface="Calibri"/>
                <a:cs typeface="Arial"/>
              </a:rPr>
              <a:t>.</a:t>
            </a:r>
            <a:endParaRPr kumimoji="0" lang="fi-FI" sz="2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i-FI" sz="900" b="1" i="0" u="none" strike="noStrike" kern="1200" cap="none" spc="0" normalizeH="0" baseline="0" noProof="0" dirty="0">
                <a:ln>
                  <a:noFill/>
                </a:ln>
                <a:solidFill>
                  <a:srgbClr val="000000"/>
                </a:solidFill>
                <a:effectLst/>
                <a:uLnTx/>
                <a:uFillTx/>
                <a:latin typeface="Arial"/>
                <a:ea typeface="+mn-ea"/>
                <a:cs typeface="Arial"/>
              </a:rPr>
              <a:t>Nollalinja</a:t>
            </a:r>
            <a:r>
              <a:rPr kumimoji="0" lang="fi-FI" sz="900" b="0" i="0" u="none" strike="noStrike" kern="1200" cap="none" spc="0" normalizeH="0" baseline="0" noProof="0" dirty="0">
                <a:ln>
                  <a:noFill/>
                </a:ln>
                <a:solidFill>
                  <a:srgbClr val="000000"/>
                </a:solidFill>
                <a:effectLst/>
                <a:uLnTx/>
                <a:uFillTx/>
                <a:latin typeface="Arial"/>
                <a:ea typeface="+mn-ea"/>
                <a:cs typeface="Arial"/>
              </a:rPr>
              <a:t> 080 005 005 </a:t>
            </a:r>
            <a:r>
              <a:rPr kumimoji="0" lang="fi-FI" sz="900" b="0" i="1" u="none" strike="noStrike" kern="1200" cap="none" spc="0" normalizeH="0" baseline="0" noProof="0" dirty="0">
                <a:ln>
                  <a:noFill/>
                </a:ln>
                <a:solidFill>
                  <a:srgbClr val="000000"/>
                </a:solidFill>
                <a:effectLst/>
                <a:uLnTx/>
                <a:uFillTx/>
                <a:latin typeface="Arial"/>
                <a:ea typeface="+mn-ea"/>
                <a:cs typeface="Arial"/>
              </a:rPr>
              <a:t>Ympäri vuorokauden vuoden jokaisena päivänä</a:t>
            </a:r>
            <a:endParaRPr kumimoji="0" lang="fi-FI" sz="900" b="0" i="0" u="none" strike="noStrike" kern="1200" cap="none" spc="0" normalizeH="0" baseline="0" noProof="0" dirty="0">
              <a:ln>
                <a:noFill/>
              </a:ln>
              <a:solidFill>
                <a:srgbClr val="000000"/>
              </a:solidFill>
              <a:effectLst/>
              <a:uLnTx/>
              <a:uFillTx/>
              <a:latin typeface="Arial"/>
              <a:ea typeface="Calibri"/>
              <a:cs typeface="Arial"/>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i-FI" sz="900" b="0" i="0" u="none" strike="noStrike" kern="1200" cap="none" spc="0" normalizeH="0" baseline="0" noProof="0" dirty="0">
                <a:ln>
                  <a:noFill/>
                </a:ln>
                <a:solidFill>
                  <a:srgbClr val="000000"/>
                </a:solidFill>
                <a:effectLst/>
                <a:uLnTx/>
                <a:uFillTx/>
                <a:latin typeface="Arial"/>
                <a:ea typeface="+mn-ea"/>
                <a:cs typeface="Arial"/>
              </a:rPr>
              <a:t>Apua väkivaltaa tai sen uhkaa kokeneille</a:t>
            </a:r>
            <a:endParaRPr kumimoji="0" lang="fi-FI" sz="900" b="0" i="0" u="none" strike="noStrike" kern="1200" cap="none" spc="0" normalizeH="0" baseline="0" noProof="0" dirty="0">
              <a:ln>
                <a:noFill/>
              </a:ln>
              <a:solidFill>
                <a:srgbClr val="000000"/>
              </a:solidFill>
              <a:effectLst/>
              <a:uLnTx/>
              <a:uFillTx/>
              <a:latin typeface="Arial"/>
              <a:ea typeface="Calibri"/>
              <a:cs typeface="Aria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900" b="1" i="0" u="none" strike="noStrike" kern="1200" cap="none" spc="0" normalizeH="0" baseline="0" noProof="0" dirty="0">
                <a:ln>
                  <a:noFill/>
                </a:ln>
                <a:solidFill>
                  <a:srgbClr val="000000"/>
                </a:solidFill>
                <a:effectLst/>
                <a:uLnTx/>
                <a:uFillTx/>
                <a:latin typeface="Arial"/>
                <a:ea typeface="+mn-ea"/>
                <a:cs typeface="Arial"/>
              </a:rPr>
              <a:t>Naisten linja </a:t>
            </a:r>
            <a:r>
              <a:rPr kumimoji="0" lang="fi-FI" sz="900" b="0" i="0" u="none" strike="noStrike" kern="1200" cap="none" spc="0" normalizeH="0" baseline="0" noProof="0" dirty="0">
                <a:ln>
                  <a:noFill/>
                </a:ln>
                <a:solidFill>
                  <a:srgbClr val="000000"/>
                </a:solidFill>
                <a:effectLst/>
                <a:uLnTx/>
                <a:uFillTx/>
                <a:latin typeface="Arial"/>
                <a:ea typeface="+mn-ea"/>
                <a:cs typeface="Arial"/>
              </a:rPr>
              <a:t>0800 02 400 </a:t>
            </a:r>
            <a:r>
              <a:rPr kumimoji="0" lang="fi-FI" sz="900" b="0" i="1" u="none" strike="noStrike" kern="1200" cap="none" spc="0" normalizeH="0" baseline="0" noProof="0" dirty="0">
                <a:ln>
                  <a:noFill/>
                </a:ln>
                <a:solidFill>
                  <a:srgbClr val="000000"/>
                </a:solidFill>
                <a:effectLst/>
                <a:uLnTx/>
                <a:uFillTx/>
                <a:latin typeface="Arial"/>
                <a:ea typeface="+mn-ea"/>
                <a:cs typeface="Arial"/>
              </a:rPr>
              <a:t>ma-pe klo 16-20, in English pe klo 16-20 </a:t>
            </a:r>
            <a:endParaRPr kumimoji="0" lang="fi-FI" sz="9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900" b="0" i="0" u="none" strike="noStrike" kern="1200" cap="none" spc="0" normalizeH="0" baseline="0" noProof="0" dirty="0">
                <a:ln>
                  <a:noFill/>
                </a:ln>
                <a:solidFill>
                  <a:srgbClr val="000000"/>
                </a:solidFill>
                <a:effectLst/>
                <a:uLnTx/>
                <a:uFillTx/>
                <a:latin typeface="Arial"/>
                <a:ea typeface="+mn-ea"/>
                <a:cs typeface="Arial"/>
              </a:rPr>
              <a:t>Tarkoitettu väkivaltaa tai sen uhkaa kokeville naisille ja tytöille. Myös ammattiauttajat/omaishoitajat voivat soittaa asiakkaidensa väkivaltaan liittyvissä huolissa.</a:t>
            </a:r>
            <a:endParaRPr kumimoji="0" lang="fi-FI" sz="2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i-FI" sz="900" b="1" i="0" u="none" strike="noStrike" kern="1200" cap="none" spc="0" normalizeH="0" baseline="0" noProof="0" dirty="0">
                <a:ln>
                  <a:noFill/>
                </a:ln>
                <a:solidFill>
                  <a:srgbClr val="000000"/>
                </a:solidFill>
                <a:effectLst/>
                <a:uLnTx/>
                <a:uFillTx/>
                <a:latin typeface="Arial"/>
                <a:ea typeface="+mn-ea"/>
                <a:cs typeface="Arial"/>
              </a:rPr>
              <a:t>Rikosuhripäivystys </a:t>
            </a:r>
            <a:r>
              <a:rPr kumimoji="0" lang="fi-FI" sz="900" b="0" i="0" u="none" strike="noStrike" kern="1200" cap="none" spc="0" normalizeH="0" baseline="0" noProof="0" dirty="0">
                <a:ln>
                  <a:noFill/>
                </a:ln>
                <a:solidFill>
                  <a:srgbClr val="000000"/>
                </a:solidFill>
                <a:effectLst/>
                <a:uLnTx/>
                <a:uFillTx/>
                <a:latin typeface="Arial"/>
                <a:ea typeface="+mn-ea"/>
                <a:cs typeface="Arial"/>
              </a:rPr>
              <a:t>116 006 </a:t>
            </a:r>
            <a:r>
              <a:rPr kumimoji="0" lang="fi-FI" sz="900" b="0" i="1" u="none" strike="noStrike" kern="1200" cap="none" spc="0" normalizeH="0" baseline="0" noProof="0" dirty="0">
                <a:ln>
                  <a:noFill/>
                </a:ln>
                <a:solidFill>
                  <a:srgbClr val="000000"/>
                </a:solidFill>
                <a:effectLst/>
                <a:uLnTx/>
                <a:uFillTx/>
                <a:latin typeface="Arial"/>
                <a:ea typeface="+mn-ea"/>
                <a:cs typeface="Arial"/>
              </a:rPr>
              <a:t>ma–pe klo 9–20, </a:t>
            </a:r>
            <a:r>
              <a:rPr kumimoji="0" lang="fi-FI" sz="900" b="0" i="0" u="none" strike="noStrike" kern="1200" cap="none" spc="0" normalizeH="0" baseline="0" noProof="0" dirty="0" err="1">
                <a:ln>
                  <a:noFill/>
                </a:ln>
                <a:solidFill>
                  <a:srgbClr val="000000"/>
                </a:solidFill>
                <a:effectLst/>
                <a:uLnTx/>
                <a:uFillTx/>
                <a:latin typeface="Arial"/>
                <a:ea typeface="+mn-ea"/>
                <a:cs typeface="Arial"/>
              </a:rPr>
              <a:t>på</a:t>
            </a:r>
            <a:r>
              <a:rPr kumimoji="0" lang="fi-FI" sz="900" b="0" i="0" u="none" strike="noStrike" kern="1200" cap="none" spc="0" normalizeH="0" baseline="0" noProof="0" dirty="0">
                <a:ln>
                  <a:noFill/>
                </a:ln>
                <a:solidFill>
                  <a:srgbClr val="000000"/>
                </a:solidFill>
                <a:effectLst/>
                <a:uLnTx/>
                <a:uFillTx/>
                <a:latin typeface="Arial"/>
                <a:ea typeface="+mn-ea"/>
                <a:cs typeface="Arial"/>
              </a:rPr>
              <a:t> svenska </a:t>
            </a:r>
            <a:r>
              <a:rPr kumimoji="0" lang="fi-FI" sz="900" b="0" i="1" u="none" strike="noStrike" kern="1200" cap="none" spc="0" normalizeH="0" baseline="0" noProof="0" dirty="0">
                <a:ln>
                  <a:noFill/>
                </a:ln>
                <a:solidFill>
                  <a:srgbClr val="000000"/>
                </a:solidFill>
                <a:effectLst/>
                <a:uLnTx/>
                <a:uFillTx/>
                <a:latin typeface="Arial"/>
                <a:ea typeface="+mn-ea"/>
                <a:cs typeface="Arial"/>
              </a:rPr>
              <a:t>ma–pe klo 12–14</a:t>
            </a:r>
            <a:endParaRPr kumimoji="0" lang="fi-FI" sz="900" b="0" i="1" u="none" strike="noStrike" kern="1200" cap="none" spc="0" normalizeH="0" baseline="0" noProof="0" dirty="0">
              <a:ln>
                <a:noFill/>
              </a:ln>
              <a:solidFill>
                <a:srgbClr val="000000"/>
              </a:solidFill>
              <a:effectLst/>
              <a:uLnTx/>
              <a:uFillTx/>
              <a:latin typeface="Arial"/>
              <a:ea typeface="Calibri"/>
              <a:cs typeface="Aria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900" b="0" i="0" u="none" strike="noStrike" kern="1200" cap="none" spc="0" normalizeH="0" baseline="0" noProof="0" dirty="0">
                <a:ln>
                  <a:noFill/>
                </a:ln>
                <a:solidFill>
                  <a:srgbClr val="000000"/>
                </a:solidFill>
                <a:effectLst/>
                <a:uLnTx/>
                <a:uFillTx/>
                <a:latin typeface="Arial"/>
                <a:ea typeface="+mn-ea"/>
                <a:cs typeface="Arial"/>
              </a:rPr>
              <a:t>Tarjoaa rikoksen uhrille mahdollisuuden keskustella henkilön kanssa, joka ymmärtää mitä rikoksen kohteeksi joutuminen voi merkitä. Tarjoaa tukea myös ihmiskauppaepäilyissä. Lisätietoa ulkomaalaistaustaisesta rikoksen uhrina </a:t>
            </a:r>
            <a:r>
              <a:rPr kumimoji="0" lang="fi-FI" sz="900" b="0" i="0" u="none" strike="noStrike" kern="1200" cap="none" spc="0" normalizeH="0" baseline="0" noProof="0" dirty="0">
                <a:ln>
                  <a:noFill/>
                </a:ln>
                <a:solidFill>
                  <a:srgbClr val="000000"/>
                </a:solidFill>
                <a:effectLst/>
                <a:uLnTx/>
                <a:uFillTx/>
                <a:latin typeface="Arial"/>
                <a:ea typeface="+mn-ea"/>
                <a:cs typeface="Arial"/>
                <a:hlinkClick r:id="rId8"/>
              </a:rPr>
              <a:t>täältä</a:t>
            </a:r>
            <a:r>
              <a:rPr kumimoji="0" lang="fi-FI" sz="900" b="0" i="0" u="none" strike="noStrike" kern="1200" cap="none" spc="0" normalizeH="0" baseline="0" noProof="0" dirty="0">
                <a:ln>
                  <a:noFill/>
                </a:ln>
                <a:solidFill>
                  <a:srgbClr val="000000"/>
                </a:solidFill>
                <a:effectLst/>
                <a:uLnTx/>
                <a:uFillTx/>
                <a:latin typeface="Arial"/>
                <a:ea typeface="+mn-ea"/>
                <a:cs typeface="Arial"/>
              </a:rPr>
              <a:t>.</a:t>
            </a:r>
          </a:p>
          <a:p>
            <a:pPr marL="0" marR="0" lvl="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kumimoji="0" lang="fi-FI" sz="900" b="1" i="0" u="none" strike="noStrike" kern="1200" cap="none" spc="0" normalizeH="0" baseline="0" noProof="0" dirty="0">
                <a:ln>
                  <a:noFill/>
                </a:ln>
                <a:solidFill>
                  <a:srgbClr val="000000"/>
                </a:solidFill>
                <a:effectLst/>
                <a:uLnTx/>
                <a:uFillTx/>
                <a:latin typeface="Arial"/>
                <a:ea typeface="+mn-ea"/>
                <a:cs typeface="Arial"/>
              </a:rPr>
              <a:t>Pro-tukipiste </a:t>
            </a:r>
            <a:r>
              <a:rPr kumimoji="0" lang="fi-FI" sz="900" b="0" i="0" u="none" strike="noStrike" kern="1200" cap="none" spc="0" normalizeH="0" baseline="0" noProof="0" dirty="0">
                <a:ln>
                  <a:noFill/>
                </a:ln>
                <a:solidFill>
                  <a:srgbClr val="000000"/>
                </a:solidFill>
                <a:effectLst/>
                <a:uLnTx/>
                <a:uFillTx/>
                <a:latin typeface="Arial"/>
                <a:ea typeface="+mn-ea"/>
                <a:cs typeface="Arial"/>
              </a:rPr>
              <a:t>Helsingissä 040 650 3705, Tampereella 045 265 0480 ja Turussa 044 493 8989.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9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dirty="0">
                <a:ln>
                  <a:noFill/>
                </a:ln>
                <a:solidFill>
                  <a:srgbClr val="000000"/>
                </a:solidFill>
                <a:effectLst/>
                <a:uLnTx/>
                <a:uFillTx/>
                <a:latin typeface="Arial"/>
                <a:ea typeface="+mn-ea"/>
                <a:cs typeface="Arial"/>
              </a:rPr>
              <a:t>Edistää seksi- ja erotiikka-alalla toimivien ihmisten sekä ihmiskaupan uhrien osallisuutta ja oikeuksia. Tarjoaa matalan kynnyksen tuki- ja terveyspalveluja sekä ryhmätoimintaa Helsingissä, Tampereella ja Turussa sekä verkossa.</a:t>
            </a:r>
          </a:p>
          <a:p>
            <a:pPr marL="0" marR="0" lvl="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kumimoji="0" lang="fi-FI" sz="900" b="1" i="0" u="none" strike="noStrike" kern="1200" cap="none" spc="0" normalizeH="0" baseline="0" noProof="0" dirty="0">
                <a:ln>
                  <a:noFill/>
                </a:ln>
                <a:solidFill>
                  <a:srgbClr val="000000"/>
                </a:solidFill>
                <a:effectLst/>
                <a:uLnTx/>
                <a:uFillTx/>
                <a:latin typeface="Arial"/>
                <a:ea typeface="+mn-ea"/>
                <a:cs typeface="Arial"/>
              </a:rPr>
              <a:t>Ihmiskaupan uhrien auttamisjärjestelmä </a:t>
            </a:r>
            <a:r>
              <a:rPr kumimoji="0" lang="fi-FI" sz="900" b="0" i="0" u="none" strike="noStrike" kern="1200" cap="none" spc="0" normalizeH="0" baseline="0" noProof="0" dirty="0">
                <a:ln>
                  <a:noFill/>
                </a:ln>
                <a:solidFill>
                  <a:srgbClr val="000000"/>
                </a:solidFill>
                <a:effectLst/>
                <a:uLnTx/>
                <a:uFillTx/>
                <a:latin typeface="Arial"/>
                <a:ea typeface="+mn-ea"/>
                <a:cs typeface="Arial"/>
              </a:rPr>
              <a:t>+358 29 546 3177 (24/7) tai ihmiskauppa.auttamisjarjestelma@migri.fi.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900" b="0" i="0" u="none" strike="noStrike" kern="1200" cap="none" spc="0" normalizeH="0" baseline="0" noProof="0" dirty="0">
                <a:ln>
                  <a:noFill/>
                </a:ln>
                <a:solidFill>
                  <a:srgbClr val="000000"/>
                </a:solidFill>
                <a:effectLst/>
                <a:uLnTx/>
                <a:uFillTx/>
                <a:latin typeface="Arial"/>
                <a:ea typeface="+mn-ea"/>
                <a:cs typeface="Arial"/>
              </a:rPr>
              <a:t>Kansallinen asiantuntijaviranomainen, joka tarjoaa apua ihmiskaupan uhreille. Palveluihin kuuluu muun muassa turvallisen majoituksen järjestäminen tarvittaessa, oikeudellista neuvontaa, sosiaali- ja terveyspalveluja sekä tulkkaus- ja käännöspalveluja. </a:t>
            </a:r>
            <a:r>
              <a:rPr kumimoji="0" lang="fi-FI" sz="900" b="0" i="0" u="none" strike="noStrike" kern="1200" cap="none" spc="0" normalizeH="0" baseline="0" noProof="0" dirty="0" err="1">
                <a:ln>
                  <a:noFill/>
                </a:ln>
                <a:solidFill>
                  <a:srgbClr val="000000"/>
                </a:solidFill>
                <a:effectLst/>
                <a:uLnTx/>
                <a:uFillTx/>
                <a:latin typeface="Arial"/>
                <a:ea typeface="+mn-ea"/>
                <a:cs typeface="Arial"/>
              </a:rPr>
              <a:t>Huom</a:t>
            </a:r>
            <a:r>
              <a:rPr kumimoji="0" lang="fi-FI" sz="900" b="0" i="0" u="none" strike="noStrike" kern="1200" cap="none" spc="0" normalizeH="0" baseline="0" noProof="0" dirty="0">
                <a:ln>
                  <a:noFill/>
                </a:ln>
                <a:solidFill>
                  <a:srgbClr val="000000"/>
                </a:solidFill>
                <a:effectLst/>
                <a:uLnTx/>
                <a:uFillTx/>
                <a:latin typeface="Arial"/>
                <a:ea typeface="+mn-ea"/>
                <a:cs typeface="Arial"/>
              </a:rPr>
              <a:t>: kyseessä on viranomaistoimija, jolle voi soittaa myös anonyymisti. Varmistathan henkilöltä ennen soittamista, että hän tiedostaa tämän (esim. paperittomien kohdalla tämä on erityisen tärkeää).</a:t>
            </a:r>
            <a:endParaRPr kumimoji="0" lang="fi-FI" sz="2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i-FI" sz="900" b="0" i="0" u="none" strike="noStrike" kern="1200" cap="none" spc="0" normalizeH="0" baseline="0" noProof="0" dirty="0">
              <a:ln>
                <a:noFill/>
              </a:ln>
              <a:solidFill>
                <a:srgbClr val="000000"/>
              </a:solidFill>
              <a:effectLst/>
              <a:uLnTx/>
              <a:uFillTx/>
              <a:latin typeface="Arial"/>
              <a:ea typeface="+mn-ea"/>
              <a:cs typeface="Arial"/>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i-FI" sz="900" b="0" i="0" u="none" strike="noStrike" kern="1200" cap="none" spc="0" normalizeH="0" baseline="0" noProof="0" dirty="0">
              <a:ln>
                <a:noFill/>
              </a:ln>
              <a:solidFill>
                <a:srgbClr val="000000"/>
              </a:solidFill>
              <a:effectLst/>
              <a:uLnTx/>
              <a:uFillTx/>
              <a:latin typeface="Arial"/>
              <a:ea typeface="Calibri"/>
              <a:cs typeface="Arial"/>
            </a:endParaRPr>
          </a:p>
        </p:txBody>
      </p:sp>
    </p:spTree>
    <p:extLst>
      <p:ext uri="{BB962C8B-B14F-4D97-AF65-F5344CB8AC3E}">
        <p14:creationId xmlns:p14="http://schemas.microsoft.com/office/powerpoint/2010/main" val="16015133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A94B9-D95C-45D8-B967-80960443A55D}"/>
              </a:ext>
            </a:extLst>
          </p:cNvPr>
          <p:cNvSpPr>
            <a:spLocks noGrp="1"/>
          </p:cNvSpPr>
          <p:nvPr>
            <p:ph type="title"/>
          </p:nvPr>
        </p:nvSpPr>
        <p:spPr>
          <a:xfrm>
            <a:off x="440872" y="735253"/>
            <a:ext cx="10515600" cy="781750"/>
          </a:xfrm>
        </p:spPr>
        <p:txBody>
          <a:bodyPr/>
          <a:lstStyle/>
          <a:p>
            <a:r>
              <a:rPr lang="fi-FI"/>
              <a:t>Punaisen Ristin verkkoavun palveluja</a:t>
            </a:r>
          </a:p>
        </p:txBody>
      </p:sp>
      <p:sp>
        <p:nvSpPr>
          <p:cNvPr id="4" name="Content Placeholder 2">
            <a:extLst>
              <a:ext uri="{FF2B5EF4-FFF2-40B4-BE49-F238E27FC236}">
                <a16:creationId xmlns:a16="http://schemas.microsoft.com/office/drawing/2014/main" id="{17F6D36E-B5A9-407A-B6BF-2259A62485FB}"/>
              </a:ext>
            </a:extLst>
          </p:cNvPr>
          <p:cNvSpPr txBox="1">
            <a:spLocks/>
          </p:cNvSpPr>
          <p:nvPr/>
        </p:nvSpPr>
        <p:spPr>
          <a:xfrm>
            <a:off x="440872" y="1672124"/>
            <a:ext cx="11618756" cy="4831831"/>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kumimoji="0" lang="fi-FI" sz="1500" b="1" i="0" u="none" strike="noStrike" kern="1200" cap="none" spc="0" normalizeH="0" baseline="0" noProof="0" err="1">
                <a:ln>
                  <a:noFill/>
                </a:ln>
                <a:solidFill>
                  <a:srgbClr val="000000"/>
                </a:solidFill>
                <a:effectLst/>
                <a:uLnTx/>
                <a:uFillTx/>
                <a:latin typeface="Arial" panose="020B0604020202020204" pitchFamily="34" charset="0"/>
                <a:cs typeface="Arial" panose="020B0604020202020204" pitchFamily="34" charset="0"/>
              </a:rPr>
              <a:t>Sekasin</a:t>
            </a:r>
            <a:r>
              <a:rPr kumimoji="0" lang="fi-FI" sz="15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-chat nuorille</a:t>
            </a:r>
          </a:p>
          <a:p>
            <a:pPr>
              <a:defRPr/>
            </a:pPr>
            <a:r>
              <a:rPr lang="fi-FI" sz="1500">
                <a:solidFill>
                  <a:srgbClr val="000000"/>
                </a:solidFill>
                <a:latin typeface="Arial" panose="020B0604020202020204" pitchFamily="34" charset="0"/>
                <a:cs typeface="Arial" panose="020B0604020202020204" pitchFamily="34" charset="0"/>
              </a:rPr>
              <a:t>Kertaluontoista keskustelutukea 12-29 –vuotiaille nuorille: </a:t>
            </a:r>
            <a:r>
              <a:rPr lang="fi-FI" sz="1500">
                <a:solidFill>
                  <a:srgbClr val="000000"/>
                </a:solidFill>
                <a:latin typeface="Arial" panose="020B0604020202020204" pitchFamily="34" charset="0"/>
                <a:cs typeface="Arial" panose="020B0604020202020204" pitchFamily="34" charset="0"/>
                <a:hlinkClick r:id="rId3"/>
              </a:rPr>
              <a:t>www.sekasin.fi</a:t>
            </a:r>
            <a:r>
              <a:rPr lang="fi-FI" sz="1500">
                <a:solidFill>
                  <a:srgbClr val="000000"/>
                </a:solidFill>
                <a:latin typeface="Arial" panose="020B0604020202020204" pitchFamily="34" charset="0"/>
                <a:cs typeface="Arial" panose="020B0604020202020204" pitchFamily="34" charset="0"/>
              </a:rPr>
              <a:t> </a:t>
            </a:r>
          </a:p>
          <a:p>
            <a:pPr>
              <a:defRPr/>
            </a:pPr>
            <a:r>
              <a:rPr lang="fi-FI" sz="1500">
                <a:solidFill>
                  <a:srgbClr val="000000"/>
                </a:solidFill>
                <a:latin typeface="Arial" panose="020B0604020202020204" pitchFamily="34" charset="0"/>
                <a:cs typeface="Arial" panose="020B0604020202020204" pitchFamily="34" charset="0"/>
              </a:rPr>
              <a:t>Suomenkielinen palvelu avoinna arkisin klo 9-24 ja viikonloppuisin klo 15-24. Ruotsinkielinen palvelu avoinna joka päivä klo 15-24.</a:t>
            </a:r>
          </a:p>
          <a:p>
            <a:pPr marL="0" indent="0">
              <a:buNone/>
              <a:defRPr/>
            </a:pPr>
            <a:endParaRPr kumimoji="0" lang="fi-FI" sz="15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0" indent="0">
              <a:buNone/>
              <a:defRPr/>
            </a:pPr>
            <a:r>
              <a:rPr kumimoji="0" lang="fi-FI" sz="1500" b="1" i="0" u="none" strike="noStrike" kern="1200" cap="none" spc="0" normalizeH="0" baseline="0" noProof="0" err="1">
                <a:ln>
                  <a:noFill/>
                </a:ln>
                <a:solidFill>
                  <a:srgbClr val="000000"/>
                </a:solidFill>
                <a:effectLst/>
                <a:uLnTx/>
                <a:uFillTx/>
                <a:latin typeface="Arial" panose="020B0604020202020204" pitchFamily="34" charset="0"/>
                <a:cs typeface="Arial" panose="020B0604020202020204" pitchFamily="34" charset="0"/>
              </a:rPr>
              <a:t>Nettiturvis</a:t>
            </a:r>
            <a:r>
              <a:rPr kumimoji="0" lang="fi-FI" sz="15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nuorille ja nuorten läheisille</a:t>
            </a:r>
          </a:p>
          <a:p>
            <a:pPr>
              <a:defRPr/>
            </a:pPr>
            <a:r>
              <a:rPr lang="fi-FI" sz="1500">
                <a:solidFill>
                  <a:srgbClr val="000000"/>
                </a:solidFill>
                <a:latin typeface="Arial" panose="020B0604020202020204" pitchFamily="34" charset="0"/>
                <a:cs typeface="Arial" panose="020B0604020202020204" pitchFamily="34" charset="0"/>
              </a:rPr>
              <a:t>Säännöllistä (1-10 krt) keskustelutukea ammattilaisen kanssa 12-29 –vuotaiille ja heidän läheisilleen: </a:t>
            </a:r>
            <a:r>
              <a:rPr lang="fi-FI" sz="1500" err="1">
                <a:latin typeface="Arial" panose="020B0604020202020204" pitchFamily="34" charset="0"/>
                <a:cs typeface="Arial" panose="020B0604020202020204" pitchFamily="34" charset="0"/>
                <a:hlinkClick r:id="rId4"/>
              </a:rPr>
              <a:t>Nettiturvis</a:t>
            </a:r>
            <a:r>
              <a:rPr lang="fi-FI" sz="1500">
                <a:latin typeface="Arial" panose="020B0604020202020204" pitchFamily="34" charset="0"/>
                <a:cs typeface="Arial" panose="020B0604020202020204" pitchFamily="34" charset="0"/>
                <a:hlinkClick r:id="rId4"/>
              </a:rPr>
              <a:t> - Punainen Risti</a:t>
            </a:r>
            <a:endParaRPr lang="fi-FI" sz="1500">
              <a:latin typeface="Arial" panose="020B0604020202020204" pitchFamily="34" charset="0"/>
              <a:cs typeface="Arial" panose="020B0604020202020204" pitchFamily="34" charset="0"/>
            </a:endParaRPr>
          </a:p>
          <a:p>
            <a:pPr>
              <a:defRPr/>
            </a:pPr>
            <a:r>
              <a:rPr lang="fi-FI" sz="1500" b="0" i="0">
                <a:solidFill>
                  <a:srgbClr val="2F2F2F"/>
                </a:solidFill>
                <a:effectLst/>
                <a:latin typeface="Arial" panose="020B0604020202020204" pitchFamily="34" charset="0"/>
                <a:cs typeface="Arial" panose="020B0604020202020204" pitchFamily="34" charset="0"/>
              </a:rPr>
              <a:t>Apua voi hakea esimerkiksi yllättävän kriisin kohdatessa, hankalassa elämäntilanteessa tai ihmissuhdehaasteisiin liittyen. </a:t>
            </a:r>
          </a:p>
          <a:p>
            <a:pPr>
              <a:defRPr/>
            </a:pPr>
            <a:r>
              <a:rPr lang="fi-FI" sz="1500">
                <a:solidFill>
                  <a:srgbClr val="2F2F2F"/>
                </a:solidFill>
                <a:latin typeface="Arial" panose="020B0604020202020204" pitchFamily="34" charset="0"/>
                <a:cs typeface="Arial" panose="020B0604020202020204" pitchFamily="34" charset="0"/>
              </a:rPr>
              <a:t>Aikoja varattavissa joka päivä, myös iltaisin ja viikonloppuisin. Palvelu tarjolla suomeksi, ruotsiksi ja englanniksi. </a:t>
            </a:r>
          </a:p>
          <a:p>
            <a:pPr marL="0" indent="0">
              <a:buNone/>
              <a:defRPr/>
            </a:pPr>
            <a:endParaRPr lang="fi-FI" sz="1500">
              <a:solidFill>
                <a:srgbClr val="2F2F2F"/>
              </a:solidFill>
              <a:latin typeface="Arial" panose="020B0604020202020204" pitchFamily="34" charset="0"/>
              <a:cs typeface="Arial" panose="020B0604020202020204" pitchFamily="34" charset="0"/>
            </a:endParaRPr>
          </a:p>
          <a:p>
            <a:pPr marL="0" indent="0">
              <a:buNone/>
              <a:defRPr/>
            </a:pPr>
            <a:r>
              <a:rPr lang="fi-FI" sz="1500" b="1">
                <a:solidFill>
                  <a:srgbClr val="2F2F2F"/>
                </a:solidFill>
                <a:latin typeface="Arial" panose="020B0604020202020204" pitchFamily="34" charset="0"/>
                <a:cs typeface="Arial" panose="020B0604020202020204" pitchFamily="34" charset="0"/>
              </a:rPr>
              <a:t>Maahanmuuttajien verkkopalvelut</a:t>
            </a:r>
          </a:p>
          <a:p>
            <a:pPr>
              <a:defRPr/>
            </a:pPr>
            <a:r>
              <a:rPr lang="fi-FI" sz="1500">
                <a:solidFill>
                  <a:srgbClr val="2F2F2F"/>
                </a:solidFill>
                <a:latin typeface="Arial" panose="020B0604020202020204" pitchFamily="34" charset="0"/>
                <a:cs typeface="Arial" panose="020B0604020202020204" pitchFamily="34" charset="0"/>
                <a:hlinkClick r:id="rId5"/>
              </a:rPr>
              <a:t>Sähköinen yhteydenottolomake</a:t>
            </a:r>
            <a:endParaRPr lang="fi-FI" sz="1500" u="sng">
              <a:solidFill>
                <a:srgbClr val="0000FF"/>
              </a:solidFill>
              <a:effectLst/>
              <a:latin typeface="Arial" panose="020B0604020202020204" pitchFamily="34" charset="0"/>
              <a:ea typeface="Calibri" panose="020F0502020204030204" pitchFamily="34" charset="0"/>
              <a:cs typeface="Arial" panose="020B0604020202020204" pitchFamily="34" charset="0"/>
            </a:endParaRPr>
          </a:p>
          <a:p>
            <a:pPr>
              <a:defRPr/>
            </a:pPr>
            <a:r>
              <a:rPr lang="fi-FI" sz="1500">
                <a:solidFill>
                  <a:srgbClr val="2F2F2F"/>
                </a:solidFill>
                <a:latin typeface="Arial" panose="020B0604020202020204" pitchFamily="34" charset="0"/>
                <a:cs typeface="Arial" panose="020B0604020202020204" pitchFamily="34" charset="0"/>
                <a:hlinkClick r:id="rId6"/>
              </a:rPr>
              <a:t>Paperittomien chat-palvelu</a:t>
            </a:r>
            <a:endParaRPr lang="fi-FI" sz="1500">
              <a:solidFill>
                <a:srgbClr val="2F2F2F"/>
              </a:solidFill>
              <a:latin typeface="Arial" panose="020B0604020202020204" pitchFamily="34" charset="0"/>
              <a:cs typeface="Arial" panose="020B0604020202020204" pitchFamily="34" charset="0"/>
            </a:endParaRPr>
          </a:p>
          <a:p>
            <a:pPr marL="0" indent="0">
              <a:buNone/>
              <a:defRPr/>
            </a:pPr>
            <a:endParaRPr lang="fi-FI" sz="1500">
              <a:latin typeface="Arial" panose="020B0604020202020204" pitchFamily="34" charset="0"/>
              <a:cs typeface="Arial" panose="020B0604020202020204" pitchFamily="34" charset="0"/>
            </a:endParaRPr>
          </a:p>
          <a:p>
            <a:pPr marL="0" indent="0">
              <a:buNone/>
              <a:defRPr/>
            </a:pPr>
            <a:r>
              <a:rPr lang="fi-FI" sz="1500" b="1">
                <a:latin typeface="Arial" panose="020B0604020202020204" pitchFamily="34" charset="0"/>
                <a:cs typeface="Arial" panose="020B0604020202020204" pitchFamily="34" charset="0"/>
              </a:rPr>
              <a:t>Tukea yksinäisyyteen</a:t>
            </a:r>
          </a:p>
          <a:p>
            <a:pPr>
              <a:defRPr/>
            </a:pPr>
            <a:r>
              <a:rPr lang="fi-FI" sz="1500">
                <a:latin typeface="Arial" panose="020B0604020202020204" pitchFamily="34" charset="0"/>
                <a:cs typeface="Arial" panose="020B0604020202020204" pitchFamily="34" charset="0"/>
                <a:hlinkClick r:id="rId7"/>
              </a:rPr>
              <a:t>Verkkoystävätoiminta</a:t>
            </a:r>
            <a:endParaRPr lang="fi-FI" sz="1500">
              <a:latin typeface="Arial" panose="020B0604020202020204" pitchFamily="34" charset="0"/>
              <a:cs typeface="Arial" panose="020B0604020202020204" pitchFamily="34" charset="0"/>
            </a:endParaRPr>
          </a:p>
          <a:p>
            <a:pPr>
              <a:defRPr/>
            </a:pPr>
            <a:r>
              <a:rPr lang="fi-FI" sz="1500">
                <a:latin typeface="Arial" panose="020B0604020202020204" pitchFamily="34" charset="0"/>
                <a:cs typeface="Arial" panose="020B0604020202020204" pitchFamily="34" charset="0"/>
                <a:hlinkClick r:id="rId8"/>
              </a:rPr>
              <a:t>Yksinäisyys puheeksi –vertaisryhmä</a:t>
            </a:r>
            <a:endParaRPr lang="fi-FI" sz="1500">
              <a:latin typeface="Arial" panose="020B0604020202020204" pitchFamily="34" charset="0"/>
              <a:cs typeface="Arial" panose="020B0604020202020204" pitchFamily="34" charset="0"/>
            </a:endParaRPr>
          </a:p>
          <a:p>
            <a:pPr>
              <a:defRPr/>
            </a:pPr>
            <a:r>
              <a:rPr lang="fi-FI" sz="1500">
                <a:latin typeface="Arial" panose="020B0604020202020204" pitchFamily="34" charset="0"/>
                <a:cs typeface="Arial" panose="020B0604020202020204" pitchFamily="34" charset="0"/>
                <a:hlinkClick r:id="rId9"/>
              </a:rPr>
              <a:t>Punaisen Ristin verkkokohtaamispaikka</a:t>
            </a:r>
            <a:endParaRPr lang="fi-FI" sz="1500">
              <a:latin typeface="Arial" panose="020B0604020202020204" pitchFamily="34" charset="0"/>
              <a:cs typeface="Arial" panose="020B0604020202020204" pitchFamily="34" charset="0"/>
            </a:endParaRPr>
          </a:p>
          <a:p>
            <a:pPr marL="0" indent="0">
              <a:buNone/>
              <a:defRPr/>
            </a:pPr>
            <a:endParaRPr lang="fi-FI" sz="1500">
              <a:latin typeface="Arial" panose="020B0604020202020204" pitchFamily="34" charset="0"/>
              <a:cs typeface="Arial" panose="020B0604020202020204" pitchFamily="34" charset="0"/>
            </a:endParaRPr>
          </a:p>
          <a:p>
            <a:pPr marL="0" indent="0">
              <a:buNone/>
              <a:defRPr/>
            </a:pPr>
            <a:r>
              <a:rPr lang="fi-FI" sz="1500" b="1">
                <a:latin typeface="Arial" panose="020B0604020202020204" pitchFamily="34" charset="0"/>
                <a:cs typeface="Arial" panose="020B0604020202020204" pitchFamily="34" charset="0"/>
              </a:rPr>
              <a:t>Kaikki palvelut löytyvät koottuna osoitteessa </a:t>
            </a:r>
            <a:r>
              <a:rPr lang="fi-FI" sz="1500">
                <a:latin typeface="Arial" panose="020B0604020202020204" pitchFamily="34" charset="0"/>
                <a:cs typeface="Arial" panose="020B0604020202020204" pitchFamily="34" charset="0"/>
                <a:hlinkClick r:id="rId10"/>
              </a:rPr>
              <a:t>www.punainenristi.fi/verkkoapu</a:t>
            </a:r>
            <a:endParaRPr lang="fi-FI" sz="1500">
              <a:latin typeface="Arial" panose="020B0604020202020204" pitchFamily="34" charset="0"/>
              <a:cs typeface="Arial" panose="020B0604020202020204" pitchFamily="34" charset="0"/>
            </a:endParaRPr>
          </a:p>
          <a:p>
            <a:pPr marL="0" indent="0">
              <a:buNone/>
              <a:defRPr/>
            </a:pPr>
            <a:endParaRPr lang="fi-FI" sz="1500">
              <a:latin typeface="Arial" panose="020B0604020202020204" pitchFamily="34" charset="0"/>
              <a:cs typeface="Arial" panose="020B0604020202020204" pitchFamily="34" charset="0"/>
            </a:endParaRPr>
          </a:p>
          <a:p>
            <a:pPr marL="0" indent="0">
              <a:buNone/>
              <a:defRPr/>
            </a:pPr>
            <a:endParaRPr lang="fi-FI" sz="1200">
              <a:solidFill>
                <a:srgbClr val="2F2F2F"/>
              </a:solidFill>
              <a:latin typeface="Arial" panose="020B0604020202020204" pitchFamily="34" charset="0"/>
              <a:cs typeface="Arial"/>
            </a:endParaRPr>
          </a:p>
          <a:p>
            <a:pPr>
              <a:defRPr/>
            </a:pPr>
            <a:endParaRPr lang="fi-FI" sz="1800">
              <a:solidFill>
                <a:srgbClr val="000000"/>
              </a:solidFill>
              <a:latin typeface="Arial"/>
              <a:cs typeface="Arial"/>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i-FI" sz="900" b="0" i="0" u="none" strike="noStrike" kern="1200" cap="none" spc="0" normalizeH="0" baseline="0" noProof="0">
              <a:ln>
                <a:noFill/>
              </a:ln>
              <a:solidFill>
                <a:srgbClr val="000000"/>
              </a:solidFill>
              <a:effectLst/>
              <a:uLnTx/>
              <a:uFillTx/>
              <a:latin typeface="Arial"/>
              <a:ea typeface="Calibri"/>
              <a:cs typeface="Arial"/>
            </a:endParaRPr>
          </a:p>
        </p:txBody>
      </p:sp>
    </p:spTree>
    <p:extLst>
      <p:ext uri="{BB962C8B-B14F-4D97-AF65-F5344CB8AC3E}">
        <p14:creationId xmlns:p14="http://schemas.microsoft.com/office/powerpoint/2010/main" val="22208831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96765-25C6-40B2-B106-3252C56CB3A0}"/>
              </a:ext>
            </a:extLst>
          </p:cNvPr>
          <p:cNvSpPr>
            <a:spLocks noGrp="1"/>
          </p:cNvSpPr>
          <p:nvPr>
            <p:ph type="title"/>
          </p:nvPr>
        </p:nvSpPr>
        <p:spPr/>
        <p:txBody>
          <a:bodyPr/>
          <a:lstStyle/>
          <a:p>
            <a:r>
              <a:rPr lang="fi-FI"/>
              <a:t>Koulutuksen sisältö</a:t>
            </a:r>
          </a:p>
        </p:txBody>
      </p:sp>
      <p:sp>
        <p:nvSpPr>
          <p:cNvPr id="3" name="Content Placeholder 2">
            <a:extLst>
              <a:ext uri="{FF2B5EF4-FFF2-40B4-BE49-F238E27FC236}">
                <a16:creationId xmlns:a16="http://schemas.microsoft.com/office/drawing/2014/main" id="{023D8A45-97B8-4D1F-BB14-F4368F54CC26}"/>
              </a:ext>
            </a:extLst>
          </p:cNvPr>
          <p:cNvSpPr>
            <a:spLocks noGrp="1"/>
          </p:cNvSpPr>
          <p:nvPr>
            <p:ph type="body" sz="quarter" idx="11"/>
          </p:nvPr>
        </p:nvSpPr>
        <p:spPr/>
        <p:txBody>
          <a:bodyPr vert="horz" lIns="91440" tIns="45720" rIns="91440" bIns="45720" rtlCol="0" anchor="t">
            <a:noAutofit/>
          </a:bodyPr>
          <a:lstStyle/>
          <a:p>
            <a:pPr marL="0" indent="0">
              <a:buNone/>
            </a:pPr>
            <a:r>
              <a:rPr lang="fi-FI">
                <a:solidFill>
                  <a:schemeClr val="bg1">
                    <a:lumMod val="75000"/>
                  </a:schemeClr>
                </a:solidFill>
                <a:latin typeface="Arial"/>
                <a:cs typeface="Arial"/>
              </a:rPr>
              <a:t>Osa 1. Haavoittuvuuksien tunnistaminen</a:t>
            </a:r>
          </a:p>
          <a:p>
            <a:pPr marL="0" indent="0">
              <a:buNone/>
            </a:pPr>
            <a:r>
              <a:rPr lang="fi-FI">
                <a:solidFill>
                  <a:schemeClr val="bg1">
                    <a:lumMod val="75000"/>
                  </a:schemeClr>
                </a:solidFill>
                <a:latin typeface="Arial"/>
                <a:cs typeface="Arial"/>
              </a:rPr>
              <a:t>Osa 2. Miten neuvoa eteenpäin </a:t>
            </a:r>
            <a:endParaRPr lang="fi-FI">
              <a:solidFill>
                <a:schemeClr val="bg1">
                  <a:lumMod val="75000"/>
                </a:schemeClr>
              </a:solidFill>
            </a:endParaRPr>
          </a:p>
          <a:p>
            <a:pPr marL="0" indent="0">
              <a:buNone/>
            </a:pPr>
            <a:r>
              <a:rPr lang="fi-FI">
                <a:latin typeface="Arial"/>
                <a:cs typeface="Arial"/>
              </a:rPr>
              <a:t>Osa 3. Vapaaehtoisen rooli ja jaksaminen</a:t>
            </a:r>
          </a:p>
          <a:p>
            <a:pPr marL="0" indent="0">
              <a:buNone/>
            </a:pPr>
            <a:r>
              <a:rPr lang="fi-FI">
                <a:solidFill>
                  <a:schemeClr val="bg1">
                    <a:lumMod val="75000"/>
                  </a:schemeClr>
                </a:solidFill>
                <a:latin typeface="Arial"/>
                <a:cs typeface="Arial"/>
              </a:rPr>
              <a:t>Osa 4. Mitä seuraavaksi</a:t>
            </a:r>
          </a:p>
          <a:p>
            <a:endParaRPr lang="fi-FI"/>
          </a:p>
        </p:txBody>
      </p:sp>
    </p:spTree>
    <p:extLst>
      <p:ext uri="{BB962C8B-B14F-4D97-AF65-F5344CB8AC3E}">
        <p14:creationId xmlns:p14="http://schemas.microsoft.com/office/powerpoint/2010/main" val="12973412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5A4E4-86A7-0141-8CC1-7DFAE0960996}"/>
              </a:ext>
            </a:extLst>
          </p:cNvPr>
          <p:cNvSpPr>
            <a:spLocks noGrp="1"/>
          </p:cNvSpPr>
          <p:nvPr>
            <p:ph type="ctrTitle"/>
          </p:nvPr>
        </p:nvSpPr>
        <p:spPr/>
        <p:txBody>
          <a:bodyPr>
            <a:noAutofit/>
          </a:bodyPr>
          <a:lstStyle/>
          <a:p>
            <a:r>
              <a:rPr lang="fi-FI" sz="6000">
                <a:latin typeface="Arial"/>
                <a:cs typeface="Arial"/>
              </a:rPr>
              <a:t>Miksi omasta jaksamisesta on tärkeää huolehtia?</a:t>
            </a:r>
            <a:endParaRPr lang="fi-FI" sz="6000"/>
          </a:p>
        </p:txBody>
      </p:sp>
    </p:spTree>
    <p:extLst>
      <p:ext uri="{BB962C8B-B14F-4D97-AF65-F5344CB8AC3E}">
        <p14:creationId xmlns:p14="http://schemas.microsoft.com/office/powerpoint/2010/main" val="6348564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0D3E6A8-D159-412E-9B3C-8017058420E6}"/>
              </a:ext>
            </a:extLst>
          </p:cNvPr>
          <p:cNvSpPr>
            <a:spLocks noGrp="1"/>
          </p:cNvSpPr>
          <p:nvPr>
            <p:ph type="title"/>
          </p:nvPr>
        </p:nvSpPr>
        <p:spPr/>
        <p:txBody>
          <a:bodyPr>
            <a:noAutofit/>
          </a:bodyPr>
          <a:lstStyle/>
          <a:p>
            <a:r>
              <a:rPr lang="fi-FI" sz="3200">
                <a:latin typeface="Arial"/>
                <a:ea typeface="+mj-lt"/>
                <a:cs typeface="+mj-lt"/>
              </a:rPr>
              <a:t>Vapaaehtoisten hyvinvointiin, jaksamiseen ja motivaatioon vaikuttavat tekijät</a:t>
            </a:r>
            <a:endParaRPr lang="fi-FI" sz="3200"/>
          </a:p>
        </p:txBody>
      </p:sp>
      <p:sp>
        <p:nvSpPr>
          <p:cNvPr id="3" name="Sisällön paikkamerkki 2">
            <a:extLst>
              <a:ext uri="{FF2B5EF4-FFF2-40B4-BE49-F238E27FC236}">
                <a16:creationId xmlns:a16="http://schemas.microsoft.com/office/drawing/2014/main" id="{79590180-00C8-4ECD-A96E-C36E3A83FC91}"/>
              </a:ext>
            </a:extLst>
          </p:cNvPr>
          <p:cNvSpPr>
            <a:spLocks noGrp="1"/>
          </p:cNvSpPr>
          <p:nvPr>
            <p:ph type="body" sz="quarter" idx="11"/>
          </p:nvPr>
        </p:nvSpPr>
        <p:spPr/>
        <p:txBody>
          <a:bodyPr vert="horz" lIns="91440" tIns="45720" rIns="91440" bIns="45720" rtlCol="0" anchor="t">
            <a:noAutofit/>
          </a:bodyPr>
          <a:lstStyle/>
          <a:p>
            <a:pPr marL="0" indent="0">
              <a:buNone/>
            </a:pPr>
            <a:r>
              <a:rPr lang="fi-FI" sz="2000" b="1">
                <a:latin typeface="Arial"/>
                <a:ea typeface="+mn-lt"/>
                <a:cs typeface="+mn-lt"/>
              </a:rPr>
              <a:t>Ryhmästä lähtöisin olevat </a:t>
            </a:r>
            <a:endParaRPr lang="en-US" b="1"/>
          </a:p>
          <a:p>
            <a:pPr lvl="1"/>
            <a:r>
              <a:rPr lang="fi-FI" sz="1800">
                <a:latin typeface="Arial"/>
                <a:ea typeface="+mn-lt"/>
                <a:cs typeface="+mn-lt"/>
              </a:rPr>
              <a:t>Yhteishengen ja Punaisen Ristin identiteetin tukeminen</a:t>
            </a:r>
          </a:p>
          <a:p>
            <a:pPr lvl="1"/>
            <a:r>
              <a:rPr lang="fi-FI" sz="1800">
                <a:latin typeface="Arial"/>
                <a:ea typeface="+mn-lt"/>
                <a:cs typeface="+mn-lt"/>
              </a:rPr>
              <a:t>Tehtävät päätetty selkeästi </a:t>
            </a:r>
            <a:endParaRPr lang="fi-FI" sz="1800">
              <a:latin typeface="Arial"/>
            </a:endParaRPr>
          </a:p>
          <a:p>
            <a:pPr lvl="1"/>
            <a:r>
              <a:rPr lang="fi-FI" sz="1800">
                <a:latin typeface="Arial"/>
                <a:cs typeface="Calibri"/>
              </a:rPr>
              <a:t>Kannustava ja avoin ilmapiiri</a:t>
            </a:r>
          </a:p>
          <a:p>
            <a:pPr lvl="1"/>
            <a:r>
              <a:rPr lang="fi-FI" sz="1800">
                <a:latin typeface="Arial"/>
                <a:cs typeface="Arial"/>
              </a:rPr>
              <a:t>Hyvän perehdytyksen laatiminen vapaaehtoisena toimimiseen</a:t>
            </a:r>
          </a:p>
          <a:p>
            <a:pPr lvl="1"/>
            <a:r>
              <a:rPr lang="fi-FI" sz="1800">
                <a:latin typeface="Arial"/>
                <a:cs typeface="Arial"/>
              </a:rPr>
              <a:t>Kokeneemman vapaaehtoisen kanssa toimimisen järjestäminen</a:t>
            </a:r>
          </a:p>
          <a:p>
            <a:pPr marL="0" indent="0">
              <a:buNone/>
            </a:pPr>
            <a:r>
              <a:rPr lang="fi-FI" sz="2000" b="1">
                <a:latin typeface="Arial"/>
                <a:ea typeface="+mn-lt"/>
                <a:cs typeface="+mn-lt"/>
              </a:rPr>
              <a:t>Ulkopuolelta lähtöisin olevat </a:t>
            </a:r>
          </a:p>
          <a:p>
            <a:pPr lvl="1" fontAlgn="base"/>
            <a:r>
              <a:rPr lang="fi-FI" sz="1800">
                <a:latin typeface="Arial"/>
                <a:cs typeface="Arial"/>
              </a:rPr>
              <a:t>Riittävästi tukea ja koulutusta saatavilla  </a:t>
            </a:r>
          </a:p>
          <a:p>
            <a:pPr lvl="1" fontAlgn="base"/>
            <a:r>
              <a:rPr lang="fi-FI" sz="1800">
                <a:latin typeface="Arial"/>
                <a:cs typeface="Arial"/>
              </a:rPr>
              <a:t>Ohjeiden, käytäntöjen ja sääntöjen selkeys </a:t>
            </a:r>
            <a:endParaRPr lang="fi-FI" sz="1800"/>
          </a:p>
          <a:p>
            <a:pPr lvl="1"/>
            <a:r>
              <a:rPr lang="fi-FI" sz="1800">
                <a:latin typeface="Arial"/>
                <a:ea typeface="+mn-lt"/>
                <a:cs typeface="+mn-lt"/>
              </a:rPr>
              <a:t>Punaisen Ristin periaatteiden tunnetuksi tekeminen – vapaaehtoiset ovat osa maailmanlaajuista humanitaarista apua! </a:t>
            </a:r>
            <a:endParaRPr lang="fi-FI" sz="1800"/>
          </a:p>
          <a:p>
            <a:endParaRPr lang="fi-FI"/>
          </a:p>
        </p:txBody>
      </p:sp>
    </p:spTree>
    <p:extLst>
      <p:ext uri="{BB962C8B-B14F-4D97-AF65-F5344CB8AC3E}">
        <p14:creationId xmlns:p14="http://schemas.microsoft.com/office/powerpoint/2010/main" val="4275439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96765-25C6-40B2-B106-3252C56CB3A0}"/>
              </a:ext>
            </a:extLst>
          </p:cNvPr>
          <p:cNvSpPr>
            <a:spLocks noGrp="1"/>
          </p:cNvSpPr>
          <p:nvPr>
            <p:ph type="title"/>
          </p:nvPr>
        </p:nvSpPr>
        <p:spPr/>
        <p:txBody>
          <a:bodyPr/>
          <a:lstStyle/>
          <a:p>
            <a:r>
              <a:rPr lang="fi-FI"/>
              <a:t>Koulutuksen sisältö</a:t>
            </a:r>
          </a:p>
        </p:txBody>
      </p:sp>
      <p:sp>
        <p:nvSpPr>
          <p:cNvPr id="3" name="Content Placeholder 2">
            <a:extLst>
              <a:ext uri="{FF2B5EF4-FFF2-40B4-BE49-F238E27FC236}">
                <a16:creationId xmlns:a16="http://schemas.microsoft.com/office/drawing/2014/main" id="{023D8A45-97B8-4D1F-BB14-F4368F54CC26}"/>
              </a:ext>
            </a:extLst>
          </p:cNvPr>
          <p:cNvSpPr>
            <a:spLocks noGrp="1"/>
          </p:cNvSpPr>
          <p:nvPr>
            <p:ph type="body" sz="quarter" idx="11"/>
          </p:nvPr>
        </p:nvSpPr>
        <p:spPr/>
        <p:txBody>
          <a:bodyPr vert="horz" lIns="91440" tIns="45720" rIns="91440" bIns="45720" rtlCol="0" anchor="t">
            <a:normAutofit/>
          </a:bodyPr>
          <a:lstStyle/>
          <a:p>
            <a:pPr marL="0" indent="0">
              <a:buNone/>
            </a:pPr>
            <a:r>
              <a:rPr lang="fi-FI">
                <a:latin typeface="Arial"/>
                <a:cs typeface="Arial"/>
              </a:rPr>
              <a:t>Osa 1. Haavoittuvuuksien tunnistaminen</a:t>
            </a:r>
          </a:p>
          <a:p>
            <a:pPr marL="0" indent="0">
              <a:buNone/>
            </a:pPr>
            <a:r>
              <a:rPr lang="fi-FI">
                <a:solidFill>
                  <a:schemeClr val="bg1">
                    <a:lumMod val="65000"/>
                  </a:schemeClr>
                </a:solidFill>
                <a:latin typeface="Arial"/>
                <a:cs typeface="Arial"/>
              </a:rPr>
              <a:t>Osa 2. Miten neuvoa eteenpäin </a:t>
            </a:r>
          </a:p>
          <a:p>
            <a:pPr marL="0" indent="0">
              <a:buNone/>
            </a:pPr>
            <a:r>
              <a:rPr lang="fi-FI">
                <a:solidFill>
                  <a:schemeClr val="bg1">
                    <a:lumMod val="65000"/>
                  </a:schemeClr>
                </a:solidFill>
                <a:latin typeface="Arial"/>
                <a:cs typeface="Arial"/>
              </a:rPr>
              <a:t>Osa 3. Vapaaehtoisen rooli ja jaksaminen</a:t>
            </a:r>
          </a:p>
          <a:p>
            <a:pPr marL="0" indent="0">
              <a:buNone/>
            </a:pPr>
            <a:r>
              <a:rPr lang="fi-FI">
                <a:solidFill>
                  <a:schemeClr val="bg1">
                    <a:lumMod val="65000"/>
                  </a:schemeClr>
                </a:solidFill>
                <a:latin typeface="Arial"/>
                <a:cs typeface="Arial"/>
              </a:rPr>
              <a:t>Osa 4. Mitä seuraavaksi</a:t>
            </a:r>
          </a:p>
          <a:p>
            <a:endParaRPr lang="fi-FI"/>
          </a:p>
        </p:txBody>
      </p:sp>
    </p:spTree>
    <p:extLst>
      <p:ext uri="{BB962C8B-B14F-4D97-AF65-F5344CB8AC3E}">
        <p14:creationId xmlns:p14="http://schemas.microsoft.com/office/powerpoint/2010/main" val="36053163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4DFE8-2B36-4D78-AD91-5A8CD245A5FF}"/>
              </a:ext>
            </a:extLst>
          </p:cNvPr>
          <p:cNvSpPr>
            <a:spLocks noGrp="1"/>
          </p:cNvSpPr>
          <p:nvPr>
            <p:ph type="title"/>
          </p:nvPr>
        </p:nvSpPr>
        <p:spPr/>
        <p:txBody>
          <a:bodyPr>
            <a:noAutofit/>
          </a:bodyPr>
          <a:lstStyle/>
          <a:p>
            <a:r>
              <a:rPr lang="fi-FI">
                <a:latin typeface="Arial"/>
                <a:cs typeface="Arial"/>
              </a:rPr>
              <a:t>Vapaaehtoisten hyvinvointiin, jaksamiseen ja motivaatioon vaikuttavat tekijät</a:t>
            </a:r>
            <a:endParaRPr lang="fi-FI">
              <a:cs typeface="Calibri Light"/>
            </a:endParaRPr>
          </a:p>
        </p:txBody>
      </p:sp>
      <p:sp>
        <p:nvSpPr>
          <p:cNvPr id="3" name="Content Placeholder 2">
            <a:extLst>
              <a:ext uri="{FF2B5EF4-FFF2-40B4-BE49-F238E27FC236}">
                <a16:creationId xmlns:a16="http://schemas.microsoft.com/office/drawing/2014/main" id="{0D3E821E-551D-4C8E-9742-BEEB7C768DB3}"/>
              </a:ext>
            </a:extLst>
          </p:cNvPr>
          <p:cNvSpPr>
            <a:spLocks noGrp="1"/>
          </p:cNvSpPr>
          <p:nvPr>
            <p:ph type="body" sz="quarter" idx="11"/>
          </p:nvPr>
        </p:nvSpPr>
        <p:spPr/>
        <p:txBody>
          <a:bodyPr vert="horz" lIns="91440" tIns="45720" rIns="91440" bIns="45720" rtlCol="0" anchor="t">
            <a:normAutofit lnSpcReduction="10000"/>
          </a:bodyPr>
          <a:lstStyle/>
          <a:p>
            <a:pPr marL="0" indent="0">
              <a:buNone/>
            </a:pPr>
            <a:r>
              <a:rPr lang="fi-FI" b="1">
                <a:latin typeface="Arial"/>
                <a:ea typeface="+mn-lt"/>
                <a:cs typeface="+mn-lt"/>
              </a:rPr>
              <a:t>Itsestä lähtöisin olevat </a:t>
            </a:r>
            <a:endParaRPr lang="fi-FI" b="1" u="sng">
              <a:latin typeface="Arial"/>
              <a:ea typeface="+mn-lt"/>
              <a:cs typeface="+mn-lt"/>
            </a:endParaRPr>
          </a:p>
          <a:p>
            <a:pPr lvl="1">
              <a:lnSpc>
                <a:spcPct val="100000"/>
              </a:lnSpc>
            </a:pPr>
            <a:r>
              <a:rPr lang="fi-FI">
                <a:latin typeface="Arial"/>
                <a:ea typeface="+mn-lt"/>
                <a:cs typeface="+mn-lt"/>
              </a:rPr>
              <a:t>Omien rajojen sekä vahvuuksien tunnistaminen</a:t>
            </a:r>
            <a:endParaRPr lang="fi-FI">
              <a:latin typeface="Arial"/>
              <a:cs typeface="Calibri" panose="020F0502020204030204"/>
            </a:endParaRPr>
          </a:p>
          <a:p>
            <a:pPr lvl="1">
              <a:lnSpc>
                <a:spcPct val="100000"/>
              </a:lnSpc>
            </a:pPr>
            <a:r>
              <a:rPr lang="fi-FI">
                <a:latin typeface="Arial"/>
                <a:cs typeface="Arial"/>
              </a:rPr>
              <a:t>Vahvat kontaktit muihin vapaaehtoisiin ja osastoon sekä omaan ryhmään ja toiminnasta vastaavaan</a:t>
            </a:r>
          </a:p>
          <a:p>
            <a:pPr lvl="1">
              <a:lnSpc>
                <a:spcPct val="100000"/>
              </a:lnSpc>
            </a:pPr>
            <a:r>
              <a:rPr lang="fi-FI">
                <a:latin typeface="Arial"/>
                <a:cs typeface="Arial"/>
              </a:rPr>
              <a:t>Kyky irrottautua vapaaehtoistehtävistä</a:t>
            </a:r>
          </a:p>
          <a:p>
            <a:pPr lvl="1">
              <a:lnSpc>
                <a:spcPct val="100000"/>
              </a:lnSpc>
            </a:pPr>
            <a:r>
              <a:rPr lang="fi-FI">
                <a:latin typeface="Arial"/>
                <a:ea typeface="+mn-lt"/>
                <a:cs typeface="+mn-lt"/>
              </a:rPr>
              <a:t>Oma elämä tasapainossa</a:t>
            </a:r>
            <a:endParaRPr lang="fi-FI">
              <a:latin typeface="Arial"/>
              <a:cs typeface="Calibri"/>
            </a:endParaRPr>
          </a:p>
          <a:p>
            <a:pPr lvl="1">
              <a:lnSpc>
                <a:spcPct val="100000"/>
              </a:lnSpc>
            </a:pPr>
            <a:r>
              <a:rPr lang="fi-FI">
                <a:latin typeface="Arial"/>
                <a:ea typeface="+mn-lt"/>
                <a:cs typeface="+mn-lt"/>
              </a:rPr>
              <a:t>Armollisuus itseä ja muita kohtaan</a:t>
            </a:r>
          </a:p>
          <a:p>
            <a:pPr lvl="1"/>
            <a:r>
              <a:rPr lang="fi-FI">
                <a:latin typeface="Arial"/>
                <a:ea typeface="+mn-lt"/>
                <a:cs typeface="+mn-lt"/>
              </a:rPr>
              <a:t>Ohjeiden noudattaminen </a:t>
            </a:r>
            <a:endParaRPr lang="fi-FI">
              <a:ea typeface="+mn-lt"/>
              <a:cs typeface="+mn-lt"/>
            </a:endParaRPr>
          </a:p>
          <a:p>
            <a:pPr marL="457200" lvl="1" indent="0">
              <a:buNone/>
            </a:pPr>
            <a:endParaRPr lang="fi-FI">
              <a:cs typeface="Calibri"/>
            </a:endParaRPr>
          </a:p>
          <a:p>
            <a:pPr lvl="1"/>
            <a:endParaRPr lang="fi-FI" u="sng">
              <a:ea typeface="+mn-lt"/>
              <a:cs typeface="+mn-lt"/>
            </a:endParaRPr>
          </a:p>
          <a:p>
            <a:endParaRPr lang="fi-FI"/>
          </a:p>
          <a:p>
            <a:endParaRPr lang="fi-FI">
              <a:cs typeface="Calibri"/>
            </a:endParaRPr>
          </a:p>
        </p:txBody>
      </p:sp>
    </p:spTree>
    <p:extLst>
      <p:ext uri="{BB962C8B-B14F-4D97-AF65-F5344CB8AC3E}">
        <p14:creationId xmlns:p14="http://schemas.microsoft.com/office/powerpoint/2010/main" val="12268694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4DFE8-2B36-4D78-AD91-5A8CD245A5FF}"/>
              </a:ext>
            </a:extLst>
          </p:cNvPr>
          <p:cNvSpPr>
            <a:spLocks noGrp="1"/>
          </p:cNvSpPr>
          <p:nvPr>
            <p:ph type="title"/>
          </p:nvPr>
        </p:nvSpPr>
        <p:spPr/>
        <p:txBody>
          <a:bodyPr/>
          <a:lstStyle/>
          <a:p>
            <a:r>
              <a:rPr lang="fi-FI" sz="3200"/>
              <a:t>Mitä kohtaaminen vaatii vapaaehtoiselta? </a:t>
            </a:r>
          </a:p>
        </p:txBody>
      </p:sp>
      <p:sp>
        <p:nvSpPr>
          <p:cNvPr id="3" name="Content Placeholder 2">
            <a:extLst>
              <a:ext uri="{FF2B5EF4-FFF2-40B4-BE49-F238E27FC236}">
                <a16:creationId xmlns:a16="http://schemas.microsoft.com/office/drawing/2014/main" id="{0D3E821E-551D-4C8E-9742-BEEB7C768DB3}"/>
              </a:ext>
            </a:extLst>
          </p:cNvPr>
          <p:cNvSpPr>
            <a:spLocks noGrp="1"/>
          </p:cNvSpPr>
          <p:nvPr>
            <p:ph type="body" sz="quarter" idx="11"/>
          </p:nvPr>
        </p:nvSpPr>
        <p:spPr>
          <a:xfrm>
            <a:off x="838200" y="2355850"/>
            <a:ext cx="10515600" cy="4086991"/>
          </a:xfrm>
        </p:spPr>
        <p:txBody>
          <a:bodyPr vert="horz" lIns="91440" tIns="45720" rIns="91440" bIns="45720" rtlCol="0" anchor="t">
            <a:noAutofit/>
          </a:bodyPr>
          <a:lstStyle/>
          <a:p>
            <a:r>
              <a:rPr lang="fi-FI" sz="2200"/>
              <a:t>Omien rajojen tunnistaminen – oikeus kieltäytyä!</a:t>
            </a:r>
          </a:p>
          <a:p>
            <a:pPr lvl="1">
              <a:buFont typeface="Arial" panose="05000000000000000000" pitchFamily="2" charset="2"/>
              <a:buChar char="•"/>
            </a:pPr>
            <a:r>
              <a:rPr lang="fi-FI" sz="2000"/>
              <a:t>Sitoutuminen sovittuihin asioihin ja rajoista kiinni pitäminen</a:t>
            </a:r>
          </a:p>
          <a:p>
            <a:r>
              <a:rPr lang="fi-FI" sz="2200"/>
              <a:t>Keskeneräisyyden ja keinottomuuden hyväksyminen</a:t>
            </a:r>
            <a:endParaRPr lang="fi-FI" sz="2200">
              <a:cs typeface="Calibri"/>
            </a:endParaRPr>
          </a:p>
          <a:p>
            <a:r>
              <a:rPr lang="fi-FI" sz="2200"/>
              <a:t>Joustavuus, luovuus ja kekseliäisyys</a:t>
            </a:r>
            <a:endParaRPr lang="fi-FI" sz="2200">
              <a:cs typeface="Calibri"/>
            </a:endParaRPr>
          </a:p>
          <a:p>
            <a:r>
              <a:rPr lang="fi-FI" sz="2200"/>
              <a:t>Kyky säilyttää toiveikkuus</a:t>
            </a:r>
            <a:endParaRPr lang="fi-FI" sz="2200">
              <a:cs typeface="Calibri"/>
            </a:endParaRPr>
          </a:p>
          <a:p>
            <a:r>
              <a:rPr lang="fi-FI" sz="2200"/>
              <a:t>Kyky käsitellä tunteita ja kokemuksia</a:t>
            </a:r>
          </a:p>
          <a:p>
            <a:r>
              <a:rPr lang="fi-FI" sz="2200">
                <a:cs typeface="Calibri"/>
              </a:rPr>
              <a:t>Kyky hakea tarvittaessa tukea</a:t>
            </a:r>
          </a:p>
          <a:p>
            <a:r>
              <a:rPr lang="fi-FI" sz="2200"/>
              <a:t>Oman vapaaehtoistehtävän arvostaminen</a:t>
            </a:r>
          </a:p>
          <a:p>
            <a:r>
              <a:rPr lang="fi-FI" sz="2200" b="1">
                <a:latin typeface="Arial"/>
                <a:cs typeface="Arial"/>
              </a:rPr>
              <a:t>Omasta itsestä huolehtiminen</a:t>
            </a:r>
          </a:p>
        </p:txBody>
      </p:sp>
      <p:pic>
        <p:nvPicPr>
          <p:cNvPr id="5" name="Picture 4" descr="A picture containing person, outdoor, standing&#10;&#10;Description automatically generated">
            <a:extLst>
              <a:ext uri="{FF2B5EF4-FFF2-40B4-BE49-F238E27FC236}">
                <a16:creationId xmlns:a16="http://schemas.microsoft.com/office/drawing/2014/main" id="{7AA073A0-87AE-46B0-A52D-21D6E97DBE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4117" y="3203621"/>
            <a:ext cx="3542300" cy="2360057"/>
          </a:xfrm>
          <a:prstGeom prst="rect">
            <a:avLst/>
          </a:prstGeom>
        </p:spPr>
      </p:pic>
      <p:sp>
        <p:nvSpPr>
          <p:cNvPr id="6" name="TextBox 5">
            <a:extLst>
              <a:ext uri="{FF2B5EF4-FFF2-40B4-BE49-F238E27FC236}">
                <a16:creationId xmlns:a16="http://schemas.microsoft.com/office/drawing/2014/main" id="{35A9BAAB-48E1-4A80-8919-70942A4D37D2}"/>
              </a:ext>
            </a:extLst>
          </p:cNvPr>
          <p:cNvSpPr txBox="1"/>
          <p:nvPr/>
        </p:nvSpPr>
        <p:spPr>
          <a:xfrm>
            <a:off x="7908309" y="5546633"/>
            <a:ext cx="295946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000000"/>
                </a:solidFill>
                <a:effectLst/>
                <a:uLnTx/>
                <a:uFillTx/>
                <a:latin typeface="Calibri" panose="020F0502020204030204"/>
                <a:ea typeface="+mn-ea"/>
                <a:cs typeface="+mn-cs"/>
              </a:rPr>
              <a:t>Kuva: Joonas Brandt, Suomen Punainen Risti</a:t>
            </a:r>
          </a:p>
        </p:txBody>
      </p:sp>
    </p:spTree>
    <p:extLst>
      <p:ext uri="{BB962C8B-B14F-4D97-AF65-F5344CB8AC3E}">
        <p14:creationId xmlns:p14="http://schemas.microsoft.com/office/powerpoint/2010/main" val="19488305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ChangeArrowheads="1"/>
          </p:cNvSpPr>
          <p:nvPr>
            <p:ph type="title"/>
          </p:nvPr>
        </p:nvSpPr>
        <p:spPr>
          <a:xfrm>
            <a:off x="961490" y="579576"/>
            <a:ext cx="10515600" cy="781750"/>
          </a:xfrm>
        </p:spPr>
        <p:txBody>
          <a:bodyPr/>
          <a:lstStyle/>
          <a:p>
            <a:r>
              <a:rPr lang="da-DK" sz="3200"/>
              <a:t>Auttajan stressin syitä</a:t>
            </a:r>
          </a:p>
        </p:txBody>
      </p:sp>
      <p:sp>
        <p:nvSpPr>
          <p:cNvPr id="4" name="Content Placeholder 3">
            <a:extLst>
              <a:ext uri="{FF2B5EF4-FFF2-40B4-BE49-F238E27FC236}">
                <a16:creationId xmlns:a16="http://schemas.microsoft.com/office/drawing/2014/main" id="{0DCD8319-D2E4-4E32-A6FE-B0B18DF40FE7}"/>
              </a:ext>
            </a:extLst>
          </p:cNvPr>
          <p:cNvSpPr>
            <a:spLocks noGrp="1"/>
          </p:cNvSpPr>
          <p:nvPr>
            <p:ph type="body" sz="quarter" idx="11"/>
          </p:nvPr>
        </p:nvSpPr>
        <p:spPr>
          <a:xfrm>
            <a:off x="838200" y="1531402"/>
            <a:ext cx="10515600" cy="2944813"/>
          </a:xfrm>
        </p:spPr>
        <p:txBody>
          <a:bodyPr vert="horz" lIns="91440" tIns="45720" rIns="91440" bIns="45720" rtlCol="0" anchor="t">
            <a:noAutofit/>
          </a:bodyPr>
          <a:lstStyle/>
          <a:p>
            <a:r>
              <a:rPr lang="en-GB" sz="1800">
                <a:latin typeface="Arial"/>
                <a:cs typeface="Arial"/>
              </a:rPr>
              <a:t>Ei </a:t>
            </a:r>
            <a:r>
              <a:rPr lang="en-GB" sz="1800" err="1">
                <a:latin typeface="Arial"/>
                <a:cs typeface="Arial"/>
              </a:rPr>
              <a:t>lähitukea</a:t>
            </a:r>
            <a:r>
              <a:rPr lang="en-GB" sz="1800">
                <a:latin typeface="Arial"/>
                <a:cs typeface="Arial"/>
              </a:rPr>
              <a:t> </a:t>
            </a:r>
            <a:r>
              <a:rPr lang="en-GB" sz="1800" err="1">
                <a:latin typeface="Arial"/>
                <a:cs typeface="Arial"/>
              </a:rPr>
              <a:t>saatavilla</a:t>
            </a:r>
            <a:endParaRPr lang="en-GB" sz="1800">
              <a:latin typeface="Arial"/>
              <a:cs typeface="Arial"/>
            </a:endParaRPr>
          </a:p>
          <a:p>
            <a:r>
              <a:rPr lang="en-GB" sz="1800" err="1">
                <a:latin typeface="Arial"/>
                <a:cs typeface="Arial"/>
              </a:rPr>
              <a:t>Riittämättömyyden</a:t>
            </a:r>
            <a:r>
              <a:rPr lang="en-GB" sz="1800">
                <a:latin typeface="Arial"/>
                <a:cs typeface="Arial"/>
              </a:rPr>
              <a:t> </a:t>
            </a:r>
            <a:r>
              <a:rPr lang="en-GB" sz="1800" err="1">
                <a:latin typeface="Arial"/>
                <a:cs typeface="Arial"/>
              </a:rPr>
              <a:t>tunne</a:t>
            </a:r>
            <a:endParaRPr lang="en-GB" sz="1800">
              <a:latin typeface="Arial"/>
              <a:cs typeface="Arial"/>
            </a:endParaRPr>
          </a:p>
          <a:p>
            <a:r>
              <a:rPr lang="en-GB" sz="1800" err="1">
                <a:latin typeface="Arial"/>
                <a:cs typeface="Arial"/>
              </a:rPr>
              <a:t>Moraaliset</a:t>
            </a:r>
            <a:r>
              <a:rPr lang="en-GB" sz="1800">
                <a:latin typeface="Arial"/>
                <a:cs typeface="Arial"/>
              </a:rPr>
              <a:t> </a:t>
            </a:r>
            <a:r>
              <a:rPr lang="en-GB" sz="1800" err="1">
                <a:latin typeface="Arial"/>
                <a:cs typeface="Arial"/>
              </a:rPr>
              <a:t>ja</a:t>
            </a:r>
            <a:r>
              <a:rPr lang="en-GB" sz="1800">
                <a:latin typeface="Arial"/>
                <a:cs typeface="Arial"/>
              </a:rPr>
              <a:t> </a:t>
            </a:r>
            <a:r>
              <a:rPr lang="en-GB" sz="1800" err="1">
                <a:latin typeface="Arial"/>
                <a:cs typeface="Arial"/>
              </a:rPr>
              <a:t>eettiset</a:t>
            </a:r>
            <a:r>
              <a:rPr lang="en-GB" sz="1800">
                <a:latin typeface="Arial"/>
                <a:cs typeface="Arial"/>
              </a:rPr>
              <a:t> </a:t>
            </a:r>
            <a:r>
              <a:rPr lang="en-GB" sz="1800" err="1">
                <a:latin typeface="Arial"/>
                <a:cs typeface="Arial"/>
              </a:rPr>
              <a:t>ristiriidat</a:t>
            </a:r>
            <a:endParaRPr lang="en-GB" sz="1800">
              <a:latin typeface="Arial"/>
              <a:cs typeface="Arial"/>
            </a:endParaRPr>
          </a:p>
          <a:p>
            <a:r>
              <a:rPr lang="en-GB" sz="1800" err="1">
                <a:latin typeface="Arial"/>
                <a:cs typeface="Arial"/>
              </a:rPr>
              <a:t>Turhauttavat</a:t>
            </a:r>
            <a:r>
              <a:rPr lang="en-GB" sz="1800">
                <a:latin typeface="Arial"/>
                <a:cs typeface="Arial"/>
              </a:rPr>
              <a:t> </a:t>
            </a:r>
            <a:r>
              <a:rPr lang="en-GB" sz="1800" err="1">
                <a:latin typeface="Arial"/>
                <a:cs typeface="Arial"/>
              </a:rPr>
              <a:t>organisaation</a:t>
            </a:r>
            <a:r>
              <a:rPr lang="en-GB" sz="1800">
                <a:latin typeface="Arial"/>
                <a:cs typeface="Arial"/>
              </a:rPr>
              <a:t> </a:t>
            </a:r>
            <a:r>
              <a:rPr lang="en-GB" sz="1800" err="1">
                <a:latin typeface="Arial"/>
                <a:cs typeface="Arial"/>
              </a:rPr>
              <a:t>linjaukset</a:t>
            </a:r>
            <a:r>
              <a:rPr lang="en-GB" sz="1800">
                <a:latin typeface="Arial"/>
                <a:cs typeface="Arial"/>
              </a:rPr>
              <a:t> </a:t>
            </a:r>
            <a:r>
              <a:rPr lang="en-GB" sz="1800" err="1">
                <a:latin typeface="Arial"/>
                <a:cs typeface="Arial"/>
              </a:rPr>
              <a:t>ja</a:t>
            </a:r>
            <a:r>
              <a:rPr lang="en-GB" sz="1800">
                <a:latin typeface="Arial"/>
                <a:cs typeface="Arial"/>
              </a:rPr>
              <a:t> </a:t>
            </a:r>
            <a:r>
              <a:rPr lang="en-GB" sz="1800" err="1">
                <a:latin typeface="Arial"/>
                <a:cs typeface="Arial"/>
              </a:rPr>
              <a:t>ohjeet</a:t>
            </a:r>
            <a:endParaRPr lang="en-GB" sz="1800">
              <a:latin typeface="Arial"/>
              <a:cs typeface="Arial"/>
            </a:endParaRPr>
          </a:p>
          <a:p>
            <a:r>
              <a:rPr lang="en-GB" sz="1800" err="1">
                <a:latin typeface="Arial"/>
                <a:cs typeface="Arial"/>
              </a:rPr>
              <a:t>Huono</a:t>
            </a:r>
            <a:r>
              <a:rPr lang="en-GB" sz="1800">
                <a:latin typeface="Arial"/>
                <a:cs typeface="Arial"/>
              </a:rPr>
              <a:t> </a:t>
            </a:r>
            <a:r>
              <a:rPr lang="en-GB" sz="1800" err="1">
                <a:latin typeface="Arial"/>
                <a:cs typeface="Arial"/>
              </a:rPr>
              <a:t>valmistautuminen</a:t>
            </a:r>
            <a:endParaRPr lang="en-GB" sz="1800">
              <a:latin typeface="Arial"/>
              <a:cs typeface="Arial"/>
            </a:endParaRPr>
          </a:p>
          <a:p>
            <a:r>
              <a:rPr lang="en-GB" sz="1800" err="1">
                <a:latin typeface="Arial"/>
                <a:cs typeface="Arial"/>
              </a:rPr>
              <a:t>Unen</a:t>
            </a:r>
            <a:r>
              <a:rPr lang="en-GB" sz="1800">
                <a:latin typeface="Arial"/>
                <a:cs typeface="Arial"/>
              </a:rPr>
              <a:t> </a:t>
            </a:r>
            <a:r>
              <a:rPr lang="en-GB" sz="1800" err="1">
                <a:latin typeface="Arial"/>
                <a:cs typeface="Arial"/>
              </a:rPr>
              <a:t>puute</a:t>
            </a:r>
            <a:r>
              <a:rPr lang="en-GB" sz="1800">
                <a:latin typeface="Arial"/>
                <a:cs typeface="Arial"/>
              </a:rPr>
              <a:t> </a:t>
            </a:r>
            <a:r>
              <a:rPr lang="en-GB" sz="1800" err="1">
                <a:latin typeface="Arial"/>
                <a:cs typeface="Arial"/>
              </a:rPr>
              <a:t>ja</a:t>
            </a:r>
            <a:r>
              <a:rPr lang="en-GB" sz="1800">
                <a:latin typeface="Arial"/>
                <a:cs typeface="Arial"/>
              </a:rPr>
              <a:t> </a:t>
            </a:r>
            <a:r>
              <a:rPr lang="en-GB" sz="1800" err="1">
                <a:latin typeface="Arial"/>
                <a:cs typeface="Arial"/>
              </a:rPr>
              <a:t>jatkuva</a:t>
            </a:r>
            <a:r>
              <a:rPr lang="en-GB" sz="1800">
                <a:latin typeface="Arial"/>
                <a:cs typeface="Arial"/>
              </a:rPr>
              <a:t> </a:t>
            </a:r>
            <a:r>
              <a:rPr lang="en-GB" sz="1800" err="1">
                <a:latin typeface="Arial"/>
                <a:cs typeface="Arial"/>
              </a:rPr>
              <a:t>väsymys</a:t>
            </a:r>
            <a:endParaRPr lang="en-GB" sz="1800">
              <a:latin typeface="Arial"/>
              <a:cs typeface="Arial"/>
            </a:endParaRPr>
          </a:p>
          <a:p>
            <a:r>
              <a:rPr lang="en-GB" sz="1800" err="1">
                <a:latin typeface="Arial"/>
                <a:cs typeface="Arial"/>
              </a:rPr>
              <a:t>Erillään</a:t>
            </a:r>
            <a:r>
              <a:rPr lang="en-GB" sz="1800">
                <a:latin typeface="Arial"/>
                <a:cs typeface="Arial"/>
              </a:rPr>
              <a:t> </a:t>
            </a:r>
            <a:r>
              <a:rPr lang="en-GB" sz="1800" err="1">
                <a:latin typeface="Arial"/>
                <a:cs typeface="Arial"/>
              </a:rPr>
              <a:t>omasta</a:t>
            </a:r>
            <a:r>
              <a:rPr lang="en-GB" sz="1800">
                <a:latin typeface="Arial"/>
                <a:cs typeface="Arial"/>
              </a:rPr>
              <a:t> </a:t>
            </a:r>
            <a:r>
              <a:rPr lang="en-GB" sz="1800" err="1">
                <a:latin typeface="Arial"/>
                <a:cs typeface="Arial"/>
              </a:rPr>
              <a:t>tukiverkosta</a:t>
            </a:r>
            <a:endParaRPr lang="en-GB" sz="1800">
              <a:latin typeface="Arial"/>
              <a:cs typeface="Arial"/>
            </a:endParaRPr>
          </a:p>
          <a:p>
            <a:r>
              <a:rPr lang="en-GB" sz="1800" err="1">
                <a:latin typeface="Arial"/>
                <a:cs typeface="Arial"/>
              </a:rPr>
              <a:t>Kokemus</a:t>
            </a:r>
            <a:r>
              <a:rPr lang="en-GB" sz="1800">
                <a:latin typeface="Arial"/>
                <a:cs typeface="Arial"/>
              </a:rPr>
              <a:t>/</a:t>
            </a:r>
            <a:r>
              <a:rPr lang="en-GB" sz="1800" err="1">
                <a:latin typeface="Arial"/>
                <a:cs typeface="Arial"/>
              </a:rPr>
              <a:t>havainto</a:t>
            </a:r>
            <a:r>
              <a:rPr lang="en-GB" sz="1800">
                <a:latin typeface="Arial"/>
                <a:cs typeface="Arial"/>
              </a:rPr>
              <a:t> </a:t>
            </a:r>
            <a:r>
              <a:rPr lang="en-GB" sz="1800" err="1">
                <a:latin typeface="Arial"/>
                <a:cs typeface="Arial"/>
              </a:rPr>
              <a:t>ettei</a:t>
            </a:r>
            <a:r>
              <a:rPr lang="en-GB" sz="1800">
                <a:latin typeface="Arial"/>
                <a:cs typeface="Arial"/>
              </a:rPr>
              <a:t> </a:t>
            </a:r>
            <a:r>
              <a:rPr lang="en-GB" sz="1800" err="1">
                <a:latin typeface="Arial"/>
                <a:cs typeface="Arial"/>
              </a:rPr>
              <a:t>mikään</a:t>
            </a:r>
            <a:r>
              <a:rPr lang="en-GB" sz="1800">
                <a:latin typeface="Arial"/>
                <a:cs typeface="Arial"/>
              </a:rPr>
              <a:t> </a:t>
            </a:r>
            <a:r>
              <a:rPr lang="en-GB" sz="1800" err="1">
                <a:latin typeface="Arial"/>
                <a:cs typeface="Arial"/>
              </a:rPr>
              <a:t>riitä</a:t>
            </a:r>
            <a:endParaRPr lang="en-GB" sz="1800">
              <a:latin typeface="Arial"/>
              <a:cs typeface="Arial"/>
            </a:endParaRPr>
          </a:p>
          <a:p>
            <a:r>
              <a:rPr lang="en-GB" sz="1800" err="1">
                <a:latin typeface="Arial"/>
                <a:cs typeface="Arial"/>
              </a:rPr>
              <a:t>Vihaisuuden</a:t>
            </a:r>
            <a:r>
              <a:rPr lang="en-GB" sz="1800">
                <a:latin typeface="Arial"/>
                <a:cs typeface="Arial"/>
              </a:rPr>
              <a:t> </a:t>
            </a:r>
            <a:r>
              <a:rPr lang="en-GB" sz="1800" err="1">
                <a:latin typeface="Arial"/>
                <a:cs typeface="Arial"/>
              </a:rPr>
              <a:t>ja</a:t>
            </a:r>
            <a:r>
              <a:rPr lang="en-GB" sz="1800">
                <a:latin typeface="Arial"/>
                <a:cs typeface="Arial"/>
              </a:rPr>
              <a:t> </a:t>
            </a:r>
            <a:r>
              <a:rPr lang="en-GB" sz="1800" err="1">
                <a:latin typeface="Arial"/>
                <a:cs typeface="Arial"/>
              </a:rPr>
              <a:t>kiittämättömyyden</a:t>
            </a:r>
            <a:r>
              <a:rPr lang="en-GB" sz="1800">
                <a:latin typeface="Arial"/>
                <a:cs typeface="Arial"/>
              </a:rPr>
              <a:t> </a:t>
            </a:r>
            <a:r>
              <a:rPr lang="en-GB" sz="1800" err="1">
                <a:latin typeface="Arial"/>
                <a:cs typeface="Arial"/>
              </a:rPr>
              <a:t>kohtaaminen</a:t>
            </a:r>
            <a:endParaRPr lang="en-GB" sz="1800">
              <a:latin typeface="Arial"/>
              <a:cs typeface="Arial"/>
            </a:endParaRPr>
          </a:p>
          <a:p>
            <a:r>
              <a:rPr lang="en-GB" sz="1800" err="1">
                <a:latin typeface="Arial"/>
                <a:cs typeface="Arial"/>
              </a:rPr>
              <a:t>Riittämätön</a:t>
            </a:r>
            <a:r>
              <a:rPr lang="en-GB" sz="1800">
                <a:latin typeface="Arial"/>
                <a:cs typeface="Arial"/>
              </a:rPr>
              <a:t> </a:t>
            </a:r>
            <a:r>
              <a:rPr lang="en-GB" sz="1800" err="1">
                <a:latin typeface="Arial"/>
                <a:cs typeface="Arial"/>
              </a:rPr>
              <a:t>valvonta</a:t>
            </a:r>
            <a:endParaRPr lang="en-GB" sz="1800">
              <a:latin typeface="Arial"/>
              <a:cs typeface="Arial"/>
            </a:endParaRPr>
          </a:p>
          <a:p>
            <a:r>
              <a:rPr lang="en-GB" sz="1800" err="1">
                <a:latin typeface="Arial"/>
                <a:cs typeface="Arial"/>
              </a:rPr>
              <a:t>Syyllisyyden</a:t>
            </a:r>
            <a:r>
              <a:rPr lang="en-GB" sz="1800">
                <a:latin typeface="Arial"/>
                <a:cs typeface="Arial"/>
              </a:rPr>
              <a:t> </a:t>
            </a:r>
            <a:r>
              <a:rPr lang="en-GB" sz="1800" err="1">
                <a:latin typeface="Arial"/>
                <a:cs typeface="Arial"/>
              </a:rPr>
              <a:t>tunne</a:t>
            </a:r>
            <a:r>
              <a:rPr lang="en-GB" sz="1800">
                <a:latin typeface="Arial"/>
                <a:cs typeface="Arial"/>
              </a:rPr>
              <a:t> </a:t>
            </a:r>
            <a:r>
              <a:rPr lang="en-GB" sz="1800" err="1">
                <a:latin typeface="Arial"/>
                <a:cs typeface="Arial"/>
              </a:rPr>
              <a:t>omista</a:t>
            </a:r>
            <a:r>
              <a:rPr lang="en-GB" sz="1800">
                <a:latin typeface="Arial"/>
                <a:cs typeface="Arial"/>
              </a:rPr>
              <a:t> </a:t>
            </a:r>
            <a:r>
              <a:rPr lang="en-GB" sz="1800" err="1">
                <a:latin typeface="Arial"/>
                <a:cs typeface="Arial"/>
              </a:rPr>
              <a:t>olosuhteista</a:t>
            </a:r>
            <a:endParaRPr lang="en-GB" sz="1800">
              <a:latin typeface="Arial"/>
              <a:cs typeface="Arial"/>
            </a:endParaRPr>
          </a:p>
          <a:p>
            <a:r>
              <a:rPr lang="en-GB" sz="1800" err="1">
                <a:latin typeface="Arial"/>
                <a:cs typeface="Arial"/>
              </a:rPr>
              <a:t>Muiden</a:t>
            </a:r>
            <a:r>
              <a:rPr lang="en-GB" sz="1800">
                <a:latin typeface="Arial"/>
                <a:cs typeface="Arial"/>
              </a:rPr>
              <a:t> </a:t>
            </a:r>
            <a:r>
              <a:rPr lang="en-GB" sz="1800" err="1">
                <a:latin typeface="Arial"/>
                <a:cs typeface="Arial"/>
              </a:rPr>
              <a:t>ennakkoluulot</a:t>
            </a:r>
            <a:r>
              <a:rPr lang="en-GB" sz="1800">
                <a:latin typeface="Arial"/>
                <a:cs typeface="Arial"/>
              </a:rPr>
              <a:t> </a:t>
            </a:r>
            <a:r>
              <a:rPr lang="en-GB" sz="1800" err="1">
                <a:latin typeface="Arial"/>
                <a:cs typeface="Arial"/>
              </a:rPr>
              <a:t>vapaaehtoistehtävää</a:t>
            </a:r>
            <a:r>
              <a:rPr lang="en-GB" sz="1800">
                <a:latin typeface="Arial"/>
                <a:cs typeface="Arial"/>
              </a:rPr>
              <a:t> </a:t>
            </a:r>
            <a:r>
              <a:rPr lang="en-GB" sz="1800" err="1">
                <a:latin typeface="Arial"/>
                <a:cs typeface="Arial"/>
              </a:rPr>
              <a:t>kohtaan</a:t>
            </a:r>
            <a:endParaRPr lang="en-GB" sz="1800">
              <a:latin typeface="Arial"/>
              <a:cs typeface="Arial"/>
            </a:endParaRPr>
          </a:p>
        </p:txBody>
      </p:sp>
      <p:pic>
        <p:nvPicPr>
          <p:cNvPr id="45063" name="Picture 5" descr="vapepa_henkinen tuki"/>
          <p:cNvPicPr>
            <a:picLocks noChangeAspect="1" noChangeArrowheads="1"/>
          </p:cNvPicPr>
          <p:nvPr/>
        </p:nvPicPr>
        <p:blipFill>
          <a:blip r:embed="rId3" cstate="print"/>
          <a:srcRect/>
          <a:stretch>
            <a:fillRect/>
          </a:stretch>
        </p:blipFill>
        <p:spPr bwMode="auto">
          <a:xfrm>
            <a:off x="7915984" y="1224313"/>
            <a:ext cx="3437816" cy="4409373"/>
          </a:xfrm>
          <a:prstGeom prst="rect">
            <a:avLst/>
          </a:prstGeom>
          <a:noFill/>
          <a:ln w="9525">
            <a:noFill/>
            <a:miter lim="800000"/>
            <a:headEnd/>
            <a:tailEnd/>
          </a:ln>
        </p:spPr>
      </p:pic>
      <p:sp>
        <p:nvSpPr>
          <p:cNvPr id="45064" name="Tekstikehys 8"/>
          <p:cNvSpPr txBox="1">
            <a:spLocks noChangeArrowheads="1"/>
          </p:cNvSpPr>
          <p:nvPr/>
        </p:nvSpPr>
        <p:spPr bwMode="auto">
          <a:xfrm>
            <a:off x="7915984" y="5642448"/>
            <a:ext cx="2928937" cy="230187"/>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solidFill>
                  <a:prstClr val="black"/>
                </a:solidFill>
                <a:effectLst/>
                <a:uLnTx/>
                <a:uFillTx/>
                <a:latin typeface="Verdana"/>
                <a:ea typeface="+mn-ea"/>
                <a:cs typeface="+mn-cs"/>
              </a:rPr>
              <a:t>Kuva: Eero Pykäläinen, Suomen Punainen Risti</a:t>
            </a:r>
          </a:p>
        </p:txBody>
      </p:sp>
    </p:spTree>
    <p:extLst>
      <p:ext uri="{BB962C8B-B14F-4D97-AF65-F5344CB8AC3E}">
        <p14:creationId xmlns:p14="http://schemas.microsoft.com/office/powerpoint/2010/main" val="16575928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3B886B-B586-4F91-9D93-6A86A7E5AE27}"/>
              </a:ext>
            </a:extLst>
          </p:cNvPr>
          <p:cNvSpPr>
            <a:spLocks noGrp="1"/>
          </p:cNvSpPr>
          <p:nvPr>
            <p:ph type="title"/>
          </p:nvPr>
        </p:nvSpPr>
        <p:spPr/>
        <p:txBody>
          <a:bodyPr>
            <a:normAutofit/>
          </a:bodyPr>
          <a:lstStyle/>
          <a:p>
            <a:r>
              <a:rPr lang="fi-FI">
                <a:ea typeface="+mj-lt"/>
                <a:cs typeface="+mj-lt"/>
              </a:rPr>
              <a:t>Myötätuntouupumus</a:t>
            </a:r>
          </a:p>
        </p:txBody>
      </p:sp>
      <p:sp>
        <p:nvSpPr>
          <p:cNvPr id="3" name="Sisällön paikkamerkki 2">
            <a:extLst>
              <a:ext uri="{FF2B5EF4-FFF2-40B4-BE49-F238E27FC236}">
                <a16:creationId xmlns:a16="http://schemas.microsoft.com/office/drawing/2014/main" id="{8C468D06-6D11-4154-B190-9089E2AD153B}"/>
              </a:ext>
            </a:extLst>
          </p:cNvPr>
          <p:cNvSpPr>
            <a:spLocks noGrp="1"/>
          </p:cNvSpPr>
          <p:nvPr>
            <p:ph type="body" sz="quarter" idx="11"/>
          </p:nvPr>
        </p:nvSpPr>
        <p:spPr/>
        <p:txBody>
          <a:bodyPr vert="horz" lIns="91440" tIns="45720" rIns="91440" bIns="45720" rtlCol="0" anchor="t">
            <a:normAutofit fontScale="85000" lnSpcReduction="10000"/>
          </a:bodyPr>
          <a:lstStyle/>
          <a:p>
            <a:r>
              <a:rPr lang="fi-FI">
                <a:cs typeface="Calibri"/>
              </a:rPr>
              <a:t>Vapaaehtoistoiminnassa voi kohdata monenlaisia vaikeita kokemuksia, tarinoita ja tunteita</a:t>
            </a:r>
          </a:p>
          <a:p>
            <a:r>
              <a:rPr lang="fi-FI">
                <a:cs typeface="Calibri"/>
                <a:sym typeface="Wingdings" panose="05000000000000000000" pitchFamily="2" charset="2"/>
              </a:rPr>
              <a:t>Myötätuntouupumus = autettavien kokemukset tai traumat siirtyvät auttajalle ja aiheuttavat hänelle henkistä kuormitusta</a:t>
            </a:r>
          </a:p>
          <a:p>
            <a:r>
              <a:rPr lang="fi-FI">
                <a:cs typeface="Calibri"/>
                <a:sym typeface="Wingdings" panose="05000000000000000000" pitchFamily="2" charset="2"/>
              </a:rPr>
              <a:t>Merkkejä jaksamisen rajoilla olemisesta: </a:t>
            </a:r>
          </a:p>
          <a:p>
            <a:pPr lvl="1"/>
            <a:r>
              <a:rPr lang="fi-FI"/>
              <a:t>Epärealistiset kuvitelmat siitä, miten pystyy antamaan apua </a:t>
            </a:r>
          </a:p>
          <a:p>
            <a:pPr lvl="1"/>
            <a:r>
              <a:rPr lang="en-US" err="1"/>
              <a:t>Ahdistaa</a:t>
            </a:r>
            <a:r>
              <a:rPr lang="en-US"/>
              <a:t> ja </a:t>
            </a:r>
            <a:r>
              <a:rPr lang="en-US" err="1"/>
              <a:t>ärsyttää</a:t>
            </a:r>
            <a:r>
              <a:rPr lang="en-US"/>
              <a:t> </a:t>
            </a:r>
            <a:r>
              <a:rPr lang="en-US" err="1"/>
              <a:t>helposti</a:t>
            </a:r>
            <a:r>
              <a:rPr lang="en-US"/>
              <a:t> </a:t>
            </a:r>
            <a:endParaRPr lang="fi-FI"/>
          </a:p>
          <a:p>
            <a:pPr lvl="1"/>
            <a:r>
              <a:rPr lang="en-US"/>
              <a:t>Ei </a:t>
            </a:r>
            <a:r>
              <a:rPr lang="en-US" err="1"/>
              <a:t>enää</a:t>
            </a:r>
            <a:r>
              <a:rPr lang="en-US"/>
              <a:t> </a:t>
            </a:r>
            <a:r>
              <a:rPr lang="en-US" err="1"/>
              <a:t>kiinnostu</a:t>
            </a:r>
            <a:r>
              <a:rPr lang="en-US"/>
              <a:t> </a:t>
            </a:r>
            <a:r>
              <a:rPr lang="en-US" err="1"/>
              <a:t>tehtävistä</a:t>
            </a:r>
            <a:r>
              <a:rPr lang="en-US"/>
              <a:t> </a:t>
            </a:r>
            <a:endParaRPr lang="fi-FI"/>
          </a:p>
          <a:p>
            <a:pPr lvl="1"/>
            <a:r>
              <a:rPr lang="fi-FI"/>
              <a:t>Vetäytyminen muista, työstä ja sosiaalisista toimista </a:t>
            </a:r>
          </a:p>
          <a:p>
            <a:pPr lvl="1"/>
            <a:r>
              <a:rPr lang="en-US"/>
              <a:t>Burnout</a:t>
            </a:r>
            <a:endParaRPr lang="fi-FI"/>
          </a:p>
          <a:p>
            <a:endParaRPr lang="fi-FI">
              <a:cs typeface="Calibri"/>
              <a:sym typeface="Wingdings" panose="05000000000000000000" pitchFamily="2" charset="2"/>
            </a:endParaRPr>
          </a:p>
        </p:txBody>
      </p:sp>
    </p:spTree>
    <p:extLst>
      <p:ext uri="{BB962C8B-B14F-4D97-AF65-F5344CB8AC3E}">
        <p14:creationId xmlns:p14="http://schemas.microsoft.com/office/powerpoint/2010/main" val="32417880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A94B9-D95C-45D8-B967-80960443A55D}"/>
              </a:ext>
            </a:extLst>
          </p:cNvPr>
          <p:cNvSpPr>
            <a:spLocks noGrp="1"/>
          </p:cNvSpPr>
          <p:nvPr>
            <p:ph type="title"/>
          </p:nvPr>
        </p:nvSpPr>
        <p:spPr/>
        <p:txBody>
          <a:bodyPr/>
          <a:lstStyle/>
          <a:p>
            <a:r>
              <a:rPr lang="fi-FI" sz="3200"/>
              <a:t>Vapaaehtoisen tuki Punaisen Ristin sisällä</a:t>
            </a:r>
          </a:p>
        </p:txBody>
      </p:sp>
      <p:sp>
        <p:nvSpPr>
          <p:cNvPr id="3" name="Content Placeholder 2">
            <a:extLst>
              <a:ext uri="{FF2B5EF4-FFF2-40B4-BE49-F238E27FC236}">
                <a16:creationId xmlns:a16="http://schemas.microsoft.com/office/drawing/2014/main" id="{804296E1-533E-46CD-A4C1-194FFD782954}"/>
              </a:ext>
            </a:extLst>
          </p:cNvPr>
          <p:cNvSpPr>
            <a:spLocks noGrp="1"/>
          </p:cNvSpPr>
          <p:nvPr>
            <p:ph type="body" sz="quarter" idx="11"/>
          </p:nvPr>
        </p:nvSpPr>
        <p:spPr/>
        <p:txBody>
          <a:bodyPr vert="horz" lIns="91440" tIns="45720" rIns="91440" bIns="45720" rtlCol="0" anchor="t">
            <a:normAutofit/>
          </a:bodyPr>
          <a:lstStyle/>
          <a:p>
            <a:pPr marL="457200" indent="-457200">
              <a:lnSpc>
                <a:spcPct val="100000"/>
              </a:lnSpc>
              <a:spcBef>
                <a:spcPts val="0"/>
              </a:spcBef>
            </a:pPr>
            <a:endParaRPr lang="fi-FI"/>
          </a:p>
          <a:p>
            <a:pPr marL="457200" indent="-457200">
              <a:lnSpc>
                <a:spcPct val="100000"/>
              </a:lnSpc>
              <a:spcBef>
                <a:spcPts val="0"/>
              </a:spcBef>
            </a:pPr>
            <a:endParaRPr lang="fi-FI"/>
          </a:p>
          <a:p>
            <a:pPr marL="171450" indent="-171450">
              <a:lnSpc>
                <a:spcPct val="100000"/>
              </a:lnSpc>
              <a:spcBef>
                <a:spcPts val="0"/>
              </a:spcBef>
            </a:pPr>
            <a:endParaRPr lang="fi-FI"/>
          </a:p>
          <a:p>
            <a:endParaRPr lang="fi-FI"/>
          </a:p>
        </p:txBody>
      </p:sp>
      <p:sp>
        <p:nvSpPr>
          <p:cNvPr id="5" name="Content Placeholder 2">
            <a:extLst>
              <a:ext uri="{FF2B5EF4-FFF2-40B4-BE49-F238E27FC236}">
                <a16:creationId xmlns:a16="http://schemas.microsoft.com/office/drawing/2014/main" id="{E7BA1A74-7F45-43B6-8BF4-5EF5EDC45B49}"/>
              </a:ext>
            </a:extLst>
          </p:cNvPr>
          <p:cNvSpPr txBox="1">
            <a:spLocks/>
          </p:cNvSpPr>
          <p:nvPr/>
        </p:nvSpPr>
        <p:spPr>
          <a:xfrm>
            <a:off x="831668" y="2351265"/>
            <a:ext cx="10515600" cy="376501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Osaston yhteyshenkilö, esim. kotoutumisen tuen tai henkisen tuen yhteyshenkilö</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Piirin yhteyshenkilö, esim. maahanmuuttotyön suunnittelija, vastaanottokeskuksen työntekijä tai osastokummi</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2800" b="0" i="0" u="none" strike="noStrike" kern="1200" cap="none" spc="0" normalizeH="0" baseline="0" noProof="0">
                <a:ln>
                  <a:noFill/>
                </a:ln>
                <a:solidFill>
                  <a:srgbClr val="000000"/>
                </a:solidFill>
                <a:effectLst/>
                <a:uLnTx/>
                <a:uFillTx/>
                <a:latin typeface="Arial" panose="020B0604020202020204" pitchFamily="34" charset="0"/>
                <a:ea typeface="Calibri"/>
                <a:cs typeface="Arial" panose="020B0604020202020204" pitchFamily="34" charset="0"/>
              </a:rPr>
              <a:t>Fiiliskierrokset ja tarvittaessa purkukeskustelut</a:t>
            </a:r>
            <a:endParaRPr kumimoji="0" lang="fi-FI" sz="2800" b="0" i="0" u="none" strike="noStrike" kern="1200" cap="none" spc="0" normalizeH="0" baseline="0" noProof="0">
              <a:ln>
                <a:noFill/>
              </a:ln>
              <a:solidFill>
                <a:srgbClr val="000000"/>
              </a:solidFill>
              <a:effectLst/>
              <a:uLnTx/>
              <a:uFillTx/>
              <a:latin typeface="Calibri" panose="020F0502020204030204"/>
              <a:ea typeface="Calibri"/>
              <a:cs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2800" b="0" i="0" u="none" strike="noStrike" kern="1200" cap="none" spc="0" normalizeH="0" baseline="0" noProof="0">
              <a:ln>
                <a:noFill/>
              </a:ln>
              <a:solidFill>
                <a:srgbClr val="000000"/>
              </a:solidFill>
              <a:effectLst/>
              <a:uLnTx/>
              <a:uFillTx/>
              <a:latin typeface="Calibri" panose="020F0502020204030204"/>
              <a:ea typeface="+mn-ea"/>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i-FI" sz="2800" b="0" i="0" u="none" strike="noStrike" kern="1200" cap="none" spc="0" normalizeH="0" baseline="0" noProof="0">
              <a:ln>
                <a:noFill/>
              </a:ln>
              <a:solidFill>
                <a:srgbClr val="FF0000"/>
              </a:solidFill>
              <a:effectLst/>
              <a:uLnTx/>
              <a:uFillTx/>
              <a:latin typeface="Calibri" panose="020F0502020204030204"/>
              <a:ea typeface="+mn-ea"/>
              <a:cs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2800" b="0" i="0" u="none" strike="noStrike" kern="1200" cap="none" spc="0" normalizeH="0" baseline="0" noProof="0">
              <a:ln>
                <a:noFill/>
              </a:ln>
              <a:solidFill>
                <a:srgbClr val="000000"/>
              </a:solidFill>
              <a:effectLst/>
              <a:uLnTx/>
              <a:uFillTx/>
              <a:latin typeface="Calibri" panose="020F0502020204030204"/>
              <a:ea typeface="+mn-ea"/>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2800" b="0" i="0" u="none" strike="noStrike" kern="1200" cap="none" spc="0" normalizeH="0" baseline="0" noProof="0">
              <a:ln>
                <a:noFill/>
              </a:ln>
              <a:solidFill>
                <a:srgbClr val="000000"/>
              </a:solidFill>
              <a:effectLst/>
              <a:uLnTx/>
              <a:uFillTx/>
              <a:latin typeface="Calibri" panose="020F0502020204030204"/>
              <a:ea typeface="+mn-ea"/>
              <a:cs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i-FI" sz="2800" b="0" i="0" u="none" strike="noStrike" kern="1200" cap="none" spc="0" normalizeH="0" baseline="0" noProof="0">
              <a:ln>
                <a:noFill/>
              </a:ln>
              <a:solidFill>
                <a:srgbClr val="000000"/>
              </a:solidFill>
              <a:effectLst/>
              <a:uLnTx/>
              <a:uFillTx/>
              <a:latin typeface="Calibri" panose="020F0502020204030204"/>
              <a:ea typeface="+mn-ea"/>
              <a:cs typeface="Calibri" panose="020F0502020204030204"/>
            </a:endParaRPr>
          </a:p>
        </p:txBody>
      </p:sp>
    </p:spTree>
    <p:extLst>
      <p:ext uri="{BB962C8B-B14F-4D97-AF65-F5344CB8AC3E}">
        <p14:creationId xmlns:p14="http://schemas.microsoft.com/office/powerpoint/2010/main" val="6483851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96765-25C6-40B2-B106-3252C56CB3A0}"/>
              </a:ext>
            </a:extLst>
          </p:cNvPr>
          <p:cNvSpPr>
            <a:spLocks noGrp="1"/>
          </p:cNvSpPr>
          <p:nvPr>
            <p:ph type="title"/>
          </p:nvPr>
        </p:nvSpPr>
        <p:spPr/>
        <p:txBody>
          <a:bodyPr/>
          <a:lstStyle/>
          <a:p>
            <a:r>
              <a:rPr lang="fi-FI"/>
              <a:t>Koulutuksen sisältö</a:t>
            </a:r>
          </a:p>
        </p:txBody>
      </p:sp>
      <p:sp>
        <p:nvSpPr>
          <p:cNvPr id="3" name="Content Placeholder 2">
            <a:extLst>
              <a:ext uri="{FF2B5EF4-FFF2-40B4-BE49-F238E27FC236}">
                <a16:creationId xmlns:a16="http://schemas.microsoft.com/office/drawing/2014/main" id="{023D8A45-97B8-4D1F-BB14-F4368F54CC26}"/>
              </a:ext>
            </a:extLst>
          </p:cNvPr>
          <p:cNvSpPr>
            <a:spLocks noGrp="1"/>
          </p:cNvSpPr>
          <p:nvPr>
            <p:ph type="body" sz="quarter" idx="11"/>
          </p:nvPr>
        </p:nvSpPr>
        <p:spPr/>
        <p:txBody>
          <a:bodyPr vert="horz" lIns="91440" tIns="45720" rIns="91440" bIns="45720" rtlCol="0" anchor="t">
            <a:noAutofit/>
          </a:bodyPr>
          <a:lstStyle/>
          <a:p>
            <a:pPr>
              <a:buNone/>
            </a:pPr>
            <a:r>
              <a:rPr lang="fi-FI">
                <a:solidFill>
                  <a:schemeClr val="bg1">
                    <a:lumMod val="75000"/>
                  </a:schemeClr>
                </a:solidFill>
                <a:latin typeface="Arial"/>
                <a:cs typeface="Arial"/>
              </a:rPr>
              <a:t>Osa 1. Haavoittuvuuksien tunnistaminen</a:t>
            </a:r>
          </a:p>
          <a:p>
            <a:pPr marL="0" indent="0">
              <a:buNone/>
            </a:pPr>
            <a:r>
              <a:rPr lang="fi-FI">
                <a:solidFill>
                  <a:schemeClr val="bg1">
                    <a:lumMod val="75000"/>
                  </a:schemeClr>
                </a:solidFill>
                <a:latin typeface="Arial"/>
                <a:cs typeface="Arial"/>
              </a:rPr>
              <a:t>Osa 2. Miten neuvoa eteenpäin </a:t>
            </a:r>
          </a:p>
          <a:p>
            <a:pPr marL="0" indent="0">
              <a:buNone/>
            </a:pPr>
            <a:r>
              <a:rPr lang="fi-FI">
                <a:solidFill>
                  <a:schemeClr val="bg1">
                    <a:lumMod val="75000"/>
                  </a:schemeClr>
                </a:solidFill>
                <a:latin typeface="Arial"/>
                <a:cs typeface="Arial"/>
              </a:rPr>
              <a:t>Osa 3. Vapaaehtoisen rooli ja jaksaminen</a:t>
            </a:r>
          </a:p>
          <a:p>
            <a:pPr marL="0" indent="0">
              <a:buNone/>
            </a:pPr>
            <a:r>
              <a:rPr lang="fi-FI">
                <a:latin typeface="Arial"/>
                <a:cs typeface="Arial"/>
              </a:rPr>
              <a:t>Osa 4. Mitä seuraavaksi</a:t>
            </a:r>
          </a:p>
          <a:p>
            <a:endParaRPr lang="fi-FI"/>
          </a:p>
        </p:txBody>
      </p:sp>
    </p:spTree>
    <p:extLst>
      <p:ext uri="{BB962C8B-B14F-4D97-AF65-F5344CB8AC3E}">
        <p14:creationId xmlns:p14="http://schemas.microsoft.com/office/powerpoint/2010/main" val="2815922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5A4E4-86A7-0141-8CC1-7DFAE0960996}"/>
              </a:ext>
            </a:extLst>
          </p:cNvPr>
          <p:cNvSpPr>
            <a:spLocks noGrp="1"/>
          </p:cNvSpPr>
          <p:nvPr>
            <p:ph type="ctrTitle"/>
          </p:nvPr>
        </p:nvSpPr>
        <p:spPr/>
        <p:txBody>
          <a:bodyPr>
            <a:noAutofit/>
          </a:bodyPr>
          <a:lstStyle/>
          <a:p>
            <a:r>
              <a:rPr lang="fi-FI" sz="6000">
                <a:latin typeface="Arial"/>
                <a:cs typeface="Arial"/>
              </a:rPr>
              <a:t>Mitä seuraavaksi?</a:t>
            </a:r>
            <a:endParaRPr lang="fi-FI" sz="6000"/>
          </a:p>
        </p:txBody>
      </p:sp>
    </p:spTree>
    <p:extLst>
      <p:ext uri="{BB962C8B-B14F-4D97-AF65-F5344CB8AC3E}">
        <p14:creationId xmlns:p14="http://schemas.microsoft.com/office/powerpoint/2010/main" val="36246152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5A4E4-86A7-0141-8CC1-7DFAE0960996}"/>
              </a:ext>
            </a:extLst>
          </p:cNvPr>
          <p:cNvSpPr>
            <a:spLocks noGrp="1"/>
          </p:cNvSpPr>
          <p:nvPr>
            <p:ph type="ctrTitle"/>
          </p:nvPr>
        </p:nvSpPr>
        <p:spPr>
          <a:xfrm>
            <a:off x="1524000" y="1364297"/>
            <a:ext cx="9144000" cy="2681191"/>
          </a:xfrm>
        </p:spPr>
        <p:txBody>
          <a:bodyPr>
            <a:normAutofit/>
          </a:bodyPr>
          <a:lstStyle/>
          <a:p>
            <a:r>
              <a:rPr lang="fi-FI"/>
              <a:t>Keskustelu</a:t>
            </a:r>
          </a:p>
        </p:txBody>
      </p:sp>
      <p:sp>
        <p:nvSpPr>
          <p:cNvPr id="3" name="Content Placeholder 2">
            <a:extLst>
              <a:ext uri="{FF2B5EF4-FFF2-40B4-BE49-F238E27FC236}">
                <a16:creationId xmlns:a16="http://schemas.microsoft.com/office/drawing/2014/main" id="{E6EAC140-7798-AE8A-EF35-232708B4FC79}"/>
              </a:ext>
            </a:extLst>
          </p:cNvPr>
          <p:cNvSpPr txBox="1">
            <a:spLocks/>
          </p:cNvSpPr>
          <p:nvPr/>
        </p:nvSpPr>
        <p:spPr>
          <a:xfrm>
            <a:off x="1524000" y="3949907"/>
            <a:ext cx="6284084" cy="2944813"/>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err="1">
                <a:ln>
                  <a:noFill/>
                </a:ln>
                <a:solidFill>
                  <a:srgbClr val="000000"/>
                </a:solidFill>
                <a:effectLst/>
                <a:uLnTx/>
                <a:uFillTx/>
                <a:latin typeface="Arial"/>
                <a:ea typeface="+mn-ea"/>
                <a:cs typeface="Arial"/>
              </a:rPr>
              <a:t>Miten</a:t>
            </a:r>
            <a:r>
              <a:rPr kumimoji="0" lang="en-US" sz="2800" b="0" i="0" u="none" strike="noStrike" kern="1200" cap="none" spc="0" normalizeH="0" baseline="0" noProof="0">
                <a:ln>
                  <a:noFill/>
                </a:ln>
                <a:solidFill>
                  <a:srgbClr val="000000"/>
                </a:solidFill>
                <a:effectLst/>
                <a:uLnTx/>
                <a:uFillTx/>
                <a:latin typeface="Arial"/>
                <a:ea typeface="+mn-ea"/>
                <a:cs typeface="Arial"/>
              </a:rPr>
              <a:t> </a:t>
            </a:r>
            <a:r>
              <a:rPr kumimoji="0" lang="en-US" sz="2800" b="0" i="0" u="none" strike="noStrike" kern="1200" cap="none" spc="0" normalizeH="0" baseline="0" noProof="0" err="1">
                <a:ln>
                  <a:noFill/>
                </a:ln>
                <a:solidFill>
                  <a:srgbClr val="000000"/>
                </a:solidFill>
                <a:effectLst/>
                <a:uLnTx/>
                <a:uFillTx/>
                <a:latin typeface="Arial"/>
                <a:ea typeface="+mn-ea"/>
                <a:cs typeface="Arial"/>
              </a:rPr>
              <a:t>saan</a:t>
            </a:r>
            <a:r>
              <a:rPr kumimoji="0" lang="en-US" sz="2800" b="0" i="0" u="none" strike="noStrike" kern="1200" cap="none" spc="0" normalizeH="0" baseline="0" noProof="0">
                <a:ln>
                  <a:noFill/>
                </a:ln>
                <a:solidFill>
                  <a:srgbClr val="000000"/>
                </a:solidFill>
                <a:effectLst/>
                <a:uLnTx/>
                <a:uFillTx/>
                <a:latin typeface="Arial"/>
                <a:ea typeface="+mn-ea"/>
                <a:cs typeface="Arial"/>
              </a:rPr>
              <a:t> </a:t>
            </a:r>
            <a:r>
              <a:rPr kumimoji="0" lang="en-US" sz="2800" b="0" i="0" u="none" strike="noStrike" kern="1200" cap="none" spc="0" normalizeH="0" baseline="0" noProof="0" err="1">
                <a:ln>
                  <a:noFill/>
                </a:ln>
                <a:solidFill>
                  <a:srgbClr val="000000"/>
                </a:solidFill>
                <a:effectLst/>
                <a:uLnTx/>
                <a:uFillTx/>
                <a:latin typeface="Arial"/>
                <a:ea typeface="+mn-ea"/>
                <a:cs typeface="Arial"/>
              </a:rPr>
              <a:t>tuotua</a:t>
            </a:r>
            <a:r>
              <a:rPr kumimoji="0" lang="en-US" sz="2800" b="0" i="0" u="none" strike="noStrike" kern="1200" cap="none" spc="0" normalizeH="0" baseline="0" noProof="0">
                <a:ln>
                  <a:noFill/>
                </a:ln>
                <a:solidFill>
                  <a:srgbClr val="000000"/>
                </a:solidFill>
                <a:effectLst/>
                <a:uLnTx/>
                <a:uFillTx/>
                <a:latin typeface="Arial"/>
                <a:ea typeface="+mn-ea"/>
                <a:cs typeface="Arial"/>
              </a:rPr>
              <a:t> </a:t>
            </a:r>
            <a:r>
              <a:rPr kumimoji="0" lang="en-US" sz="2800" b="0" i="0" u="none" strike="noStrike" kern="1200" cap="none" spc="0" normalizeH="0" baseline="0" noProof="0" err="1">
                <a:ln>
                  <a:noFill/>
                </a:ln>
                <a:solidFill>
                  <a:srgbClr val="000000"/>
                </a:solidFill>
                <a:effectLst/>
                <a:uLnTx/>
                <a:uFillTx/>
                <a:latin typeface="Arial"/>
                <a:ea typeface="+mn-ea"/>
                <a:cs typeface="Arial"/>
              </a:rPr>
              <a:t>koulutuksen</a:t>
            </a:r>
            <a:r>
              <a:rPr kumimoji="0" lang="en-US" sz="2800" b="0" i="0" u="none" strike="noStrike" kern="1200" cap="none" spc="0" normalizeH="0" baseline="0" noProof="0">
                <a:ln>
                  <a:noFill/>
                </a:ln>
                <a:solidFill>
                  <a:srgbClr val="000000"/>
                </a:solidFill>
                <a:effectLst/>
                <a:uLnTx/>
                <a:uFillTx/>
                <a:latin typeface="Arial"/>
                <a:ea typeface="+mn-ea"/>
                <a:cs typeface="Arial"/>
              </a:rPr>
              <a:t> </a:t>
            </a:r>
            <a:r>
              <a:rPr kumimoji="0" lang="en-US" sz="2800" b="0" i="0" u="none" strike="noStrike" kern="1200" cap="none" spc="0" normalizeH="0" baseline="0" noProof="0" err="1">
                <a:ln>
                  <a:noFill/>
                </a:ln>
                <a:solidFill>
                  <a:srgbClr val="000000"/>
                </a:solidFill>
                <a:effectLst/>
                <a:uLnTx/>
                <a:uFillTx/>
                <a:latin typeface="Arial"/>
                <a:ea typeface="+mn-ea"/>
                <a:cs typeface="Arial"/>
              </a:rPr>
              <a:t>opit</a:t>
            </a:r>
            <a:r>
              <a:rPr kumimoji="0" lang="en-US" sz="2800" b="0" i="0" u="none" strike="noStrike" kern="1200" cap="none" spc="0" normalizeH="0" baseline="0" noProof="0">
                <a:ln>
                  <a:noFill/>
                </a:ln>
                <a:solidFill>
                  <a:srgbClr val="000000"/>
                </a:solidFill>
                <a:effectLst/>
                <a:uLnTx/>
                <a:uFillTx/>
                <a:latin typeface="Arial"/>
                <a:ea typeface="+mn-ea"/>
                <a:cs typeface="Arial"/>
              </a:rPr>
              <a:t> </a:t>
            </a:r>
            <a:r>
              <a:rPr kumimoji="0" lang="en-US" sz="2800" b="0" i="0" u="none" strike="noStrike" kern="1200" cap="none" spc="0" normalizeH="0" baseline="0" noProof="0" err="1">
                <a:ln>
                  <a:noFill/>
                </a:ln>
                <a:solidFill>
                  <a:srgbClr val="000000"/>
                </a:solidFill>
                <a:effectLst/>
                <a:uLnTx/>
                <a:uFillTx/>
                <a:latin typeface="Arial"/>
                <a:ea typeface="+mn-ea"/>
                <a:cs typeface="Arial"/>
              </a:rPr>
              <a:t>osaksi</a:t>
            </a:r>
            <a:r>
              <a:rPr kumimoji="0" lang="en-US" sz="2800" b="0" i="0" u="none" strike="noStrike" kern="1200" cap="none" spc="0" normalizeH="0" baseline="0" noProof="0">
                <a:ln>
                  <a:noFill/>
                </a:ln>
                <a:solidFill>
                  <a:srgbClr val="000000"/>
                </a:solidFill>
                <a:effectLst/>
                <a:uLnTx/>
                <a:uFillTx/>
                <a:latin typeface="Arial"/>
                <a:ea typeface="+mn-ea"/>
                <a:cs typeface="Arial"/>
              </a:rPr>
              <a:t> </a:t>
            </a:r>
            <a:r>
              <a:rPr kumimoji="0" lang="en-US" sz="2800" b="0" i="0" u="none" strike="noStrike" kern="1200" cap="none" spc="0" normalizeH="0" baseline="0" noProof="0" err="1">
                <a:ln>
                  <a:noFill/>
                </a:ln>
                <a:solidFill>
                  <a:srgbClr val="000000"/>
                </a:solidFill>
                <a:effectLst/>
                <a:uLnTx/>
                <a:uFillTx/>
                <a:latin typeface="Arial"/>
                <a:ea typeface="+mn-ea"/>
                <a:cs typeface="Arial"/>
              </a:rPr>
              <a:t>vapaaehtoistoimintaa</a:t>
            </a:r>
            <a:r>
              <a:rPr kumimoji="0" lang="en-US" sz="2800" b="0" i="0" u="none" strike="noStrike" kern="1200" cap="none" spc="0" normalizeH="0" baseline="0" noProof="0">
                <a:ln>
                  <a:noFill/>
                </a:ln>
                <a:solidFill>
                  <a:srgbClr val="000000"/>
                </a:solidFill>
                <a:effectLst/>
                <a:uLnTx/>
                <a:uFillTx/>
                <a:latin typeface="Arial"/>
                <a:ea typeface="+mn-ea"/>
                <a:cs typeface="Arial"/>
              </a:rPr>
              <a:t>?</a:t>
            </a:r>
            <a:endParaRPr kumimoji="0" lang="fi-FI" sz="2400" b="0" i="0" u="none" strike="noStrike" kern="1200" cap="none" spc="0" normalizeH="0" baseline="0" noProof="0">
              <a:ln>
                <a:noFill/>
              </a:ln>
              <a:solidFill>
                <a:srgbClr val="000000"/>
              </a:solidFill>
              <a:effectLst/>
              <a:uLnTx/>
              <a:uFillTx/>
              <a:latin typeface="Arial"/>
              <a:ea typeface="+mn-lt"/>
              <a:cs typeface="Calibri" panose="020F0502020204030204"/>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fi-FI" sz="2800" b="0" i="0" u="none" strike="noStrike" kern="1200" cap="none" spc="0" normalizeH="0" baseline="0" noProof="0">
              <a:ln>
                <a:noFill/>
              </a:ln>
              <a:solidFill>
                <a:srgbClr val="000000"/>
              </a:solidFill>
              <a:effectLst/>
              <a:uLnTx/>
              <a:uFillTx/>
              <a:latin typeface="Arial" panose="020B0604020202020204" pitchFamily="34" charset="0"/>
              <a:ea typeface="+mn-lt"/>
              <a:cs typeface="Calibri" panose="020F0502020204030204"/>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fi-FI" sz="2800" b="0" i="0" u="none" strike="noStrike" kern="1200" cap="none" spc="0" normalizeH="0" baseline="0" noProof="0">
              <a:ln>
                <a:noFill/>
              </a:ln>
              <a:solidFill>
                <a:srgbClr val="000000"/>
              </a:solidFill>
              <a:effectLst/>
              <a:uLnTx/>
              <a:uFillTx/>
              <a:latin typeface="Arial" panose="020B0604020202020204" pitchFamily="34" charset="0"/>
              <a:ea typeface="Calibri"/>
              <a:cs typeface="Calibri"/>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5" name="Graphic 4" descr="Chat outline">
            <a:extLst>
              <a:ext uri="{FF2B5EF4-FFF2-40B4-BE49-F238E27FC236}">
                <a16:creationId xmlns:a16="http://schemas.microsoft.com/office/drawing/2014/main" id="{A9694FCA-B24B-8D42-5960-4E1D5F10BD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08084" y="688547"/>
            <a:ext cx="3261360" cy="3261360"/>
          </a:xfrm>
          <a:prstGeom prst="rect">
            <a:avLst/>
          </a:prstGeom>
        </p:spPr>
      </p:pic>
    </p:spTree>
    <p:extLst>
      <p:ext uri="{BB962C8B-B14F-4D97-AF65-F5344CB8AC3E}">
        <p14:creationId xmlns:p14="http://schemas.microsoft.com/office/powerpoint/2010/main" val="12306533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60344-BF5A-49DD-A1E2-972DAB0B43FF}"/>
              </a:ext>
            </a:extLst>
          </p:cNvPr>
          <p:cNvSpPr>
            <a:spLocks noGrp="1"/>
          </p:cNvSpPr>
          <p:nvPr>
            <p:ph type="title"/>
          </p:nvPr>
        </p:nvSpPr>
        <p:spPr/>
        <p:txBody>
          <a:bodyPr/>
          <a:lstStyle/>
          <a:p>
            <a:r>
              <a:rPr lang="fi-FI"/>
              <a:t>Muita suositeltavia koulutuksia:</a:t>
            </a:r>
          </a:p>
        </p:txBody>
      </p:sp>
      <p:sp>
        <p:nvSpPr>
          <p:cNvPr id="3" name="Content Placeholder 2">
            <a:extLst>
              <a:ext uri="{FF2B5EF4-FFF2-40B4-BE49-F238E27FC236}">
                <a16:creationId xmlns:a16="http://schemas.microsoft.com/office/drawing/2014/main" id="{97C99970-E1D3-4306-A44B-044301D46A36}"/>
              </a:ext>
            </a:extLst>
          </p:cNvPr>
          <p:cNvSpPr>
            <a:spLocks noGrp="1"/>
          </p:cNvSpPr>
          <p:nvPr>
            <p:ph type="body" sz="quarter" idx="11"/>
          </p:nvPr>
        </p:nvSpPr>
        <p:spPr>
          <a:xfrm>
            <a:off x="658585" y="2155234"/>
            <a:ext cx="10515600" cy="2944813"/>
          </a:xfrm>
        </p:spPr>
        <p:txBody>
          <a:bodyPr vert="horz" lIns="91440" tIns="45720" rIns="91440" bIns="45720" rtlCol="0" anchor="t">
            <a:noAutofit/>
          </a:bodyPr>
          <a:lstStyle/>
          <a:p>
            <a:r>
              <a:rPr lang="fi-FI" sz="1200" b="1">
                <a:latin typeface="Arial"/>
                <a:ea typeface="+mn-lt"/>
                <a:cs typeface="+mn-lt"/>
              </a:rPr>
              <a:t>Kotoutumisen tukena. </a:t>
            </a:r>
            <a:r>
              <a:rPr lang="fi-FI" sz="1200">
                <a:latin typeface="Arial"/>
                <a:ea typeface="+mn-lt"/>
                <a:cs typeface="+mn-lt"/>
              </a:rPr>
              <a:t>Koulutuksessa käsitellään pakolaisuutta, kotoutumista ja rasismia sekä esitellään kotoutumista tukevaa vapaaehtoistoimintaa. Se antaa valmiudet toimia kotoutumista tukevassa vapaaehtoistoiminnassa. Kesto 3h.</a:t>
            </a:r>
            <a:endParaRPr lang="fi-FI" sz="1200">
              <a:latin typeface="Arial"/>
            </a:endParaRPr>
          </a:p>
          <a:p>
            <a:r>
              <a:rPr lang="fi-FI" sz="1200" b="1">
                <a:latin typeface="Arial"/>
                <a:cs typeface="Arial"/>
              </a:rPr>
              <a:t>Henkisen tuen peruskurssi.</a:t>
            </a:r>
            <a:r>
              <a:rPr lang="fi-FI" sz="1200">
                <a:latin typeface="Arial"/>
                <a:cs typeface="Arial"/>
              </a:rPr>
              <a:t> </a:t>
            </a:r>
            <a:r>
              <a:rPr lang="fi-FI" sz="1200">
                <a:latin typeface="Arial"/>
                <a:ea typeface="+mn-lt"/>
                <a:cs typeface="+mn-lt"/>
              </a:rPr>
              <a:t>Koulutuksessa käydään läpi, mitä henkinen ensiapu on, miksi tukea tarjotaan, kuka voi tarjota henkistä ensiapua, Katso, kuuntele, yhdistä -toimintamalli sekä auttajan itsehoito. Osa asioista käyty läpi jo tällä kurssilla. Kesto 8 h.</a:t>
            </a:r>
            <a:endParaRPr lang="fi-FI" sz="1200">
              <a:cs typeface="Calibri"/>
            </a:endParaRPr>
          </a:p>
          <a:p>
            <a:r>
              <a:rPr lang="fi-FI" sz="1200" b="1">
                <a:latin typeface="Arial"/>
                <a:ea typeface="+mn-lt"/>
                <a:cs typeface="+mn-lt"/>
              </a:rPr>
              <a:t>Punainen Risti tutuksi. </a:t>
            </a:r>
            <a:r>
              <a:rPr lang="fi-FI" sz="1200">
                <a:latin typeface="Arial"/>
                <a:ea typeface="+mn-lt"/>
                <a:cs typeface="+mn-lt"/>
              </a:rPr>
              <a:t>Koulutus antaa perustietoa Punaisen Ristin toiminnasta, periaatteista, vapaaehtoistoiminnan mahdollisuuksista sekä ymmärrystä Punaisen Ristin roolista valmiusjärjestönä. Tarkoitettu kaikille Punaisen Ristin vapaaehtoisille. Kesto 2h.</a:t>
            </a:r>
            <a:endParaRPr lang="fi-FI" sz="1200">
              <a:latin typeface="Arial"/>
              <a:cs typeface="Calibri"/>
            </a:endParaRPr>
          </a:p>
          <a:p>
            <a:r>
              <a:rPr lang="fi-FI" sz="1200" b="1">
                <a:latin typeface="Arial"/>
                <a:ea typeface="+mn-lt"/>
                <a:cs typeface="+mn-lt"/>
              </a:rPr>
              <a:t>Moninaisuus vapaaehtoistoiminnassa. </a:t>
            </a:r>
            <a:r>
              <a:rPr lang="fi-FI" sz="1200">
                <a:latin typeface="Arial"/>
                <a:ea typeface="+mn-lt"/>
                <a:cs typeface="+mn-lt"/>
              </a:rPr>
              <a:t>Koulutuksessa käsitellään yhdenvertaisuutta, normeja, vuorovaikutustilanteita sekä saavutettavuutta. Tarkoitettu kaikille Punaisen Ristin vapaaehtoisille. Kesto 2h.</a:t>
            </a:r>
            <a:endParaRPr lang="fi-FI" sz="1200">
              <a:latin typeface="Arial"/>
            </a:endParaRPr>
          </a:p>
          <a:p>
            <a:r>
              <a:rPr lang="fi-FI" sz="1200" b="1">
                <a:latin typeface="Arial"/>
                <a:ea typeface="+mn-lt"/>
                <a:cs typeface="+mn-lt"/>
              </a:rPr>
              <a:t>Vuorovaikutustaidot</a:t>
            </a:r>
            <a:r>
              <a:rPr lang="fi-FI" sz="1200">
                <a:latin typeface="Arial"/>
                <a:ea typeface="+mn-lt"/>
                <a:cs typeface="+mn-lt"/>
              </a:rPr>
              <a:t>. Koulutus antaa valmiuksia erilaisiin pikakohtaamisiin messuilla, kampanjoissa, rekrytoinnissa, ryhmässä toimimiseen ja autettavan kohtaamiseen. Tarkoitettu kaikille Punaisen Ristin vapaaehtoisille. Kesto 2,5h.</a:t>
            </a:r>
            <a:endParaRPr lang="fi-FI" sz="1200">
              <a:latin typeface="Arial"/>
            </a:endParaRPr>
          </a:p>
          <a:p>
            <a:r>
              <a:rPr lang="fi-FI" sz="1200" b="1">
                <a:latin typeface="Arial"/>
                <a:ea typeface="+mn-lt"/>
                <a:cs typeface="+mn-lt"/>
              </a:rPr>
              <a:t>Paperittomat ja Punainen Risti. </a:t>
            </a:r>
            <a:r>
              <a:rPr lang="fi-FI" sz="1200">
                <a:latin typeface="Arial"/>
                <a:ea typeface="+mn-lt"/>
                <a:cs typeface="+mn-lt"/>
              </a:rPr>
              <a:t>Koulutuksen ydin on tehostaa Punaisen Ristin valmiutta toimia paperittomien parissa ja lisätä osallistujien pohjatietoja paperittomuudesta. Kesto 3h.</a:t>
            </a:r>
          </a:p>
          <a:p>
            <a:r>
              <a:rPr lang="fi-FI" sz="1200" b="1">
                <a:latin typeface="Arial"/>
                <a:ea typeface="+mn-lt"/>
                <a:cs typeface="+mn-lt"/>
              </a:rPr>
              <a:t>Säilöönottovierailuja</a:t>
            </a:r>
            <a:r>
              <a:rPr lang="fi-FI" sz="1200">
                <a:latin typeface="Arial"/>
                <a:ea typeface="+mn-lt"/>
                <a:cs typeface="+mn-lt"/>
              </a:rPr>
              <a:t> tekeville vapaaehtoisille järjestetään koulutus kerran vuodessa. Jos olet kiinnostunut vapaaehtoistoiminnasta säilöönottoyksiköissä, voit ottaa yhteyttä </a:t>
            </a:r>
            <a:r>
              <a:rPr lang="fi-FI" sz="1200">
                <a:latin typeface="Arial"/>
                <a:ea typeface="+mn-lt"/>
                <a:cs typeface="+mn-lt"/>
                <a:hlinkClick r:id="rId3"/>
              </a:rPr>
              <a:t>paperittomat@redcross.fi</a:t>
            </a:r>
            <a:r>
              <a:rPr lang="fi-FI" sz="1200">
                <a:latin typeface="Arial"/>
                <a:ea typeface="+mn-lt"/>
                <a:cs typeface="+mn-lt"/>
              </a:rPr>
              <a:t>. </a:t>
            </a:r>
            <a:endParaRPr lang="fi-FI" sz="1200">
              <a:latin typeface="Arial"/>
            </a:endParaRPr>
          </a:p>
          <a:p>
            <a:r>
              <a:rPr lang="fi-FI" sz="1200" b="1">
                <a:latin typeface="Arial"/>
                <a:ea typeface="+mn-lt"/>
                <a:cs typeface="+mn-lt"/>
              </a:rPr>
              <a:t>Ystävätoiminnan peruskurssi. </a:t>
            </a:r>
            <a:r>
              <a:rPr lang="fi-FI" sz="1200">
                <a:latin typeface="Arial"/>
                <a:ea typeface="+mn-lt"/>
                <a:cs typeface="+mn-lt"/>
              </a:rPr>
              <a:t>Koulutus antaa valmiudet toimia erilaisissa vapaaehtoisissa auttamistehtävissä, kuten ikäihmisen, nuoren, maahanmuuttajan tai muun yksinäisen henkilön vapaaehtoisena ystävänä. Koulutuksesta saa perustiedot esim. tuettavan kohtaamisesta ja ystävätoiminnan eri toimintamuodoista. Kesto 3h.</a:t>
            </a:r>
          </a:p>
          <a:p>
            <a:r>
              <a:rPr lang="fi-FI" sz="1200" b="1">
                <a:latin typeface="Arial"/>
                <a:ea typeface="+mn-lt"/>
                <a:cs typeface="+mn-lt"/>
              </a:rPr>
              <a:t>Verkkoauttajana Punaisessa Ristissä. </a:t>
            </a:r>
            <a:r>
              <a:rPr lang="fi-FI" sz="1200">
                <a:latin typeface="Arial"/>
                <a:ea typeface="+mn-lt"/>
                <a:cs typeface="+mn-lt"/>
              </a:rPr>
              <a:t>Itseopiskelukoulutus antaa tietoa Punaisen Ristin verkkovapaaehtoistehtävistä sekä valmiuksia              avunsaajan kohtaamiseen verkossa. Kesto 2h. </a:t>
            </a:r>
            <a:endParaRPr lang="fi-FI" sz="1200">
              <a:latin typeface="Arial"/>
            </a:endParaRPr>
          </a:p>
        </p:txBody>
      </p:sp>
      <p:sp>
        <p:nvSpPr>
          <p:cNvPr id="4" name="Oval 3">
            <a:extLst>
              <a:ext uri="{FF2B5EF4-FFF2-40B4-BE49-F238E27FC236}">
                <a16:creationId xmlns:a16="http://schemas.microsoft.com/office/drawing/2014/main" id="{7245D370-2B97-4852-A194-A8B0CEC12EFA}"/>
              </a:ext>
            </a:extLst>
          </p:cNvPr>
          <p:cNvSpPr/>
          <p:nvPr/>
        </p:nvSpPr>
        <p:spPr>
          <a:xfrm>
            <a:off x="7729590" y="687280"/>
            <a:ext cx="3324225" cy="1467954"/>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000000"/>
                </a:solidFill>
                <a:effectLst/>
                <a:uLnTx/>
                <a:uFillTx/>
                <a:latin typeface="Calibri" panose="020F0502020204030204"/>
                <a:ea typeface="+mn-ea"/>
                <a:cs typeface="+mn-cs"/>
              </a:rPr>
              <a:t>Luo profiili </a:t>
            </a:r>
            <a:r>
              <a:rPr kumimoji="0" lang="fi-FI" sz="1800" b="0" i="0" u="none" strike="noStrike" kern="1200" cap="none" spc="0" normalizeH="0" baseline="0" noProof="0" err="1">
                <a:ln>
                  <a:noFill/>
                </a:ln>
                <a:solidFill>
                  <a:srgbClr val="000000"/>
                </a:solidFill>
                <a:effectLst/>
                <a:uLnTx/>
                <a:uFillTx/>
                <a:latin typeface="Calibri" panose="020F0502020204030204"/>
                <a:ea typeface="+mn-ea"/>
                <a:cs typeface="+mn-cs"/>
              </a:rPr>
              <a:t>OMAan</a:t>
            </a:r>
            <a:r>
              <a:rPr kumimoji="0" lang="fi-FI" sz="1800" b="0" i="0" u="none" strike="noStrike" kern="1200" cap="none" spc="0" normalizeH="0" baseline="0" noProof="0">
                <a:ln>
                  <a:noFill/>
                </a:ln>
                <a:solidFill>
                  <a:srgbClr val="000000"/>
                </a:solidFill>
                <a:effectLst/>
                <a:uLnTx/>
                <a:uFillTx/>
                <a:latin typeface="Calibri" panose="020F0502020204030204"/>
                <a:ea typeface="+mn-ea"/>
                <a:cs typeface="+mn-cs"/>
              </a:rPr>
              <a:t> ja selaile koulutuksia: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hlinkClick r:id="rId4"/>
              </a:rPr>
              <a:t>https://vapaaehtoiset.punainenristi.fi/</a:t>
            </a:r>
            <a:r>
              <a:rPr kumimoji="0" lang="fi-FI" sz="1800" b="0" i="0" u="none" strike="noStrike" kern="1200" cap="none" spc="0" normalizeH="0" baseline="0" noProof="0">
                <a:ln>
                  <a:noFill/>
                </a:ln>
                <a:solidFill>
                  <a:srgbClr val="FFFFFF"/>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9769978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E4ECB-FADF-40E9-A085-FE33D9CD4416}"/>
              </a:ext>
            </a:extLst>
          </p:cNvPr>
          <p:cNvSpPr>
            <a:spLocks noGrp="1"/>
          </p:cNvSpPr>
          <p:nvPr>
            <p:ph type="title"/>
          </p:nvPr>
        </p:nvSpPr>
        <p:spPr/>
        <p:txBody>
          <a:bodyPr/>
          <a:lstStyle/>
          <a:p>
            <a:r>
              <a:rPr lang="fi-FI"/>
              <a:t>Voimavaraillat</a:t>
            </a:r>
          </a:p>
        </p:txBody>
      </p:sp>
      <p:sp>
        <p:nvSpPr>
          <p:cNvPr id="3" name="Content Placeholder 2">
            <a:extLst>
              <a:ext uri="{FF2B5EF4-FFF2-40B4-BE49-F238E27FC236}">
                <a16:creationId xmlns:a16="http://schemas.microsoft.com/office/drawing/2014/main" id="{A458941D-8F19-442A-9DE3-4AA191A39575}"/>
              </a:ext>
            </a:extLst>
          </p:cNvPr>
          <p:cNvSpPr>
            <a:spLocks noGrp="1"/>
          </p:cNvSpPr>
          <p:nvPr>
            <p:ph type="body" sz="quarter" idx="11"/>
          </p:nvPr>
        </p:nvSpPr>
        <p:spPr/>
        <p:txBody>
          <a:bodyPr vert="horz" lIns="91440" tIns="45720" rIns="91440" bIns="45720" rtlCol="0" anchor="t">
            <a:normAutofit fontScale="85000" lnSpcReduction="20000"/>
          </a:bodyPr>
          <a:lstStyle/>
          <a:p>
            <a:r>
              <a:rPr lang="fi-FI">
                <a:cs typeface="Calibri" panose="020F0502020204030204"/>
              </a:rPr>
              <a:t>Vapaaehtoisten jaksamiseen kiinnitetään erityistä huomiota. Kun tarve voimavaraillalle tai vertaistukitapaamiselle tulee esiin, ilmoita tästä ryhmän vetäjälle ja seuraavaksi piiriin. Piiritoimiston toiminnasta vastaava työntekijä auttaa voimavaraillan suunnittelussa ja toteuttamisessa. Ks. vinkkejä sisältöön esim. </a:t>
            </a:r>
            <a:r>
              <a:rPr lang="fi-FI">
                <a:cs typeface="Calibri" panose="020F0502020204030204"/>
                <a:hlinkClick r:id="rId3"/>
              </a:rPr>
              <a:t>vapaaehtoisten voimavarakahvila-sivustolta</a:t>
            </a:r>
            <a:r>
              <a:rPr lang="fi-FI">
                <a:cs typeface="Calibri" panose="020F0502020204030204"/>
              </a:rPr>
              <a:t>.</a:t>
            </a:r>
          </a:p>
          <a:p>
            <a:r>
              <a:rPr lang="fi-FI" b="1">
                <a:ea typeface="+mn-lt"/>
                <a:cs typeface="+mn-lt"/>
              </a:rPr>
              <a:t>Katso myös: </a:t>
            </a:r>
            <a:r>
              <a:rPr lang="fi-FI" b="1">
                <a:ea typeface="+mn-lt"/>
                <a:cs typeface="+mn-lt"/>
                <a:hlinkClick r:id="rId4"/>
              </a:rPr>
              <a:t>Vapaaehtoisten voimavarapäivä.</a:t>
            </a:r>
            <a:r>
              <a:rPr lang="fi-FI">
                <a:ea typeface="+mn-lt"/>
                <a:cs typeface="+mn-lt"/>
                <a:hlinkClick r:id="rId4"/>
              </a:rPr>
              <a:t> </a:t>
            </a:r>
            <a:r>
              <a:rPr lang="fi-FI">
                <a:ea typeface="+mn-lt"/>
                <a:cs typeface="+mn-lt"/>
              </a:rPr>
              <a:t>Koulutus on hyvinvoinnin, jaksamisen ja kiittämisen teemojen ympärille rakennettu teemapäivä, joka palvelee luontevasti osana vapaaehtoisten työnohjauksellista tukea. Teemapäivän tavoitteena on antaa tilaa kokemusten vaihtoon, vuorovaikutukseen ja vertaistukeen, antaa valmiuksia ymmärtää rajanvetoa oman elämän eri roolien välillä sekä tukea vapaaehtoisten jaksamista. Tarkoitettu kaikille Punaisen Ristin vapaaehtoisille. Kesto 2-8h.</a:t>
            </a:r>
            <a:endParaRPr lang="fi-FI">
              <a:cs typeface="Calibri" panose="020F0502020204030204"/>
            </a:endParaRPr>
          </a:p>
          <a:p>
            <a:endParaRPr lang="fi-FI">
              <a:cs typeface="Calibri" panose="020F0502020204030204"/>
            </a:endParaRPr>
          </a:p>
        </p:txBody>
      </p:sp>
    </p:spTree>
    <p:extLst>
      <p:ext uri="{BB962C8B-B14F-4D97-AF65-F5344CB8AC3E}">
        <p14:creationId xmlns:p14="http://schemas.microsoft.com/office/powerpoint/2010/main" val="3549340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5A4E4-86A7-0141-8CC1-7DFAE0960996}"/>
              </a:ext>
            </a:extLst>
          </p:cNvPr>
          <p:cNvSpPr>
            <a:spLocks noGrp="1"/>
          </p:cNvSpPr>
          <p:nvPr>
            <p:ph type="ctrTitle"/>
          </p:nvPr>
        </p:nvSpPr>
        <p:spPr/>
        <p:txBody>
          <a:bodyPr>
            <a:noAutofit/>
          </a:bodyPr>
          <a:lstStyle/>
          <a:p>
            <a:r>
              <a:rPr lang="en-gb" sz="6000" b="1" i="0" u="none" baseline="0">
                <a:latin typeface="Arial"/>
                <a:cs typeface="Arial"/>
              </a:rPr>
              <a:t>1. </a:t>
            </a:r>
            <a:r>
              <a:rPr lang="fi-FI" sz="6000">
                <a:latin typeface="Arial"/>
                <a:cs typeface="Arial"/>
              </a:rPr>
              <a:t>Haavoittuvuuksien tunnistaminen</a:t>
            </a:r>
            <a:endParaRPr lang="fi-FI" sz="6000"/>
          </a:p>
        </p:txBody>
      </p:sp>
    </p:spTree>
    <p:extLst>
      <p:ext uri="{BB962C8B-B14F-4D97-AF65-F5344CB8AC3E}">
        <p14:creationId xmlns:p14="http://schemas.microsoft.com/office/powerpoint/2010/main" val="37020964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4DFE8-2B36-4D78-AD91-5A8CD245A5FF}"/>
              </a:ext>
            </a:extLst>
          </p:cNvPr>
          <p:cNvSpPr>
            <a:spLocks noGrp="1"/>
          </p:cNvSpPr>
          <p:nvPr>
            <p:ph type="title"/>
          </p:nvPr>
        </p:nvSpPr>
        <p:spPr>
          <a:xfrm>
            <a:off x="838200" y="634247"/>
            <a:ext cx="10515600" cy="781750"/>
          </a:xfrm>
        </p:spPr>
        <p:txBody>
          <a:bodyPr/>
          <a:lstStyle/>
          <a:p>
            <a:r>
              <a:rPr lang="fi-FI">
                <a:latin typeface="Arial"/>
                <a:cs typeface="Arial"/>
              </a:rPr>
              <a:t>Hyödyllisiä linkkejä</a:t>
            </a:r>
            <a:endParaRPr lang="fi-FI"/>
          </a:p>
        </p:txBody>
      </p:sp>
      <p:sp>
        <p:nvSpPr>
          <p:cNvPr id="3" name="Content Placeholder 2">
            <a:extLst>
              <a:ext uri="{FF2B5EF4-FFF2-40B4-BE49-F238E27FC236}">
                <a16:creationId xmlns:a16="http://schemas.microsoft.com/office/drawing/2014/main" id="{0D3E821E-551D-4C8E-9742-BEEB7C768DB3}"/>
              </a:ext>
            </a:extLst>
          </p:cNvPr>
          <p:cNvSpPr>
            <a:spLocks noGrp="1"/>
          </p:cNvSpPr>
          <p:nvPr>
            <p:ph type="body" sz="quarter" idx="11"/>
          </p:nvPr>
        </p:nvSpPr>
        <p:spPr>
          <a:xfrm>
            <a:off x="838200" y="1706073"/>
            <a:ext cx="10515600" cy="2944813"/>
          </a:xfrm>
        </p:spPr>
        <p:txBody>
          <a:bodyPr/>
          <a:lstStyle/>
          <a:p>
            <a:pPr marL="0" indent="0">
              <a:lnSpc>
                <a:spcPct val="100000"/>
              </a:lnSpc>
              <a:spcBef>
                <a:spcPts val="0"/>
              </a:spcBef>
              <a:buNone/>
            </a:pPr>
            <a:r>
              <a:rPr lang="fi-FI" sz="2000">
                <a:ea typeface="+mn-lt"/>
                <a:cs typeface="+mn-lt"/>
              </a:rPr>
              <a:t>Henkisen ensiavun opas: </a:t>
            </a:r>
            <a:endParaRPr lang="fi-FI" sz="2000">
              <a:cs typeface="Calibri" panose="020F0502020204030204"/>
            </a:endParaRPr>
          </a:p>
          <a:p>
            <a:pPr marL="0" indent="0">
              <a:lnSpc>
                <a:spcPct val="100000"/>
              </a:lnSpc>
              <a:spcBef>
                <a:spcPts val="0"/>
              </a:spcBef>
              <a:buNone/>
            </a:pPr>
            <a:r>
              <a:rPr lang="fi-FI" sz="2000">
                <a:cs typeface="Calibri" panose="020F0502020204030204"/>
                <a:hlinkClick r:id="rId3"/>
              </a:rPr>
              <a:t>https://rednet.punainenristi.fi/system/files/branch/Henkisen%20ensiavun%20opas.pdf</a:t>
            </a:r>
            <a:r>
              <a:rPr lang="fi-FI" sz="2000">
                <a:cs typeface="Calibri" panose="020F0502020204030204"/>
              </a:rPr>
              <a:t> </a:t>
            </a:r>
          </a:p>
          <a:p>
            <a:pPr marL="0" indent="0">
              <a:lnSpc>
                <a:spcPct val="100000"/>
              </a:lnSpc>
              <a:spcBef>
                <a:spcPts val="0"/>
              </a:spcBef>
              <a:buNone/>
            </a:pPr>
            <a:endParaRPr lang="fi-FI" sz="2000">
              <a:ea typeface="+mn-lt"/>
              <a:cs typeface="Calibri" panose="020F0502020204030204"/>
            </a:endParaRPr>
          </a:p>
          <a:p>
            <a:pPr marL="0" indent="0">
              <a:lnSpc>
                <a:spcPct val="100000"/>
              </a:lnSpc>
              <a:spcBef>
                <a:spcPts val="0"/>
              </a:spcBef>
              <a:buNone/>
            </a:pPr>
            <a:r>
              <a:rPr lang="fi-FI" sz="2000">
                <a:ea typeface="+mn-lt"/>
                <a:cs typeface="Calibri" panose="020F0502020204030204"/>
              </a:rPr>
              <a:t>Monikulttuurinen suru:</a:t>
            </a:r>
          </a:p>
          <a:p>
            <a:pPr marL="0" indent="0">
              <a:lnSpc>
                <a:spcPct val="100000"/>
              </a:lnSpc>
              <a:spcBef>
                <a:spcPts val="0"/>
              </a:spcBef>
              <a:buNone/>
            </a:pPr>
            <a:r>
              <a:rPr lang="fi-FI" sz="2000">
                <a:ea typeface="+mn-lt"/>
                <a:cs typeface="+mn-lt"/>
                <a:hlinkClick r:id="rId4"/>
              </a:rPr>
              <a:t>https://www.surevankohtaaminen.fi/monikulttuurinen-kohtaaminen/</a:t>
            </a:r>
            <a:r>
              <a:rPr lang="fi-FI" sz="2000">
                <a:ea typeface="+mn-lt"/>
                <a:cs typeface="Calibri" panose="020F0502020204030204"/>
              </a:rPr>
              <a:t> </a:t>
            </a:r>
          </a:p>
          <a:p>
            <a:pPr marL="0" indent="0">
              <a:lnSpc>
                <a:spcPct val="100000"/>
              </a:lnSpc>
              <a:spcBef>
                <a:spcPts val="0"/>
              </a:spcBef>
              <a:buNone/>
            </a:pPr>
            <a:endParaRPr lang="fi-FI" sz="2000">
              <a:ea typeface="+mn-lt"/>
              <a:cs typeface="Calibri" panose="020F0502020204030204"/>
            </a:endParaRPr>
          </a:p>
          <a:p>
            <a:pPr marL="0" indent="0">
              <a:spcBef>
                <a:spcPts val="0"/>
              </a:spcBef>
              <a:buNone/>
            </a:pPr>
            <a:r>
              <a:rPr lang="fi-FI" sz="2000"/>
              <a:t>Turvallinen mieli -hankkeessa on kehitetty työkalu eteenpäin ohjaamisen tueksi. Tiedosto on saatavilla suomeksi, englanniksi, ukrainaksi, venäjäksi ja ruotsiksi, ja sitä voi täydentää sekä käännättää paikkakuntakohtaisesti. Löydät tiedoston </a:t>
            </a:r>
            <a:r>
              <a:rPr lang="fi-FI" sz="2000">
                <a:hlinkClick r:id="rId5"/>
              </a:rPr>
              <a:t>Turvallinen mieli -hankkeen </a:t>
            </a:r>
            <a:r>
              <a:rPr lang="fi-FI" sz="2000" err="1">
                <a:hlinkClick r:id="rId5"/>
              </a:rPr>
              <a:t>Rednet</a:t>
            </a:r>
            <a:r>
              <a:rPr lang="fi-FI" sz="2000">
                <a:hlinkClick r:id="rId5"/>
              </a:rPr>
              <a:t>-sivustolta.</a:t>
            </a:r>
            <a:r>
              <a:rPr lang="fi-FI" sz="2000"/>
              <a:t> Sivustolta löydät myös valmiita ryhmässä toteutettavia yhteisöllisiä hyvinvointia tukevia harjoituksia, joita voi toteuttaa myös monikulttuurisessa toiminnassa.</a:t>
            </a:r>
          </a:p>
          <a:p>
            <a:pPr marL="0" indent="0">
              <a:spcBef>
                <a:spcPts val="0"/>
              </a:spcBef>
              <a:buNone/>
            </a:pPr>
            <a:endParaRPr lang="en-US" sz="2400"/>
          </a:p>
          <a:p>
            <a:pPr marL="0" indent="0">
              <a:lnSpc>
                <a:spcPct val="100000"/>
              </a:lnSpc>
              <a:spcBef>
                <a:spcPts val="0"/>
              </a:spcBef>
              <a:buNone/>
            </a:pPr>
            <a:endParaRPr lang="fi-FI">
              <a:ea typeface="+mn-lt"/>
              <a:cs typeface="Calibri" panose="020F0502020204030204"/>
            </a:endParaRPr>
          </a:p>
          <a:p>
            <a:pPr marL="0" indent="0">
              <a:lnSpc>
                <a:spcPct val="100000"/>
              </a:lnSpc>
              <a:spcBef>
                <a:spcPts val="0"/>
              </a:spcBef>
              <a:buNone/>
            </a:pPr>
            <a:endParaRPr lang="fi-FI">
              <a:ea typeface="+mn-lt"/>
              <a:cs typeface="+mn-lt"/>
            </a:endParaRPr>
          </a:p>
          <a:p>
            <a:endParaRPr lang="fi-FI"/>
          </a:p>
        </p:txBody>
      </p:sp>
    </p:spTree>
    <p:extLst>
      <p:ext uri="{BB962C8B-B14F-4D97-AF65-F5344CB8AC3E}">
        <p14:creationId xmlns:p14="http://schemas.microsoft.com/office/powerpoint/2010/main" val="1421933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F1D8DA6-1F9C-D7E8-86A3-050C8C6FF6BE}"/>
              </a:ext>
            </a:extLst>
          </p:cNvPr>
          <p:cNvSpPr>
            <a:spLocks noGrp="1"/>
          </p:cNvSpPr>
          <p:nvPr>
            <p:ph type="body" idx="14"/>
          </p:nvPr>
        </p:nvSpPr>
        <p:spPr>
          <a:xfrm>
            <a:off x="679128" y="0"/>
            <a:ext cx="4572000" cy="3395608"/>
          </a:xfrm>
        </p:spPr>
        <p:txBody>
          <a:bodyPr/>
          <a:lstStyle/>
          <a:p>
            <a:r>
              <a:rPr lang="fi-FI"/>
              <a:t>Kiitos!</a:t>
            </a:r>
          </a:p>
        </p:txBody>
      </p:sp>
      <p:sp>
        <p:nvSpPr>
          <p:cNvPr id="5" name="Text Placeholder 4">
            <a:extLst>
              <a:ext uri="{FF2B5EF4-FFF2-40B4-BE49-F238E27FC236}">
                <a16:creationId xmlns:a16="http://schemas.microsoft.com/office/drawing/2014/main" id="{92623FCD-CA11-E281-CC5E-AD71A484D936}"/>
              </a:ext>
            </a:extLst>
          </p:cNvPr>
          <p:cNvSpPr>
            <a:spLocks noGrp="1"/>
          </p:cNvSpPr>
          <p:nvPr>
            <p:ph type="body" idx="16"/>
          </p:nvPr>
        </p:nvSpPr>
        <p:spPr>
          <a:xfrm>
            <a:off x="679128" y="2830326"/>
            <a:ext cx="4572000" cy="790817"/>
          </a:xfrm>
        </p:spPr>
        <p:txBody>
          <a:bodyPr/>
          <a:lstStyle/>
          <a:p>
            <a:pPr algn="ctr"/>
            <a:r>
              <a:rPr lang="fi-FI" sz="2000">
                <a:solidFill>
                  <a:schemeClr val="tx1"/>
                </a:solidFill>
              </a:rPr>
              <a:t>Liity jäseneksi:</a:t>
            </a:r>
          </a:p>
          <a:p>
            <a:pPr algn="ctr"/>
            <a:r>
              <a:rPr lang="fi-FI" sz="1600" u="sng">
                <a:solidFill>
                  <a:schemeClr val="accent1">
                    <a:lumMod val="75000"/>
                  </a:schemeClr>
                </a:solidFill>
                <a:hlinkClick r:id="rId3"/>
              </a:rPr>
              <a:t>https://www.punainenristi.fi/tyomme/liity-jaseneksi/</a:t>
            </a:r>
            <a:r>
              <a:rPr lang="fi-FI" sz="1600" u="sng">
                <a:solidFill>
                  <a:schemeClr val="accent1">
                    <a:lumMod val="75000"/>
                  </a:schemeClr>
                </a:solidFill>
              </a:rPr>
              <a:t> </a:t>
            </a:r>
          </a:p>
          <a:p>
            <a:pPr algn="ctr"/>
            <a:r>
              <a:rPr lang="fi-FI" sz="1600">
                <a:solidFill>
                  <a:schemeClr val="tx1"/>
                </a:solidFill>
              </a:rPr>
              <a:t>Etsi tietoa paikkakuntasi toimintamahdollisuuksista:</a:t>
            </a:r>
          </a:p>
          <a:p>
            <a:pPr algn="ctr"/>
            <a:r>
              <a:rPr lang="fi-FI" sz="1200">
                <a:hlinkClick r:id="rId4"/>
              </a:rPr>
              <a:t>https://vapaaehtoiset.punainenristi.fi/</a:t>
            </a:r>
            <a:r>
              <a:rPr lang="fi-FI" sz="1200"/>
              <a:t>  </a:t>
            </a:r>
          </a:p>
          <a:p>
            <a:r>
              <a:rPr lang="fi-FI" sz="1200">
                <a:solidFill>
                  <a:schemeClr val="tx1"/>
                </a:solidFill>
              </a:rPr>
              <a:t>Osastojen ja piirien yhteystiedot: </a:t>
            </a:r>
            <a:r>
              <a:rPr lang="fi-FI" sz="1200">
                <a:solidFill>
                  <a:schemeClr val="tx1"/>
                </a:solidFill>
                <a:hlinkClick r:id="rId5"/>
              </a:rPr>
              <a:t>https://rednet.punainenristi.fi/group-search</a:t>
            </a:r>
            <a:r>
              <a:rPr lang="fi-FI" sz="1200">
                <a:solidFill>
                  <a:schemeClr val="tx1"/>
                </a:solidFill>
              </a:rPr>
              <a:t> </a:t>
            </a:r>
          </a:p>
          <a:p>
            <a:pPr algn="ctr"/>
            <a:endParaRPr lang="fi-FI" sz="1200"/>
          </a:p>
          <a:p>
            <a:pPr algn="ctr"/>
            <a:endParaRPr lang="fi-FI" sz="1600" u="sng">
              <a:solidFill>
                <a:schemeClr val="accent1">
                  <a:lumMod val="75000"/>
                </a:schemeClr>
              </a:solidFill>
            </a:endParaRPr>
          </a:p>
          <a:p>
            <a:endParaRPr lang="fi-FI"/>
          </a:p>
        </p:txBody>
      </p:sp>
    </p:spTree>
    <p:extLst>
      <p:ext uri="{BB962C8B-B14F-4D97-AF65-F5344CB8AC3E}">
        <p14:creationId xmlns:p14="http://schemas.microsoft.com/office/powerpoint/2010/main" val="3890993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BBC8AD-30EB-4939-80EF-7DFC806C2D4D}"/>
              </a:ext>
            </a:extLst>
          </p:cNvPr>
          <p:cNvSpPr>
            <a:spLocks noGrp="1"/>
          </p:cNvSpPr>
          <p:nvPr>
            <p:ph type="title"/>
          </p:nvPr>
        </p:nvSpPr>
        <p:spPr>
          <a:xfrm>
            <a:off x="838200" y="647350"/>
            <a:ext cx="10515600" cy="781750"/>
          </a:xfrm>
        </p:spPr>
        <p:txBody>
          <a:bodyPr/>
          <a:lstStyle/>
          <a:p>
            <a:r>
              <a:rPr lang="fi-FI" sz="3200">
                <a:latin typeface="Arial"/>
                <a:cs typeface="Arial"/>
              </a:rPr>
              <a:t>Haavoittuvuuden määrittelyä</a:t>
            </a:r>
            <a:endParaRPr lang="en-US"/>
          </a:p>
        </p:txBody>
      </p:sp>
      <p:sp>
        <p:nvSpPr>
          <p:cNvPr id="11" name="Content Placeholder 2">
            <a:extLst>
              <a:ext uri="{FF2B5EF4-FFF2-40B4-BE49-F238E27FC236}">
                <a16:creationId xmlns:a16="http://schemas.microsoft.com/office/drawing/2014/main" id="{FBC9FF30-9084-453C-9D2A-FAB7502165BA}"/>
              </a:ext>
            </a:extLst>
          </p:cNvPr>
          <p:cNvSpPr>
            <a:spLocks noGrp="1"/>
          </p:cNvSpPr>
          <p:nvPr>
            <p:ph type="body" sz="quarter" idx="11"/>
          </p:nvPr>
        </p:nvSpPr>
        <p:spPr>
          <a:xfrm>
            <a:off x="670302" y="1555104"/>
            <a:ext cx="10515600" cy="4025889"/>
          </a:xfrm>
        </p:spPr>
        <p:txBody>
          <a:bodyPr vert="horz" lIns="91440" tIns="45720" rIns="91440" bIns="45720" rtlCol="0" anchor="t">
            <a:noAutofit/>
          </a:bodyPr>
          <a:lstStyle/>
          <a:p>
            <a:pPr marL="0" indent="0">
              <a:buNone/>
            </a:pPr>
            <a:endParaRPr lang="fi-FI" b="1">
              <a:latin typeface="Arial"/>
              <a:ea typeface="+mn-lt"/>
              <a:cs typeface="+mn-lt"/>
            </a:endParaRPr>
          </a:p>
          <a:p>
            <a:r>
              <a:rPr lang="fi-FI" b="1">
                <a:latin typeface="Arial"/>
                <a:cs typeface="Arial"/>
              </a:rPr>
              <a:t>Haavoittuvuus</a:t>
            </a:r>
            <a:br>
              <a:rPr lang="fi-FI"/>
            </a:br>
            <a:r>
              <a:rPr lang="fi-FI" err="1">
                <a:latin typeface="Arial"/>
                <a:cs typeface="Arial"/>
              </a:rPr>
              <a:t>Haavoittuvuus</a:t>
            </a:r>
            <a:r>
              <a:rPr lang="fi-FI">
                <a:latin typeface="Arial"/>
                <a:cs typeface="Arial"/>
              </a:rPr>
              <a:t> tarkoittaa yksilön tai ryhmän alttiutta haitoille. Haittojen kokeminen vaihtelee riippuen suojaavista ja altistavista tekijöistä, jotka voivat olla yksilöllisiä tai yhteiskunnallisia.</a:t>
            </a:r>
          </a:p>
          <a:p>
            <a:r>
              <a:rPr lang="fi-FI" b="1">
                <a:latin typeface="Arial"/>
                <a:cs typeface="Arial"/>
              </a:rPr>
              <a:t>Haavoittuvassa asemassa olevat</a:t>
            </a:r>
            <a:br>
              <a:rPr lang="fi-FI"/>
            </a:br>
            <a:r>
              <a:rPr lang="fi-FI">
                <a:latin typeface="Arial"/>
                <a:cs typeface="Arial"/>
              </a:rPr>
              <a:t>THL:n määritelmän mukaan haavoittuvassa asemassa olevat ovat henkilöitä, joilla oman vaikutusvaltansa ulkopuolisista syistä ei ole samoja mahdollisuuksia kuin paremmassa asemassa olevilla väestöryhmillä.</a:t>
            </a:r>
          </a:p>
          <a:p>
            <a:endParaRPr lang="en-US"/>
          </a:p>
        </p:txBody>
      </p:sp>
    </p:spTree>
    <p:extLst>
      <p:ext uri="{BB962C8B-B14F-4D97-AF65-F5344CB8AC3E}">
        <p14:creationId xmlns:p14="http://schemas.microsoft.com/office/powerpoint/2010/main" val="2161064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BBC8AD-30EB-4939-80EF-7DFC806C2D4D}"/>
              </a:ext>
            </a:extLst>
          </p:cNvPr>
          <p:cNvSpPr>
            <a:spLocks noGrp="1"/>
          </p:cNvSpPr>
          <p:nvPr>
            <p:ph type="title"/>
          </p:nvPr>
        </p:nvSpPr>
        <p:spPr>
          <a:xfrm>
            <a:off x="670302" y="323690"/>
            <a:ext cx="10515600" cy="781750"/>
          </a:xfrm>
        </p:spPr>
        <p:txBody>
          <a:bodyPr/>
          <a:lstStyle/>
          <a:p>
            <a:r>
              <a:rPr lang="fi-FI" sz="3200">
                <a:latin typeface="Arial"/>
                <a:cs typeface="Arial"/>
              </a:rPr>
              <a:t>Haavoittuvuus ja maahanmuutto</a:t>
            </a:r>
            <a:endParaRPr lang="en-US"/>
          </a:p>
        </p:txBody>
      </p:sp>
      <p:sp>
        <p:nvSpPr>
          <p:cNvPr id="11" name="Content Placeholder 2">
            <a:extLst>
              <a:ext uri="{FF2B5EF4-FFF2-40B4-BE49-F238E27FC236}">
                <a16:creationId xmlns:a16="http://schemas.microsoft.com/office/drawing/2014/main" id="{FBC9FF30-9084-453C-9D2A-FAB7502165BA}"/>
              </a:ext>
            </a:extLst>
          </p:cNvPr>
          <p:cNvSpPr>
            <a:spLocks noGrp="1"/>
          </p:cNvSpPr>
          <p:nvPr>
            <p:ph type="body" sz="quarter" idx="11"/>
          </p:nvPr>
        </p:nvSpPr>
        <p:spPr>
          <a:xfrm>
            <a:off x="670302" y="1279532"/>
            <a:ext cx="10515600" cy="4025889"/>
          </a:xfrm>
        </p:spPr>
        <p:txBody>
          <a:bodyPr vert="horz" lIns="91440" tIns="45720" rIns="91440" bIns="45720" rtlCol="0" anchor="t">
            <a:noAutofit/>
          </a:bodyPr>
          <a:lstStyle/>
          <a:p>
            <a:r>
              <a:rPr lang="fi-FI" b="1">
                <a:latin typeface="Arial"/>
                <a:cs typeface="Arial"/>
              </a:rPr>
              <a:t>Kaikki </a:t>
            </a:r>
            <a:r>
              <a:rPr lang="fi-FI" b="1" err="1">
                <a:latin typeface="Arial"/>
                <a:cs typeface="Arial"/>
              </a:rPr>
              <a:t>maahanmuuttaneet</a:t>
            </a:r>
            <a:r>
              <a:rPr lang="fi-FI" b="1">
                <a:latin typeface="Arial"/>
                <a:cs typeface="Arial"/>
              </a:rPr>
              <a:t> eivät ole haavoittuvassa asemassa, eivätkä kaikki haavoittuvassa asemassa olevat ole </a:t>
            </a:r>
            <a:r>
              <a:rPr lang="fi-FI" b="1" err="1">
                <a:latin typeface="Arial"/>
                <a:cs typeface="Arial"/>
              </a:rPr>
              <a:t>maahanmuuttaneita</a:t>
            </a:r>
            <a:r>
              <a:rPr lang="fi-FI" b="1">
                <a:latin typeface="Arial"/>
                <a:cs typeface="Arial"/>
              </a:rPr>
              <a:t>.</a:t>
            </a:r>
            <a:r>
              <a:rPr lang="fi-FI">
                <a:latin typeface="Arial"/>
                <a:cs typeface="Arial"/>
              </a:rPr>
              <a:t> Uuteen ympäristöön sopeutumiseen vaikuttavat monet tekijät, kuten:</a:t>
            </a:r>
          </a:p>
          <a:p>
            <a:pPr lvl="1"/>
            <a:r>
              <a:rPr lang="fi-FI">
                <a:latin typeface="Arial"/>
                <a:cs typeface="Arial"/>
              </a:rPr>
              <a:t>Työ</a:t>
            </a:r>
          </a:p>
          <a:p>
            <a:pPr lvl="1"/>
            <a:r>
              <a:rPr lang="fi-FI">
                <a:latin typeface="Arial"/>
                <a:cs typeface="Arial"/>
              </a:rPr>
              <a:t>Perhe</a:t>
            </a:r>
          </a:p>
          <a:p>
            <a:pPr lvl="1"/>
            <a:r>
              <a:rPr lang="fi-FI">
                <a:latin typeface="Arial"/>
                <a:cs typeface="Arial"/>
              </a:rPr>
              <a:t>Sosiaaliset verkostot</a:t>
            </a:r>
          </a:p>
          <a:p>
            <a:pPr lvl="1"/>
            <a:r>
              <a:rPr lang="fi-FI">
                <a:latin typeface="Arial"/>
                <a:cs typeface="Arial"/>
              </a:rPr>
              <a:t>Yhteiskunnalliset tekijät</a:t>
            </a:r>
          </a:p>
          <a:p>
            <a:pPr lvl="1"/>
            <a:r>
              <a:rPr lang="fi-FI">
                <a:latin typeface="Arial"/>
                <a:cs typeface="Arial"/>
              </a:rPr>
              <a:t>Yksilölliset tekijät</a:t>
            </a:r>
          </a:p>
          <a:p>
            <a:pPr marL="0" indent="0">
              <a:buNone/>
            </a:pPr>
            <a:br>
              <a:rPr lang="fi-FI"/>
            </a:br>
            <a:r>
              <a:rPr lang="fi-FI" sz="2000">
                <a:latin typeface="Arial"/>
                <a:cs typeface="Arial"/>
              </a:rPr>
              <a:t>Tässä koulutuksessa tarkastellaan erityisesti maahan muuttamiseen ja kansainvälisen suojelun hakemiseen liittyviä haavoittuvuuksia. Samalla on tärkeä muistaa, että </a:t>
            </a:r>
            <a:r>
              <a:rPr lang="fi-FI" sz="2000" err="1">
                <a:latin typeface="Arial"/>
                <a:cs typeface="Arial"/>
              </a:rPr>
              <a:t>maahanmuuttaneet</a:t>
            </a:r>
            <a:r>
              <a:rPr lang="fi-FI" sz="2000">
                <a:latin typeface="Arial"/>
                <a:cs typeface="Arial"/>
              </a:rPr>
              <a:t> ovat monimuotoinen ryhmä, ja heidän tilanteensa voivat olla hyvin erilaisia.</a:t>
            </a:r>
            <a:r>
              <a:rPr lang="en-US" sz="2000">
                <a:latin typeface="Arial"/>
                <a:cs typeface="Arial"/>
              </a:rPr>
              <a:t> </a:t>
            </a:r>
            <a:r>
              <a:rPr lang="en-US" sz="2000" err="1">
                <a:latin typeface="Arial"/>
                <a:cs typeface="Arial"/>
              </a:rPr>
              <a:t>Maahanmuutto</a:t>
            </a:r>
            <a:r>
              <a:rPr lang="en-US" sz="2000">
                <a:latin typeface="Arial"/>
                <a:cs typeface="Arial"/>
              </a:rPr>
              <a:t> </a:t>
            </a:r>
            <a:r>
              <a:rPr lang="en-US" sz="2000" err="1">
                <a:latin typeface="Arial"/>
                <a:cs typeface="Arial"/>
              </a:rPr>
              <a:t>ei</a:t>
            </a:r>
            <a:r>
              <a:rPr lang="en-US" sz="2000">
                <a:latin typeface="Arial"/>
                <a:cs typeface="Arial"/>
              </a:rPr>
              <a:t> </a:t>
            </a:r>
            <a:r>
              <a:rPr lang="en-US" sz="2000" err="1">
                <a:latin typeface="Arial"/>
                <a:cs typeface="Arial"/>
              </a:rPr>
              <a:t>yksiselitteisesti</a:t>
            </a:r>
            <a:r>
              <a:rPr lang="en-US" sz="2000">
                <a:latin typeface="Arial"/>
                <a:cs typeface="Arial"/>
              </a:rPr>
              <a:t> </a:t>
            </a:r>
            <a:r>
              <a:rPr lang="en-US" sz="2000" err="1">
                <a:latin typeface="Arial"/>
                <a:cs typeface="Arial"/>
              </a:rPr>
              <a:t>tarkoita</a:t>
            </a:r>
            <a:r>
              <a:rPr lang="en-US" sz="2000">
                <a:latin typeface="Arial"/>
                <a:cs typeface="Arial"/>
              </a:rPr>
              <a:t> </a:t>
            </a:r>
            <a:r>
              <a:rPr lang="en-US" sz="2000" err="1">
                <a:latin typeface="Arial"/>
                <a:cs typeface="Arial"/>
              </a:rPr>
              <a:t>sitä</a:t>
            </a:r>
            <a:r>
              <a:rPr lang="en-US" sz="2000">
                <a:latin typeface="Arial"/>
                <a:cs typeface="Arial"/>
              </a:rPr>
              <a:t>, </a:t>
            </a:r>
            <a:r>
              <a:rPr lang="en-US" sz="2000" err="1">
                <a:latin typeface="Arial"/>
                <a:cs typeface="Arial"/>
              </a:rPr>
              <a:t>että</a:t>
            </a:r>
            <a:r>
              <a:rPr lang="en-US" sz="2000">
                <a:latin typeface="Arial"/>
                <a:cs typeface="Arial"/>
              </a:rPr>
              <a:t> </a:t>
            </a:r>
            <a:r>
              <a:rPr lang="en-US" sz="2000" err="1">
                <a:latin typeface="Arial"/>
                <a:cs typeface="Arial"/>
              </a:rPr>
              <a:t>henkilö</a:t>
            </a:r>
            <a:r>
              <a:rPr lang="en-US" sz="2000">
                <a:latin typeface="Arial"/>
                <a:cs typeface="Arial"/>
              </a:rPr>
              <a:t> </a:t>
            </a:r>
            <a:r>
              <a:rPr lang="en-US" sz="2000" err="1">
                <a:latin typeface="Arial"/>
                <a:cs typeface="Arial"/>
              </a:rPr>
              <a:t>olisi</a:t>
            </a:r>
            <a:r>
              <a:rPr lang="en-US" sz="2000">
                <a:latin typeface="Arial"/>
                <a:cs typeface="Arial"/>
              </a:rPr>
              <a:t> </a:t>
            </a:r>
            <a:r>
              <a:rPr lang="en-US" sz="2000" err="1">
                <a:latin typeface="Arial"/>
                <a:cs typeface="Arial"/>
              </a:rPr>
              <a:t>haavoittuvassa</a:t>
            </a:r>
            <a:r>
              <a:rPr lang="en-US" sz="2000">
                <a:latin typeface="Arial"/>
                <a:cs typeface="Arial"/>
              </a:rPr>
              <a:t> </a:t>
            </a:r>
            <a:r>
              <a:rPr lang="en-US" sz="2000" err="1">
                <a:latin typeface="Arial"/>
                <a:cs typeface="Arial"/>
              </a:rPr>
              <a:t>asemassa</a:t>
            </a:r>
            <a:r>
              <a:rPr lang="en-US" sz="2000">
                <a:latin typeface="Arial"/>
                <a:cs typeface="Arial"/>
              </a:rPr>
              <a:t>.</a:t>
            </a:r>
            <a:endParaRPr lang="en-US" sz="2000"/>
          </a:p>
        </p:txBody>
      </p:sp>
    </p:spTree>
    <p:extLst>
      <p:ext uri="{BB962C8B-B14F-4D97-AF65-F5344CB8AC3E}">
        <p14:creationId xmlns:p14="http://schemas.microsoft.com/office/powerpoint/2010/main" val="1324351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89BBD6-0BCD-E5CE-5B03-A7CD9F544E25}"/>
              </a:ext>
            </a:extLst>
          </p:cNvPr>
          <p:cNvSpPr>
            <a:spLocks noGrp="1"/>
          </p:cNvSpPr>
          <p:nvPr>
            <p:ph type="title"/>
          </p:nvPr>
        </p:nvSpPr>
        <p:spPr>
          <a:xfrm>
            <a:off x="838200" y="527975"/>
            <a:ext cx="10515600" cy="781750"/>
          </a:xfrm>
        </p:spPr>
        <p:txBody>
          <a:bodyPr/>
          <a:lstStyle/>
          <a:p>
            <a:r>
              <a:rPr lang="fi-FI"/>
              <a:t>Punaisen Ristin tehtävä on kaikissa oloissa auttaa ihmisiä, joilla avun tarve on suurin</a:t>
            </a:r>
          </a:p>
        </p:txBody>
      </p:sp>
      <p:sp>
        <p:nvSpPr>
          <p:cNvPr id="5" name="Text Placeholder 4">
            <a:extLst>
              <a:ext uri="{FF2B5EF4-FFF2-40B4-BE49-F238E27FC236}">
                <a16:creationId xmlns:a16="http://schemas.microsoft.com/office/drawing/2014/main" id="{485B8CB4-F1E5-6F7A-122C-2FAE63C66A95}"/>
              </a:ext>
            </a:extLst>
          </p:cNvPr>
          <p:cNvSpPr>
            <a:spLocks noGrp="1"/>
          </p:cNvSpPr>
          <p:nvPr>
            <p:ph type="body" sz="quarter" idx="11"/>
          </p:nvPr>
        </p:nvSpPr>
        <p:spPr>
          <a:xfrm>
            <a:off x="838200" y="1716422"/>
            <a:ext cx="7249887" cy="3882731"/>
          </a:xfrm>
        </p:spPr>
        <p:txBody>
          <a:bodyPr/>
          <a:lstStyle/>
          <a:p>
            <a:r>
              <a:rPr lang="fi-FI"/>
              <a:t>Haavoittuvassa asemassa olevien auttaminen on Punaisen Ristin perustehtävä ympäri maailman.</a:t>
            </a:r>
          </a:p>
          <a:p>
            <a:r>
              <a:rPr lang="fi-FI"/>
              <a:t>Osaston tehtävänä on </a:t>
            </a:r>
            <a:r>
              <a:rPr lang="fi-FI" b="1"/>
              <a:t>kohdentaa</a:t>
            </a:r>
            <a:r>
              <a:rPr lang="fi-FI"/>
              <a:t> apua ihmisille, jotka sitä eniten tarvitsevat</a:t>
            </a:r>
          </a:p>
          <a:p>
            <a:pPr lvl="1"/>
            <a:r>
              <a:rPr lang="fi-FI"/>
              <a:t>Samassakin tilanteessa olevilla ihmisillä voi olla erilaisia tarpeita</a:t>
            </a:r>
          </a:p>
          <a:p>
            <a:pPr lvl="1"/>
            <a:r>
              <a:rPr lang="en-US" err="1">
                <a:latin typeface="Arial"/>
                <a:ea typeface="Calibri"/>
                <a:cs typeface="Arial"/>
              </a:rPr>
              <a:t>Kriisit</a:t>
            </a:r>
            <a:r>
              <a:rPr lang="en-US">
                <a:latin typeface="Arial"/>
                <a:ea typeface="Calibri"/>
                <a:cs typeface="Arial"/>
              </a:rPr>
              <a:t>, </a:t>
            </a:r>
            <a:r>
              <a:rPr lang="en-US" err="1">
                <a:latin typeface="Arial"/>
                <a:ea typeface="Calibri"/>
                <a:cs typeface="Arial"/>
              </a:rPr>
              <a:t>onnettomuudet</a:t>
            </a:r>
            <a:r>
              <a:rPr lang="en-US">
                <a:latin typeface="Arial"/>
                <a:ea typeface="Calibri"/>
                <a:cs typeface="Arial"/>
              </a:rPr>
              <a:t> ja </a:t>
            </a:r>
            <a:r>
              <a:rPr lang="en-US" err="1">
                <a:latin typeface="Arial"/>
                <a:ea typeface="Calibri"/>
                <a:cs typeface="Arial"/>
              </a:rPr>
              <a:t>häiriötilanteet</a:t>
            </a:r>
            <a:r>
              <a:rPr lang="en-US">
                <a:latin typeface="Arial"/>
                <a:ea typeface="Calibri"/>
                <a:cs typeface="Arial"/>
              </a:rPr>
              <a:t> </a:t>
            </a:r>
            <a:r>
              <a:rPr lang="en-US" err="1">
                <a:latin typeface="Arial"/>
                <a:ea typeface="Calibri"/>
                <a:cs typeface="Arial"/>
              </a:rPr>
              <a:t>vaikuttavat</a:t>
            </a:r>
            <a:r>
              <a:rPr lang="en-US">
                <a:latin typeface="Arial"/>
                <a:ea typeface="Calibri"/>
                <a:cs typeface="Arial"/>
              </a:rPr>
              <a:t> </a:t>
            </a:r>
            <a:r>
              <a:rPr lang="en-US" err="1">
                <a:latin typeface="Arial"/>
                <a:ea typeface="Calibri"/>
                <a:cs typeface="Arial"/>
              </a:rPr>
              <a:t>ihmisiin</a:t>
            </a:r>
            <a:r>
              <a:rPr lang="en-US">
                <a:latin typeface="Arial"/>
                <a:ea typeface="Calibri"/>
                <a:cs typeface="Arial"/>
              </a:rPr>
              <a:t> </a:t>
            </a:r>
            <a:r>
              <a:rPr lang="en-US" err="1">
                <a:latin typeface="Arial"/>
                <a:ea typeface="Calibri"/>
                <a:cs typeface="Arial"/>
              </a:rPr>
              <a:t>eri</a:t>
            </a:r>
            <a:r>
              <a:rPr lang="en-US">
                <a:latin typeface="Arial"/>
                <a:ea typeface="Calibri"/>
                <a:cs typeface="Arial"/>
              </a:rPr>
              <a:t> </a:t>
            </a:r>
            <a:r>
              <a:rPr lang="en-US" err="1">
                <a:latin typeface="Arial"/>
                <a:ea typeface="Calibri"/>
                <a:cs typeface="Arial"/>
              </a:rPr>
              <a:t>tavoin</a:t>
            </a:r>
            <a:endParaRPr lang="en-US">
              <a:latin typeface="Arial"/>
              <a:ea typeface="Calibri"/>
              <a:cs typeface="Arial"/>
            </a:endParaRPr>
          </a:p>
          <a:p>
            <a:r>
              <a:rPr lang="fi-FI"/>
              <a:t>Avun tarpeet pitää </a:t>
            </a:r>
            <a:r>
              <a:rPr lang="fi-FI" b="1"/>
              <a:t>tunnistaa</a:t>
            </a:r>
            <a:r>
              <a:rPr lang="fi-FI"/>
              <a:t>, jotta ihmiset saavat oikeanlaista apua</a:t>
            </a:r>
          </a:p>
          <a:p>
            <a:r>
              <a:rPr lang="fi-FI"/>
              <a:t>Keskitymme avuntarvitsijoihin, jotka </a:t>
            </a:r>
            <a:r>
              <a:rPr lang="fi-FI" b="1"/>
              <a:t>eivät ole saaneet apua muualta</a:t>
            </a:r>
          </a:p>
        </p:txBody>
      </p:sp>
      <p:pic>
        <p:nvPicPr>
          <p:cNvPr id="3" name="Picture Placeholder 5" descr="A baby on a person&amp;#39;s shoulder&#10;&#10;Description automatically generated">
            <a:extLst>
              <a:ext uri="{FF2B5EF4-FFF2-40B4-BE49-F238E27FC236}">
                <a16:creationId xmlns:a16="http://schemas.microsoft.com/office/drawing/2014/main" id="{C9B5C8CA-6EBC-8766-1921-EE12229F754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745678" y="1773793"/>
            <a:ext cx="3188357" cy="3043638"/>
          </a:xfrm>
          <a:prstGeom prst="rect">
            <a:avLst/>
          </a:prstGeom>
        </p:spPr>
      </p:pic>
      <p:sp>
        <p:nvSpPr>
          <p:cNvPr id="6" name="TextBox 1">
            <a:extLst>
              <a:ext uri="{FF2B5EF4-FFF2-40B4-BE49-F238E27FC236}">
                <a16:creationId xmlns:a16="http://schemas.microsoft.com/office/drawing/2014/main" id="{40AD2A26-3FDE-16D3-812D-959B2B8BE1F9}"/>
              </a:ext>
            </a:extLst>
          </p:cNvPr>
          <p:cNvSpPr txBox="1"/>
          <p:nvPr/>
        </p:nvSpPr>
        <p:spPr>
          <a:xfrm>
            <a:off x="8745679" y="4890371"/>
            <a:ext cx="3658734" cy="253916"/>
          </a:xfrm>
          <a:prstGeom prst="rect">
            <a:avLst/>
          </a:prstGeom>
          <a:noFill/>
        </p:spPr>
        <p:txBody>
          <a:bodyPr wrap="square" rtlCol="0">
            <a:spAutoFit/>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a:ln>
                  <a:noFill/>
                </a:ln>
                <a:solidFill>
                  <a:srgbClr val="000000"/>
                </a:solidFill>
                <a:effectLst/>
                <a:uLnTx/>
                <a:uFillTx/>
                <a:latin typeface="Calibri" panose="020F0502020204030204"/>
                <a:ea typeface="+mn-ea"/>
                <a:cs typeface="+mn-cs"/>
              </a:rPr>
              <a:t>Kuva: Saara Mansikkamäki, Suomen Punainen Risti</a:t>
            </a:r>
          </a:p>
        </p:txBody>
      </p:sp>
    </p:spTree>
    <p:extLst>
      <p:ext uri="{BB962C8B-B14F-4D97-AF65-F5344CB8AC3E}">
        <p14:creationId xmlns:p14="http://schemas.microsoft.com/office/powerpoint/2010/main" val="1429282118"/>
      </p:ext>
    </p:extLst>
  </p:cSld>
  <p:clrMapOvr>
    <a:masterClrMapping/>
  </p:clrMapOvr>
</p:sld>
</file>

<file path=ppt/theme/theme1.xml><?xml version="1.0" encoding="utf-8"?>
<a:theme xmlns:a="http://schemas.openxmlformats.org/drawingml/2006/main" name="Theme1">
  <a:themeElements>
    <a:clrScheme name="Custom 3">
      <a:dk1>
        <a:srgbClr val="000000"/>
      </a:dk1>
      <a:lt1>
        <a:srgbClr val="FFFFFF"/>
      </a:lt1>
      <a:dk2>
        <a:srgbClr val="C3DFF6"/>
      </a:dk2>
      <a:lt2>
        <a:srgbClr val="56A0D3"/>
      </a:lt2>
      <a:accent1>
        <a:srgbClr val="F00000"/>
      </a:accent1>
      <a:accent2>
        <a:srgbClr val="D7D7D7"/>
      </a:accent2>
      <a:accent3>
        <a:srgbClr val="9F9FA3"/>
      </a:accent3>
      <a:accent4>
        <a:srgbClr val="6D6E70"/>
      </a:accent4>
      <a:accent5>
        <a:srgbClr val="E2D7AC"/>
      </a:accent5>
      <a:accent6>
        <a:srgbClr val="566979"/>
      </a:accent6>
      <a:hlink>
        <a:srgbClr val="004B79"/>
      </a:hlink>
      <a:folHlink>
        <a:srgbClr val="7F181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27AC7EA0-49F0-4FAF-88FD-609522895F7A}" vid="{4906FB9F-7B60-40A7-9F5B-273E063918D3}"/>
    </a:ext>
  </a:extLst>
</a:theme>
</file>

<file path=ppt/theme/theme2.xml><?xml version="1.0" encoding="utf-8"?>
<a:theme xmlns:a="http://schemas.openxmlformats.org/drawingml/2006/main" name="SPR">
  <a:themeElements>
    <a:clrScheme name="Punainen Risti 2023 1">
      <a:dk1>
        <a:srgbClr val="000000"/>
      </a:dk1>
      <a:lt1>
        <a:srgbClr val="FFFFFF"/>
      </a:lt1>
      <a:dk2>
        <a:srgbClr val="C3DFF6"/>
      </a:dk2>
      <a:lt2>
        <a:srgbClr val="6D6E70"/>
      </a:lt2>
      <a:accent1>
        <a:srgbClr val="CC0000"/>
      </a:accent1>
      <a:accent2>
        <a:srgbClr val="E6E7E8"/>
      </a:accent2>
      <a:accent3>
        <a:srgbClr val="9F9FA3"/>
      </a:accent3>
      <a:accent4>
        <a:srgbClr val="6D6E70"/>
      </a:accent4>
      <a:accent5>
        <a:srgbClr val="E2D7AC"/>
      </a:accent5>
      <a:accent6>
        <a:srgbClr val="E8E2D8"/>
      </a:accent6>
      <a:hlink>
        <a:srgbClr val="3850A2"/>
      </a:hlink>
      <a:folHlink>
        <a:srgbClr val="7F181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367DC4D62BF174191E48D340D017649" ma:contentTypeVersion="6" ma:contentTypeDescription="Skapa ett nytt dokument." ma:contentTypeScope="" ma:versionID="81e917acc6b08e820e8879cff1130b45">
  <xsd:schema xmlns:xsd="http://www.w3.org/2001/XMLSchema" xmlns:xs="http://www.w3.org/2001/XMLSchema" xmlns:p="http://schemas.microsoft.com/office/2006/metadata/properties" xmlns:ns2="df1f2ad4-0691-4d4e-a8ab-b9a011c7bca8" xmlns:ns3="91189236-47d1-4082-b078-9eeab6480408" targetNamespace="http://schemas.microsoft.com/office/2006/metadata/properties" ma:root="true" ma:fieldsID="ef782e707211804ead5bb3f688cacb2a" ns2:_="" ns3:_="">
    <xsd:import namespace="df1f2ad4-0691-4d4e-a8ab-b9a011c7bca8"/>
    <xsd:import namespace="91189236-47d1-4082-b078-9eeab648040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1f2ad4-0691-4d4e-a8ab-b9a011c7bc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189236-47d1-4082-b078-9eeab6480408"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91189236-47d1-4082-b078-9eeab6480408">
      <UserInfo>
        <DisplayName>Luoma Tuula</DisplayName>
        <AccountId>16</AccountId>
        <AccountType/>
      </UserInfo>
      <UserInfo>
        <DisplayName>Kivialho Oona</DisplayName>
        <AccountId>22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457D69-3C5C-4CF4-B6E3-7C75FC856A48}">
  <ds:schemaRefs>
    <ds:schemaRef ds:uri="91189236-47d1-4082-b078-9eeab6480408"/>
    <ds:schemaRef ds:uri="df1f2ad4-0691-4d4e-a8ab-b9a011c7bc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CF7A298-2422-4F9D-AFC6-2258AFDB07AA}">
  <ds:schemaRefs>
    <ds:schemaRef ds:uri="http://purl.org/dc/elements/1.1/"/>
    <ds:schemaRef ds:uri="http://purl.org/dc/terms/"/>
    <ds:schemaRef ds:uri="http://purl.org/dc/dcmitype/"/>
    <ds:schemaRef ds:uri="http://schemas.microsoft.com/office/2006/metadata/properties"/>
    <ds:schemaRef ds:uri="http://schemas.microsoft.com/office/2006/documentManagement/types"/>
    <ds:schemaRef ds:uri="http://www.w3.org/XML/1998/namespace"/>
    <ds:schemaRef ds:uri="df1f2ad4-0691-4d4e-a8ab-b9a011c7bca8"/>
    <ds:schemaRef ds:uri="http://schemas.microsoft.com/office/infopath/2007/PartnerControls"/>
    <ds:schemaRef ds:uri="http://schemas.openxmlformats.org/package/2006/metadata/core-properties"/>
    <ds:schemaRef ds:uri="91189236-47d1-4082-b078-9eeab6480408"/>
  </ds:schemaRefs>
</ds:datastoreItem>
</file>

<file path=customXml/itemProps3.xml><?xml version="1.0" encoding="utf-8"?>
<ds:datastoreItem xmlns:ds="http://schemas.openxmlformats.org/officeDocument/2006/customXml" ds:itemID="{67AEF2AA-E47B-4DA7-B4BC-AE18FEC1D0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Theme1</Template>
  <TotalTime>3</TotalTime>
  <Words>4040</Words>
  <Application>Microsoft Office PowerPoint</Application>
  <PresentationFormat>Widescreen</PresentationFormat>
  <Paragraphs>621</Paragraphs>
  <Slides>61</Slides>
  <Notes>56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61</vt:i4>
      </vt:variant>
    </vt:vector>
  </HeadingPairs>
  <TitlesOfParts>
    <vt:vector size="72" baseType="lpstr">
      <vt:lpstr>Arial</vt:lpstr>
      <vt:lpstr>Arial,Sans-Serif</vt:lpstr>
      <vt:lpstr>Calibri</vt:lpstr>
      <vt:lpstr>Calibri Light</vt:lpstr>
      <vt:lpstr>Courier New</vt:lpstr>
      <vt:lpstr>Georgia</vt:lpstr>
      <vt:lpstr>M PLUS Rounded 1c</vt:lpstr>
      <vt:lpstr>Verdana</vt:lpstr>
      <vt:lpstr>Wingdings</vt:lpstr>
      <vt:lpstr>Theme1</vt:lpstr>
      <vt:lpstr>SPR</vt:lpstr>
      <vt:lpstr>Haavoittuvassa asemassa olevan maahanmuuttaneen henkinen tuki</vt:lpstr>
      <vt:lpstr>PowerPoint Presentation</vt:lpstr>
      <vt:lpstr>Koulutuksen sisältö ja tavoitteet</vt:lpstr>
      <vt:lpstr>Millä fiiliksellä olet tänään tullut koulutukseen?</vt:lpstr>
      <vt:lpstr>Koulutuksen sisältö</vt:lpstr>
      <vt:lpstr>1. Haavoittuvuuksien tunnistaminen</vt:lpstr>
      <vt:lpstr>Haavoittuvuuden määrittelyä</vt:lpstr>
      <vt:lpstr>Haavoittuvuus ja maahanmuutto</vt:lpstr>
      <vt:lpstr>Punaisen Ristin tehtävä on kaikissa oloissa auttaa ihmisiä, joilla avun tarve on suurin</vt:lpstr>
      <vt:lpstr>PowerPoint Presentation</vt:lpstr>
      <vt:lpstr>Keskustelu</vt:lpstr>
      <vt:lpstr>Haavoittuvuutta lisäävät taustatekijät </vt:lpstr>
      <vt:lpstr>PowerPoint Presentation</vt:lpstr>
      <vt:lpstr>Ihmiskaupan uhrin tunnistaminen on meidän kaikkien vastuulla</vt:lpstr>
      <vt:lpstr>PowerPoint Presentation</vt:lpstr>
      <vt:lpstr>Maahanmuuttoon ja pakolaisuuteen liittyvä stressi</vt:lpstr>
      <vt:lpstr>PowerPoint Presentation</vt:lpstr>
      <vt:lpstr>Maahanmuuttoon ja pakolaisuuteen liittyvä stressi</vt:lpstr>
      <vt:lpstr>Jokainen reagoi stressaaviin tilanteisiin omalla tavallaan</vt:lpstr>
      <vt:lpstr>PowerPoint Presentation</vt:lpstr>
      <vt:lpstr>Stressiä aiheuttavat asiat eivät jää taakse, vaikka ihminen olisi päässyt turvalliseen maahan</vt:lpstr>
      <vt:lpstr>Tauko</vt:lpstr>
      <vt:lpstr>Perheyhteyksien palauttaminen ja säilyttäminen ja Punaisen Ristin tuki</vt:lpstr>
      <vt:lpstr>Yksi merkittävä stressitekijä on perheyhteyksien katkeaminen</vt:lpstr>
      <vt:lpstr>Kadonneet omaiset ja perheyhteyksien palauttaminen</vt:lpstr>
      <vt:lpstr>Punainen Risti ja henkinen tuki</vt:lpstr>
      <vt:lpstr>Punainen Risti</vt:lpstr>
      <vt:lpstr>Henkisellä tuella voidaan lievittää pitkittynyttäkin stressiä</vt:lpstr>
      <vt:lpstr>Autat parhaiten turvaamalla perustarpeet ja kuulemalla tuettavaa</vt:lpstr>
      <vt:lpstr>Mitä ei tulisi tehdä?</vt:lpstr>
      <vt:lpstr>Kulttuurisensitiivisyys ja voimavarojen tukeminen vapaaehtoistoiminnassa</vt:lpstr>
      <vt:lpstr>Kulttuurisensitiivisyys vapaaehtoiminnassa</vt:lpstr>
      <vt:lpstr>Keskustelu</vt:lpstr>
      <vt:lpstr>Miten voimme auttaa vahvistamaan yksilön voimavaroja?</vt:lpstr>
      <vt:lpstr>Mielenterveyttä suojaavat tekijät ja voimavarat</vt:lpstr>
      <vt:lpstr>PowerPoint Presentation</vt:lpstr>
      <vt:lpstr>Milloin tulisi huolestua?</vt:lpstr>
      <vt:lpstr>Tauko</vt:lpstr>
      <vt:lpstr>Koulutuksen sisältö</vt:lpstr>
      <vt:lpstr>Miten neuvoa eteenpäin?</vt:lpstr>
      <vt:lpstr>Miten neuvoa eteenpäin</vt:lpstr>
      <vt:lpstr>Miten neuvoa eteenpäin</vt:lpstr>
      <vt:lpstr>Miksi neuvoa eteenpäin?</vt:lpstr>
      <vt:lpstr>Keskustelu</vt:lpstr>
      <vt:lpstr>Esimerkkejä valtakunnallisista auttavista puhelimista</vt:lpstr>
      <vt:lpstr>Punaisen Ristin verkkoavun palveluja</vt:lpstr>
      <vt:lpstr>Koulutuksen sisältö</vt:lpstr>
      <vt:lpstr>Miksi omasta jaksamisesta on tärkeää huolehtia?</vt:lpstr>
      <vt:lpstr>Vapaaehtoisten hyvinvointiin, jaksamiseen ja motivaatioon vaikuttavat tekijät</vt:lpstr>
      <vt:lpstr>Vapaaehtoisten hyvinvointiin, jaksamiseen ja motivaatioon vaikuttavat tekijät</vt:lpstr>
      <vt:lpstr>Mitä kohtaaminen vaatii vapaaehtoiselta? </vt:lpstr>
      <vt:lpstr>Auttajan stressin syitä</vt:lpstr>
      <vt:lpstr>Myötätuntouupumus</vt:lpstr>
      <vt:lpstr>Vapaaehtoisen tuki Punaisen Ristin sisällä</vt:lpstr>
      <vt:lpstr>Koulutuksen sisältö</vt:lpstr>
      <vt:lpstr>Mitä seuraavaksi?</vt:lpstr>
      <vt:lpstr>Keskustelu</vt:lpstr>
      <vt:lpstr>Muita suositeltavia koulutuksia:</vt:lpstr>
      <vt:lpstr>Voimavaraillat</vt:lpstr>
      <vt:lpstr>Hyödyllisiä linkkejä</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Henkinen /psykososiaalinen tuki maahanmuuttotyössä</dc:title>
  <dc:creator>Pikkarainen Maria</dc:creator>
  <cp:lastModifiedBy>Pikkarainen Maria</cp:lastModifiedBy>
  <cp:revision>3</cp:revision>
  <dcterms:created xsi:type="dcterms:W3CDTF">2021-05-12T06:42:28Z</dcterms:created>
  <dcterms:modified xsi:type="dcterms:W3CDTF">2025-01-10T11:23:10Z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0x0101005367DC4D62BF174191E48D340D017649</vt:lpwstr>
  </property>
</Properties>
</file>