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media/image8.jpg" ContentType="image/jpg"/>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handoutMasterIdLst>
    <p:handoutMasterId r:id="rId25"/>
  </p:handoutMasterIdLst>
  <p:sldIdLst>
    <p:sldId id="432" r:id="rId2"/>
    <p:sldId id="407" r:id="rId3"/>
    <p:sldId id="260" r:id="rId4"/>
    <p:sldId id="370" r:id="rId5"/>
    <p:sldId id="309" r:id="rId6"/>
    <p:sldId id="418" r:id="rId7"/>
    <p:sldId id="427" r:id="rId8"/>
    <p:sldId id="411" r:id="rId9"/>
    <p:sldId id="428" r:id="rId10"/>
    <p:sldId id="261" r:id="rId11"/>
    <p:sldId id="412" r:id="rId12"/>
    <p:sldId id="413" r:id="rId13"/>
    <p:sldId id="429" r:id="rId14"/>
    <p:sldId id="414" r:id="rId15"/>
    <p:sldId id="271" r:id="rId16"/>
    <p:sldId id="279" r:id="rId17"/>
    <p:sldId id="282" r:id="rId18"/>
    <p:sldId id="362" r:id="rId19"/>
    <p:sldId id="419" r:id="rId20"/>
    <p:sldId id="406" r:id="rId21"/>
    <p:sldId id="417" r:id="rId22"/>
    <p:sldId id="431" r:id="rId23"/>
  </p:sldIdLst>
  <p:sldSz cx="10693400" cy="7561263"/>
  <p:notesSz cx="9866313" cy="6735763"/>
  <p:defaultTextStyle>
    <a:defPPr>
      <a:defRPr lang="fi-FI"/>
    </a:defPPr>
    <a:lvl1pPr algn="l" rtl="0" fontAlgn="base">
      <a:spcBef>
        <a:spcPct val="0"/>
      </a:spcBef>
      <a:spcAft>
        <a:spcPct val="0"/>
      </a:spcAft>
      <a:defRPr sz="2500" kern="1200">
        <a:solidFill>
          <a:schemeClr val="tx1"/>
        </a:solidFill>
        <a:latin typeface="Times New Roman" pitchFamily="18" charset="0"/>
        <a:ea typeface="+mn-ea"/>
        <a:cs typeface="+mn-cs"/>
      </a:defRPr>
    </a:lvl1pPr>
    <a:lvl2pPr marL="457200" algn="l" rtl="0" fontAlgn="base">
      <a:spcBef>
        <a:spcPct val="0"/>
      </a:spcBef>
      <a:spcAft>
        <a:spcPct val="0"/>
      </a:spcAft>
      <a:defRPr sz="2500" kern="1200">
        <a:solidFill>
          <a:schemeClr val="tx1"/>
        </a:solidFill>
        <a:latin typeface="Times New Roman" pitchFamily="18" charset="0"/>
        <a:ea typeface="+mn-ea"/>
        <a:cs typeface="+mn-cs"/>
      </a:defRPr>
    </a:lvl2pPr>
    <a:lvl3pPr marL="914400" algn="l" rtl="0" fontAlgn="base">
      <a:spcBef>
        <a:spcPct val="0"/>
      </a:spcBef>
      <a:spcAft>
        <a:spcPct val="0"/>
      </a:spcAft>
      <a:defRPr sz="2500" kern="1200">
        <a:solidFill>
          <a:schemeClr val="tx1"/>
        </a:solidFill>
        <a:latin typeface="Times New Roman" pitchFamily="18" charset="0"/>
        <a:ea typeface="+mn-ea"/>
        <a:cs typeface="+mn-cs"/>
      </a:defRPr>
    </a:lvl3pPr>
    <a:lvl4pPr marL="1371600" algn="l" rtl="0" fontAlgn="base">
      <a:spcBef>
        <a:spcPct val="0"/>
      </a:spcBef>
      <a:spcAft>
        <a:spcPct val="0"/>
      </a:spcAft>
      <a:defRPr sz="2500" kern="1200">
        <a:solidFill>
          <a:schemeClr val="tx1"/>
        </a:solidFill>
        <a:latin typeface="Times New Roman" pitchFamily="18" charset="0"/>
        <a:ea typeface="+mn-ea"/>
        <a:cs typeface="+mn-cs"/>
      </a:defRPr>
    </a:lvl4pPr>
    <a:lvl5pPr marL="1828800" algn="l" rtl="0" fontAlgn="base">
      <a:spcBef>
        <a:spcPct val="0"/>
      </a:spcBef>
      <a:spcAft>
        <a:spcPct val="0"/>
      </a:spcAft>
      <a:defRPr sz="2500" kern="1200">
        <a:solidFill>
          <a:schemeClr val="tx1"/>
        </a:solidFill>
        <a:latin typeface="Times New Roman" pitchFamily="18" charset="0"/>
        <a:ea typeface="+mn-ea"/>
        <a:cs typeface="+mn-cs"/>
      </a:defRPr>
    </a:lvl5pPr>
    <a:lvl6pPr marL="2286000" algn="l" defTabSz="914400" rtl="0" eaLnBrk="1" latinLnBrk="0" hangingPunct="1">
      <a:defRPr sz="2500" kern="1200">
        <a:solidFill>
          <a:schemeClr val="tx1"/>
        </a:solidFill>
        <a:latin typeface="Times New Roman" pitchFamily="18" charset="0"/>
        <a:ea typeface="+mn-ea"/>
        <a:cs typeface="+mn-cs"/>
      </a:defRPr>
    </a:lvl6pPr>
    <a:lvl7pPr marL="2743200" algn="l" defTabSz="914400" rtl="0" eaLnBrk="1" latinLnBrk="0" hangingPunct="1">
      <a:defRPr sz="2500" kern="1200">
        <a:solidFill>
          <a:schemeClr val="tx1"/>
        </a:solidFill>
        <a:latin typeface="Times New Roman" pitchFamily="18" charset="0"/>
        <a:ea typeface="+mn-ea"/>
        <a:cs typeface="+mn-cs"/>
      </a:defRPr>
    </a:lvl7pPr>
    <a:lvl8pPr marL="3200400" algn="l" defTabSz="914400" rtl="0" eaLnBrk="1" latinLnBrk="0" hangingPunct="1">
      <a:defRPr sz="2500" kern="1200">
        <a:solidFill>
          <a:schemeClr val="tx1"/>
        </a:solidFill>
        <a:latin typeface="Times New Roman" pitchFamily="18" charset="0"/>
        <a:ea typeface="+mn-ea"/>
        <a:cs typeface="+mn-cs"/>
      </a:defRPr>
    </a:lvl8pPr>
    <a:lvl9pPr marL="3657600" algn="l" defTabSz="914400" rtl="0" eaLnBrk="1" latinLnBrk="0" hangingPunct="1">
      <a:defRPr sz="25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112">
          <p15:clr>
            <a:srgbClr val="A4A3A4"/>
          </p15:clr>
        </p15:guide>
        <p15:guide id="2" orient="horz" pos="336">
          <p15:clr>
            <a:srgbClr val="A4A3A4"/>
          </p15:clr>
        </p15:guide>
        <p15:guide id="3" orient="horz" pos="816">
          <p15:clr>
            <a:srgbClr val="A4A3A4"/>
          </p15:clr>
        </p15:guide>
        <p15:guide id="4" orient="horz" pos="976">
          <p15:clr>
            <a:srgbClr val="A4A3A4"/>
          </p15:clr>
        </p15:guide>
        <p15:guide id="5" orient="horz" pos="677">
          <p15:clr>
            <a:srgbClr val="A4A3A4"/>
          </p15:clr>
        </p15:guide>
        <p15:guide id="6" pos="6611">
          <p15:clr>
            <a:srgbClr val="A4A3A4"/>
          </p15:clr>
        </p15:guide>
        <p15:guide id="7" pos="115">
          <p15:clr>
            <a:srgbClr val="A4A3A4"/>
          </p15:clr>
        </p15:guide>
        <p15:guide id="8" pos="3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163" autoAdjust="0"/>
    <p:restoredTop sz="85930" autoAdjust="0"/>
  </p:normalViewPr>
  <p:slideViewPr>
    <p:cSldViewPr snapToGrid="0" snapToObjects="1">
      <p:cViewPr varScale="1">
        <p:scale>
          <a:sx n="64" d="100"/>
          <a:sy n="64" d="100"/>
        </p:scale>
        <p:origin x="1733" y="62"/>
      </p:cViewPr>
      <p:guideLst>
        <p:guide orient="horz" pos="112"/>
        <p:guide orient="horz" pos="336"/>
        <p:guide orient="horz" pos="816"/>
        <p:guide orient="horz" pos="976"/>
        <p:guide orient="horz" pos="677"/>
        <p:guide pos="6611"/>
        <p:guide pos="115"/>
        <p:guide pos="380"/>
      </p:guideLst>
    </p:cSldViewPr>
  </p:slideViewPr>
  <p:outlineViewPr>
    <p:cViewPr>
      <p:scale>
        <a:sx n="25" d="100"/>
        <a:sy n="25" d="100"/>
      </p:scale>
      <p:origin x="0" y="0"/>
    </p:cViewPr>
  </p:outlineViewPr>
  <p:notesTextViewPr>
    <p:cViewPr>
      <p:scale>
        <a:sx n="100" d="100"/>
        <a:sy n="100" d="100"/>
      </p:scale>
      <p:origin x="0" y="0"/>
    </p:cViewPr>
  </p:notesTextViewPr>
  <p:sorterViewPr>
    <p:cViewPr>
      <p:scale>
        <a:sx n="66" d="100"/>
        <a:sy n="66" d="100"/>
      </p:scale>
      <p:origin x="0" y="37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hdr" sz="quarter"/>
          </p:nvPr>
        </p:nvSpPr>
        <p:spPr bwMode="auto">
          <a:xfrm>
            <a:off x="0" y="0"/>
            <a:ext cx="4277400" cy="3364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lvl1pPr>
          </a:lstStyle>
          <a:p>
            <a:pPr>
              <a:defRPr/>
            </a:pPr>
            <a:endParaRPr lang="fi-FI"/>
          </a:p>
        </p:txBody>
      </p:sp>
      <p:sp>
        <p:nvSpPr>
          <p:cNvPr id="22531" name="Rectangle 3"/>
          <p:cNvSpPr>
            <a:spLocks noGrp="1" noChangeArrowheads="1"/>
          </p:cNvSpPr>
          <p:nvPr>
            <p:ph type="dt" sz="quarter" idx="1"/>
          </p:nvPr>
        </p:nvSpPr>
        <p:spPr bwMode="auto">
          <a:xfrm>
            <a:off x="5588914" y="0"/>
            <a:ext cx="4277400" cy="3364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vl1pPr>
          </a:lstStyle>
          <a:p>
            <a:pPr>
              <a:defRPr/>
            </a:pPr>
            <a:endParaRPr lang="fi-FI"/>
          </a:p>
        </p:txBody>
      </p:sp>
      <p:sp>
        <p:nvSpPr>
          <p:cNvPr id="22532" name="Rectangle 4"/>
          <p:cNvSpPr>
            <a:spLocks noGrp="1" noChangeArrowheads="1"/>
          </p:cNvSpPr>
          <p:nvPr>
            <p:ph type="ftr" sz="quarter" idx="2"/>
          </p:nvPr>
        </p:nvSpPr>
        <p:spPr bwMode="auto">
          <a:xfrm>
            <a:off x="0" y="6399277"/>
            <a:ext cx="4277400" cy="336486"/>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lvl1pPr>
          </a:lstStyle>
          <a:p>
            <a:pPr>
              <a:defRPr/>
            </a:pPr>
            <a:endParaRPr lang="fi-FI"/>
          </a:p>
        </p:txBody>
      </p:sp>
      <p:sp>
        <p:nvSpPr>
          <p:cNvPr id="22533" name="Rectangle 5"/>
          <p:cNvSpPr>
            <a:spLocks noGrp="1" noChangeArrowheads="1"/>
          </p:cNvSpPr>
          <p:nvPr>
            <p:ph type="sldNum" sz="quarter" idx="3"/>
          </p:nvPr>
        </p:nvSpPr>
        <p:spPr bwMode="auto">
          <a:xfrm>
            <a:off x="5588914" y="6399277"/>
            <a:ext cx="4277400" cy="336486"/>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lvl1pPr>
          </a:lstStyle>
          <a:p>
            <a:pPr>
              <a:defRPr/>
            </a:pPr>
            <a:fld id="{C5CD27DF-8374-4D9D-801E-7BA84D9CFA4F}" type="slidenum">
              <a:rPr lang="fi-FI"/>
              <a:pPr>
                <a:defRPr/>
              </a:pPr>
              <a:t>‹#›</a:t>
            </a:fld>
            <a:endParaRPr lang="fi-FI"/>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42" name="Rectangle 2"/>
          <p:cNvSpPr>
            <a:spLocks noGrp="1" noChangeArrowheads="1"/>
          </p:cNvSpPr>
          <p:nvPr>
            <p:ph type="hdr" sz="quarter"/>
          </p:nvPr>
        </p:nvSpPr>
        <p:spPr bwMode="auto">
          <a:xfrm>
            <a:off x="0" y="0"/>
            <a:ext cx="4275736" cy="3364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lvl1pPr>
          </a:lstStyle>
          <a:p>
            <a:pPr>
              <a:defRPr/>
            </a:pPr>
            <a:endParaRPr lang="fi-FI"/>
          </a:p>
        </p:txBody>
      </p:sp>
      <p:sp>
        <p:nvSpPr>
          <p:cNvPr id="112643" name="Rectangle 3"/>
          <p:cNvSpPr>
            <a:spLocks noGrp="1" noChangeArrowheads="1"/>
          </p:cNvSpPr>
          <p:nvPr>
            <p:ph type="dt" idx="1"/>
          </p:nvPr>
        </p:nvSpPr>
        <p:spPr bwMode="auto">
          <a:xfrm>
            <a:off x="5588913" y="0"/>
            <a:ext cx="4275736" cy="3364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vl1pPr>
          </a:lstStyle>
          <a:p>
            <a:pPr>
              <a:defRPr/>
            </a:pPr>
            <a:endParaRPr lang="fi-FI"/>
          </a:p>
        </p:txBody>
      </p:sp>
      <p:sp>
        <p:nvSpPr>
          <p:cNvPr id="51204" name="Rectangle 4"/>
          <p:cNvSpPr>
            <a:spLocks noGrp="1" noRot="1" noChangeAspect="1" noChangeArrowheads="1" noTextEdit="1"/>
          </p:cNvSpPr>
          <p:nvPr>
            <p:ph type="sldImg" idx="2"/>
          </p:nvPr>
        </p:nvSpPr>
        <p:spPr bwMode="auto">
          <a:xfrm>
            <a:off x="3146425" y="504825"/>
            <a:ext cx="3573463" cy="2527300"/>
          </a:xfrm>
          <a:prstGeom prst="rect">
            <a:avLst/>
          </a:prstGeom>
          <a:noFill/>
          <a:ln w="9525">
            <a:solidFill>
              <a:srgbClr val="000000"/>
            </a:solidFill>
            <a:miter lim="800000"/>
            <a:headEnd/>
            <a:tailEnd/>
          </a:ln>
        </p:spPr>
      </p:sp>
      <p:sp>
        <p:nvSpPr>
          <p:cNvPr id="112645" name="Rectangle 5"/>
          <p:cNvSpPr>
            <a:spLocks noGrp="1" noChangeArrowheads="1"/>
          </p:cNvSpPr>
          <p:nvPr>
            <p:ph type="body" sz="quarter" idx="3"/>
          </p:nvPr>
        </p:nvSpPr>
        <p:spPr bwMode="auto">
          <a:xfrm>
            <a:off x="986965" y="3198884"/>
            <a:ext cx="7892385" cy="303139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112646" name="Rectangle 6"/>
          <p:cNvSpPr>
            <a:spLocks noGrp="1" noChangeArrowheads="1"/>
          </p:cNvSpPr>
          <p:nvPr>
            <p:ph type="ftr" sz="quarter" idx="4"/>
          </p:nvPr>
        </p:nvSpPr>
        <p:spPr bwMode="auto">
          <a:xfrm>
            <a:off x="0" y="6397768"/>
            <a:ext cx="4275736" cy="3364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lvl1pPr>
          </a:lstStyle>
          <a:p>
            <a:pPr>
              <a:defRPr/>
            </a:pPr>
            <a:endParaRPr lang="fi-FI"/>
          </a:p>
        </p:txBody>
      </p:sp>
      <p:sp>
        <p:nvSpPr>
          <p:cNvPr id="112647" name="Rectangle 7"/>
          <p:cNvSpPr>
            <a:spLocks noGrp="1" noChangeArrowheads="1"/>
          </p:cNvSpPr>
          <p:nvPr>
            <p:ph type="sldNum" sz="quarter" idx="5"/>
          </p:nvPr>
        </p:nvSpPr>
        <p:spPr bwMode="auto">
          <a:xfrm>
            <a:off x="5588913" y="6397768"/>
            <a:ext cx="4275736" cy="3364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lvl1pPr>
          </a:lstStyle>
          <a:p>
            <a:pPr>
              <a:defRPr/>
            </a:pPr>
            <a:fld id="{6AA3C0DE-2DF7-4BD7-A66D-12CE445E2982}" type="slidenum">
              <a:rPr lang="fi-FI"/>
              <a:pPr>
                <a:defRPr/>
              </a:pPr>
              <a:t>‹#›</a:t>
            </a:fld>
            <a:endParaRPr lang="fi-FI"/>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8" Type="http://schemas.openxmlformats.org/officeDocument/2006/relationships/hyperlink" Target="http://www.apua.info/fi-FI/" TargetMode="External"/><Relationship Id="rId3" Type="http://schemas.openxmlformats.org/officeDocument/2006/relationships/hyperlink" Target="https://rednet.punainenristi.fi/node/20466" TargetMode="External"/><Relationship Id="rId7" Type="http://schemas.openxmlformats.org/officeDocument/2006/relationships/hyperlink" Target="https://www.riku.fi/fi/etusivu/" TargetMode="External"/><Relationship Id="rId2" Type="http://schemas.openxmlformats.org/officeDocument/2006/relationships/slide" Target="../slides/slide4.xml"/><Relationship Id="rId1" Type="http://schemas.openxmlformats.org/officeDocument/2006/relationships/notesMaster" Target="../notesMasters/notesMaster1.xml"/><Relationship Id="rId6" Type="http://schemas.openxmlformats.org/officeDocument/2006/relationships/hyperlink" Target="https://mieli.fi/fi/tukea-ja-apua/kriisipuhelin-keskusteluapua-numerossa-09-2525-0111" TargetMode="External"/><Relationship Id="rId5" Type="http://schemas.openxmlformats.org/officeDocument/2006/relationships/hyperlink" Target="https://www.nyyti.fi/" TargetMode="External"/><Relationship Id="rId10" Type="http://schemas.openxmlformats.org/officeDocument/2006/relationships/hyperlink" Target="https://thl.fi/fi/web/mielenterveys" TargetMode="External"/><Relationship Id="rId4" Type="http://schemas.openxmlformats.org/officeDocument/2006/relationships/hyperlink" Target="https://mieli.fi/sites/default/files/materials_files/viisi_tapaa_vahvistaa_-esite.pdf" TargetMode="External"/><Relationship Id="rId9" Type="http://schemas.openxmlformats.org/officeDocument/2006/relationships/hyperlink" Target="https://www.mielenterveystalo.fi/"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rednet.punainenristi.fi/henkinentuki"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rednet.punainenristi.fi/henkinentuki"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a:r>
              <a:rPr lang="sv" b="1" i="0" u="none" baseline="0"/>
              <a:t>Till utbildaren: </a:t>
            </a:r>
            <a:r>
              <a:rPr lang="sv" b="0" i="0" u="none" baseline="0"/>
              <a:t>Varför är psykiskt välbefinnande så viktigt? </a:t>
            </a:r>
            <a:endParaRPr lang="sv"/>
          </a:p>
          <a:p>
            <a:pPr algn="l" rtl="0"/>
            <a:r>
              <a:rPr lang="sv" b="0" i="0" u="none" baseline="0"/>
              <a:t>Textkälla: FRK: Tillsammans mår vi bättre </a:t>
            </a:r>
            <a:r>
              <a:rPr lang="sv" b="0" i="0" u="sng" baseline="0">
                <a:hlinkClick r:id="rId3"/>
              </a:rPr>
              <a:t>https://rednet.punainenristi.fi/node/20466</a:t>
            </a:r>
            <a:r>
              <a:rPr lang="sv" b="0" i="0" u="none" baseline="0"/>
              <a:t> </a:t>
            </a:r>
            <a:endParaRPr lang="sv">
              <a:cs typeface="Calibri"/>
            </a:endParaRPr>
          </a:p>
          <a:p>
            <a:endParaRPr lang="sv"/>
          </a:p>
          <a:p>
            <a:pPr algn="l" rtl="0"/>
            <a:r>
              <a:rPr lang="sv" b="0" i="0" u="none" baseline="0"/>
              <a:t>Fem sätt att stärka mental hälsa:</a:t>
            </a:r>
            <a:endParaRPr lang="sv">
              <a:cs typeface="Calibri"/>
            </a:endParaRPr>
          </a:p>
          <a:p>
            <a:pPr algn="l" rtl="0"/>
            <a:r>
              <a:rPr lang="sv" b="0" i="0" u="sng" baseline="0">
                <a:hlinkClick r:id="rId4"/>
              </a:rPr>
              <a:t>https://mieli.fi/sites/default/files/materials_files/viisi_tapaa_vahvistaa_-esite.pdf</a:t>
            </a:r>
            <a:r>
              <a:rPr lang="sv" b="0" i="0" u="none" baseline="0"/>
              <a:t> </a:t>
            </a:r>
            <a:endParaRPr lang="sv"/>
          </a:p>
          <a:p>
            <a:endParaRPr lang="sv" b="1"/>
          </a:p>
          <a:p>
            <a:pPr algn="l" rtl="0"/>
            <a:r>
              <a:rPr lang="sv" b="1" i="0" u="none" baseline="0"/>
              <a:t>Hjälp och stöd vid problem med psykisk hälsa:</a:t>
            </a:r>
            <a:endParaRPr lang="sv">
              <a:cs typeface="Calibri"/>
            </a:endParaRPr>
          </a:p>
          <a:p>
            <a:pPr marL="285750" indent="-285750" algn="l" rtl="0">
              <a:buFont typeface="Wingdings"/>
              <a:buChar char="•"/>
            </a:pPr>
            <a:r>
              <a:rPr lang="sv" b="0" i="0" u="none" baseline="0"/>
              <a:t>Kommunal hälsovård</a:t>
            </a:r>
            <a:endParaRPr lang="sv"/>
          </a:p>
          <a:p>
            <a:pPr marL="285750" indent="-285750" algn="l" rtl="0">
              <a:buFont typeface="Wingdings"/>
              <a:buChar char="•"/>
            </a:pPr>
            <a:r>
              <a:rPr lang="sv" b="0" i="0" u="none" baseline="0"/>
              <a:t>Skol- och studerandehälsovården</a:t>
            </a:r>
            <a:endParaRPr lang="sv"/>
          </a:p>
          <a:p>
            <a:pPr marL="285750" indent="-285750" algn="l" rtl="0">
              <a:buFont typeface="Wingdings"/>
              <a:buChar char="•"/>
            </a:pPr>
            <a:r>
              <a:rPr lang="sv" b="0" i="0" u="none" baseline="0"/>
              <a:t>Företagshälsovården</a:t>
            </a:r>
            <a:endParaRPr lang="sv"/>
          </a:p>
          <a:p>
            <a:pPr marL="285750" indent="-285750" algn="l" rtl="0">
              <a:buFont typeface="Wingdings"/>
              <a:buChar char="•"/>
            </a:pPr>
            <a:r>
              <a:rPr lang="sv" b="0" i="0" u="none" baseline="0"/>
              <a:t>Mieli ry (f.d. Föreningen för Mental Hälsa i Finland). www.mieli.fi</a:t>
            </a:r>
            <a:endParaRPr lang="sv"/>
          </a:p>
          <a:p>
            <a:pPr marL="285750" indent="-285750" algn="l" rtl="0">
              <a:buFont typeface="Wingdings"/>
              <a:buChar char="•"/>
            </a:pPr>
            <a:r>
              <a:rPr lang="sv" b="0" i="0" u="none" baseline="0"/>
              <a:t>Nyyti ry </a:t>
            </a:r>
            <a:r>
              <a:rPr lang="sv" b="0" i="0" u="none" baseline="0">
                <a:hlinkClick r:id="rId5"/>
              </a:rPr>
              <a:t>https://www.nyyti.fi/</a:t>
            </a:r>
            <a:endParaRPr lang="sv"/>
          </a:p>
          <a:p>
            <a:pPr marL="285750" indent="-285750" algn="l" rtl="0">
              <a:buFont typeface="Wingdings"/>
              <a:buChar char="•"/>
            </a:pPr>
            <a:r>
              <a:rPr lang="sv" b="0" i="0" u="none" baseline="0"/>
              <a:t>Mieli ry:s kristelefon </a:t>
            </a:r>
            <a:r>
              <a:rPr lang="sv" b="0" i="0" u="none" baseline="0">
                <a:hlinkClick r:id="rId6"/>
              </a:rPr>
              <a:t>https://mieli.fi/fi/tukea-ja-apua/kriisipuhelin-keskusteluapua-numerossa-09-2525-0111</a:t>
            </a:r>
            <a:endParaRPr lang="sv"/>
          </a:p>
          <a:p>
            <a:pPr marL="285750" indent="-285750" algn="l" rtl="0">
              <a:buFont typeface="Wingdings"/>
              <a:buChar char="•"/>
            </a:pPr>
            <a:r>
              <a:rPr lang="sv" b="0" i="0" u="none" baseline="0"/>
              <a:t>Brottsofferjouren, </a:t>
            </a:r>
            <a:r>
              <a:rPr lang="sv" b="0" i="0" u="none" baseline="0">
                <a:hlinkClick r:id="rId7"/>
              </a:rPr>
              <a:t>https://www.riku.fi/fi/etusivu/</a:t>
            </a:r>
            <a:endParaRPr lang="sv"/>
          </a:p>
          <a:p>
            <a:pPr marL="285750" indent="-285750" algn="l" rtl="0">
              <a:buFont typeface="Wingdings"/>
              <a:buChar char="•"/>
            </a:pPr>
            <a:r>
              <a:rPr lang="sv" b="0" i="0" u="none" baseline="0"/>
              <a:t>Apua.info Hjälp för olika livssituationer: </a:t>
            </a:r>
            <a:r>
              <a:rPr lang="sv" b="0" i="0" u="none" baseline="0">
                <a:hlinkClick r:id="rId8"/>
              </a:rPr>
              <a:t>http://www.apua.info/fi-FI/</a:t>
            </a:r>
            <a:endParaRPr lang="sv"/>
          </a:p>
          <a:p>
            <a:pPr marL="285750" indent="-285750" algn="l" rtl="0">
              <a:buFont typeface="Wingdings"/>
              <a:buChar char="•"/>
            </a:pPr>
            <a:r>
              <a:rPr lang="sv" b="0" i="0" u="none" baseline="0"/>
              <a:t>Mielenterveystalo.fi </a:t>
            </a:r>
            <a:r>
              <a:rPr lang="sv" b="0" i="0" u="none" baseline="0">
                <a:hlinkClick r:id="rId9"/>
              </a:rPr>
              <a:t>https://www.mielenterveystalo.fi/</a:t>
            </a:r>
            <a:endParaRPr lang="sv"/>
          </a:p>
          <a:p>
            <a:pPr marL="285750" indent="-285750" algn="l" rtl="0">
              <a:buFont typeface="Wingdings"/>
              <a:buChar char="•"/>
            </a:pPr>
            <a:r>
              <a:rPr lang="sv" b="0" i="0" u="none" baseline="0"/>
              <a:t>Framforskad information: THL: Psykisk hälsa: </a:t>
            </a:r>
            <a:r>
              <a:rPr lang="sv" b="0" i="0" u="none" baseline="0">
                <a:hlinkClick r:id="rId10"/>
              </a:rPr>
              <a:t>https://thl.fi/sv/web/psykisk-halsa</a:t>
            </a:r>
            <a:endParaRPr lang="sv"/>
          </a:p>
          <a:p>
            <a:endParaRPr lang="sv">
              <a:cs typeface="Calibri"/>
            </a:endParaRPr>
          </a:p>
        </p:txBody>
      </p:sp>
      <p:sp>
        <p:nvSpPr>
          <p:cNvPr id="4" name="Dian numeron paikkamerkki 3"/>
          <p:cNvSpPr>
            <a:spLocks noGrp="1"/>
          </p:cNvSpPr>
          <p:nvPr>
            <p:ph type="sldNum" sz="quarter" idx="5"/>
          </p:nvPr>
        </p:nvSpPr>
        <p:spPr/>
        <p:txBody>
          <a:bodyPr/>
          <a:lstStyle/>
          <a:p>
            <a:pPr algn="l" rtl="0"/>
            <a:fld id="{B305AC94-97B1-45C6-BA8E-50BA7EB95A4B}" type="slidenum">
              <a:rPr/>
              <a:t>4</a:t>
            </a:fld>
            <a:endParaRPr lang="sv"/>
          </a:p>
        </p:txBody>
      </p:sp>
    </p:spTree>
    <p:extLst>
      <p:ext uri="{BB962C8B-B14F-4D97-AF65-F5344CB8AC3E}">
        <p14:creationId xmlns:p14="http://schemas.microsoft.com/office/powerpoint/2010/main" val="33136093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sv" b="0" i="0" u="none" baseline="0"/>
              <a:t>https://hepsy.fi/2018/05/17/perhoshalaus/</a:t>
            </a:r>
          </a:p>
          <a:p>
            <a:pPr algn="l" rtl="0"/>
            <a:r>
              <a:rPr lang="sv" b="0" i="0" u="none" baseline="0"/>
              <a:t>https://pscentre.org/wp-content/uploads/2022/02/The-Well-being-Guide-Reduce-stress-recharge-and-build-inner-resilience.pdf</a:t>
            </a:r>
          </a:p>
          <a:p>
            <a:endParaRPr lang="sv" dirty="0"/>
          </a:p>
        </p:txBody>
      </p:sp>
      <p:sp>
        <p:nvSpPr>
          <p:cNvPr id="4" name="Slide Number Placeholder 3"/>
          <p:cNvSpPr>
            <a:spLocks noGrp="1"/>
          </p:cNvSpPr>
          <p:nvPr>
            <p:ph type="sldNum" sz="quarter" idx="5"/>
          </p:nvPr>
        </p:nvSpPr>
        <p:spPr/>
        <p:txBody>
          <a:bodyPr/>
          <a:lstStyle/>
          <a:p>
            <a:pPr algn="l" rtl="0">
              <a:defRPr/>
            </a:pPr>
            <a:fld id="{6AA3C0DE-2DF7-4BD7-A66D-12CE445E2982}" type="slidenum">
              <a:rPr/>
              <a:pPr>
                <a:defRPr/>
              </a:pPr>
              <a:t>19</a:t>
            </a:fld>
            <a:endParaRPr lang="sv"/>
          </a:p>
        </p:txBody>
      </p:sp>
    </p:spTree>
    <p:extLst>
      <p:ext uri="{BB962C8B-B14F-4D97-AF65-F5344CB8AC3E}">
        <p14:creationId xmlns:p14="http://schemas.microsoft.com/office/powerpoint/2010/main" val="22160949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a:r>
              <a:rPr lang="sv" sz="1000" b="0" i="0" u="none" baseline="0"/>
              <a:t>Källa: Förbundets psykologiska första hjälpen-guide</a:t>
            </a:r>
          </a:p>
          <a:p>
            <a:pPr algn="l" rtl="0"/>
            <a:r>
              <a:rPr lang="sv" sz="1000" b="0" i="0" u="none" baseline="0"/>
              <a:t>Eustress är bra stress, en drivkraft för att få saker gjorda.</a:t>
            </a:r>
          </a:p>
          <a:p>
            <a:endParaRPr lang="sv" sz="1000" b="0" dirty="0"/>
          </a:p>
          <a:p>
            <a:endParaRPr lang="sv" b="1" dirty="0"/>
          </a:p>
          <a:p>
            <a:endParaRPr lang="sv" dirty="0"/>
          </a:p>
        </p:txBody>
      </p:sp>
      <p:sp>
        <p:nvSpPr>
          <p:cNvPr id="4" name="Dian numeron paikkamerkki 3"/>
          <p:cNvSpPr>
            <a:spLocks noGrp="1"/>
          </p:cNvSpPr>
          <p:nvPr>
            <p:ph type="sldNum" sz="quarter" idx="5"/>
          </p:nvPr>
        </p:nvSpPr>
        <p:spPr/>
        <p:txBody>
          <a:bodyPr/>
          <a:lstStyle/>
          <a:p>
            <a:pPr algn="l" rtl="0"/>
            <a:fld id="{738D228A-E648-4F90-B3AB-94406B6584B6}" type="slidenum">
              <a:rPr/>
              <a:t>5</a:t>
            </a:fld>
            <a:endParaRPr lang="sv"/>
          </a:p>
        </p:txBody>
      </p:sp>
    </p:spTree>
    <p:extLst>
      <p:ext uri="{BB962C8B-B14F-4D97-AF65-F5344CB8AC3E}">
        <p14:creationId xmlns:p14="http://schemas.microsoft.com/office/powerpoint/2010/main" val="7619362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sv" b="0" i="0" u="none" baseline="0"/>
              <a:t>Källa: https://sproppimateriaalit.fi/web/site-185364/state-jurdcmzqhercytzr/page-185449</a:t>
            </a:r>
          </a:p>
        </p:txBody>
      </p:sp>
      <p:sp>
        <p:nvSpPr>
          <p:cNvPr id="4" name="Slide Number Placeholder 3"/>
          <p:cNvSpPr>
            <a:spLocks noGrp="1"/>
          </p:cNvSpPr>
          <p:nvPr>
            <p:ph type="sldNum" sz="quarter" idx="5"/>
          </p:nvPr>
        </p:nvSpPr>
        <p:spPr/>
        <p:txBody>
          <a:bodyPr/>
          <a:lstStyle/>
          <a:p>
            <a:pPr algn="l" rtl="0"/>
            <a:fld id="{B305AC94-97B1-45C6-BA8E-50BA7EB95A4B}" type="slidenum">
              <a:rPr/>
              <a:t>7</a:t>
            </a:fld>
            <a:endParaRPr lang="sv" dirty="0"/>
          </a:p>
        </p:txBody>
      </p:sp>
    </p:spTree>
    <p:extLst>
      <p:ext uri="{BB962C8B-B14F-4D97-AF65-F5344CB8AC3E}">
        <p14:creationId xmlns:p14="http://schemas.microsoft.com/office/powerpoint/2010/main" val="20448152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 dirty="0"/>
          </a:p>
        </p:txBody>
      </p:sp>
      <p:sp>
        <p:nvSpPr>
          <p:cNvPr id="4" name="Slide Number Placeholder 3"/>
          <p:cNvSpPr>
            <a:spLocks noGrp="1"/>
          </p:cNvSpPr>
          <p:nvPr>
            <p:ph type="sldNum" sz="quarter" idx="5"/>
          </p:nvPr>
        </p:nvSpPr>
        <p:spPr/>
        <p:txBody>
          <a:bodyPr/>
          <a:lstStyle/>
          <a:p>
            <a:pPr algn="l" rtl="0">
              <a:defRPr/>
            </a:pPr>
            <a:fld id="{6AA3C0DE-2DF7-4BD7-A66D-12CE445E2982}" type="slidenum">
              <a:rPr/>
              <a:pPr>
                <a:defRPr/>
              </a:pPr>
              <a:t>9</a:t>
            </a:fld>
            <a:endParaRPr lang="sv"/>
          </a:p>
        </p:txBody>
      </p:sp>
    </p:spTree>
    <p:extLst>
      <p:ext uri="{BB962C8B-B14F-4D97-AF65-F5344CB8AC3E}">
        <p14:creationId xmlns:p14="http://schemas.microsoft.com/office/powerpoint/2010/main" val="24165542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p5:notes"/>
          <p:cNvSpPr>
            <a:spLocks noGrp="1" noRot="1" noChangeAspect="1"/>
          </p:cNvSpPr>
          <p:nvPr>
            <p:ph type="sldImg" idx="2"/>
          </p:nvPr>
        </p:nvSpPr>
        <p:spPr>
          <a:xfrm>
            <a:off x="1246188" y="1143000"/>
            <a:ext cx="43656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 name="Google Shape;68;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sv" b="0" i="0" u="none" baseline="0"/>
              <a:t>Barn reagerar och tänker annorlunda än vuxna. De har olika behov som står i förhållande till deras ålder, utvecklingsstadium och förmåga att förstå. Redan deras fysiska storlek, sociala beroende och känslomässiga anknytning till vårdnadshavaren. Därför fokuserar kursen på barns reaktioner och hur man bäst kan stödja dem, med hänsyn till deras specifika behov.</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sv" b="0" i="0" u="none" baseline="0"/>
              <a:t>Bild: Pixapay.com</a:t>
            </a:r>
            <a:endParaRPr dirty="0"/>
          </a:p>
        </p:txBody>
      </p:sp>
      <p:sp>
        <p:nvSpPr>
          <p:cNvPr id="69" name="Google Shape;69;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a:t>10</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sv" b="1" i="0" u="none" baseline="0"/>
              <a:t>Till utbildaren: Hur kan en vän bidra till säkerhet, fredlighet, samhörighet, självständighet och hopp?</a:t>
            </a:r>
          </a:p>
          <a:p>
            <a:pPr algn="l" rtl="0"/>
            <a:r>
              <a:rPr lang="sv" b="1" i="0" u="none" baseline="0"/>
              <a:t>Övning i par </a:t>
            </a:r>
            <a:r>
              <a:rPr lang="sv" sz="1200" b="1" i="0" u="none" kern="1200" baseline="0">
                <a:solidFill>
                  <a:schemeClr val="tx1"/>
                </a:solidFill>
                <a:effectLst/>
                <a:latin typeface="+mn-lt"/>
                <a:ea typeface="+mn-ea"/>
                <a:cs typeface="+mn-cs"/>
              </a:rPr>
              <a:t>(10 min+ 10 min avlastning).</a:t>
            </a:r>
          </a:p>
          <a:p>
            <a:pPr marL="171450" indent="-171450" algn="l" rtl="0">
              <a:buFont typeface="Wingdings" panose="05000000000000000000" pitchFamily="2" charset="2"/>
              <a:buChar char="Ø"/>
            </a:pPr>
            <a:endParaRPr lang="sv" dirty="0"/>
          </a:p>
          <a:p>
            <a:pPr marL="171450" indent="-171450" algn="l" rtl="0">
              <a:buFont typeface="Wingdings" panose="05000000000000000000" pitchFamily="2" charset="2"/>
              <a:buChar char="Ø"/>
            </a:pPr>
            <a:r>
              <a:rPr lang="sv" b="0" i="0" u="none" baseline="0"/>
              <a:t>Hur stärker du känslan av trygghet?</a:t>
            </a:r>
          </a:p>
          <a:p>
            <a:pPr marL="171450" indent="-171450" algn="l" rtl="0">
              <a:buFont typeface="Wingdings" panose="05000000000000000000" pitchFamily="2" charset="2"/>
              <a:buChar char="Ø"/>
            </a:pPr>
            <a:r>
              <a:rPr lang="sv" b="0" i="0" u="none" baseline="0"/>
              <a:t>Hur lugnar/tröstar du?</a:t>
            </a:r>
          </a:p>
          <a:p>
            <a:pPr marL="171450" indent="-171450" algn="l" rtl="0">
              <a:buFont typeface="Wingdings" panose="05000000000000000000" pitchFamily="2" charset="2"/>
              <a:buChar char="Ø"/>
            </a:pPr>
            <a:r>
              <a:rPr lang="sv" b="0" i="0" u="none" baseline="0"/>
              <a:t>Hur stärker du känslan av samhörighet?</a:t>
            </a:r>
          </a:p>
          <a:p>
            <a:pPr marL="171450" indent="-171450" algn="l" rtl="0">
              <a:buFont typeface="Wingdings" panose="05000000000000000000" pitchFamily="2" charset="2"/>
              <a:buChar char="Ø"/>
            </a:pPr>
            <a:r>
              <a:rPr lang="sv" b="0" i="0" u="none" baseline="0"/>
              <a:t>Hur främjar du självständighet?</a:t>
            </a:r>
          </a:p>
          <a:p>
            <a:pPr marL="171450" indent="-171450" algn="l" rtl="0">
              <a:buFont typeface="Wingdings" panose="05000000000000000000" pitchFamily="2" charset="2"/>
              <a:buChar char="Ø"/>
            </a:pPr>
            <a:r>
              <a:rPr lang="sv" b="0" i="0" u="none" baseline="0"/>
              <a:t>Hur skapar du hopp?</a:t>
            </a:r>
          </a:p>
          <a:p>
            <a:endParaRPr lang="sv" dirty="0"/>
          </a:p>
          <a:p>
            <a:pPr marL="0" marR="0" lvl="0" indent="0" algn="l" defTabSz="914400" rtl="0" eaLnBrk="1" fontAlgn="auto" latinLnBrk="0" hangingPunct="1">
              <a:lnSpc>
                <a:spcPct val="100000"/>
              </a:lnSpc>
              <a:spcBef>
                <a:spcPts val="0"/>
              </a:spcBef>
              <a:spcAft>
                <a:spcPts val="0"/>
              </a:spcAft>
              <a:buClrTx/>
              <a:buSzTx/>
              <a:buFontTx/>
              <a:buNone/>
              <a:tabLst/>
              <a:defRPr/>
            </a:pPr>
            <a:r>
              <a:rPr lang="sv" sz="1200" b="0" i="0" u="none" kern="1200" baseline="0">
                <a:solidFill>
                  <a:schemeClr val="tx1"/>
                </a:solidFill>
                <a:effectLst/>
                <a:latin typeface="+mn-lt"/>
                <a:ea typeface="+mn-ea"/>
                <a:cs typeface="+mn-cs"/>
              </a:rPr>
              <a:t>Utbildaren skriver på blocket medan gruppen funderar tillsammans. </a:t>
            </a:r>
            <a:r>
              <a:rPr lang="sv" sz="1200" b="1" i="0" u="none" kern="1200" baseline="0">
                <a:solidFill>
                  <a:schemeClr val="tx1"/>
                </a:solidFill>
                <a:effectLst/>
                <a:latin typeface="+mn-lt"/>
                <a:ea typeface="+mn-ea"/>
                <a:cs typeface="+mn-cs"/>
              </a:rPr>
              <a:t>Vilka saker eller handlingar kan främja var och en av</a:t>
            </a:r>
            <a:r>
              <a:rPr lang="sv" sz="1200" b="0" i="0" u="none" kern="1200" baseline="0">
                <a:solidFill>
                  <a:schemeClr val="tx1"/>
                </a:solidFill>
                <a:effectLst/>
                <a:latin typeface="+mn-lt"/>
                <a:ea typeface="+mn-ea"/>
                <a:cs typeface="+mn-cs"/>
              </a:rPr>
              <a:t> Hobfolls </a:t>
            </a:r>
            <a:r>
              <a:rPr lang="sv" sz="1200" b="1" i="0" u="none" kern="1200" baseline="0">
                <a:solidFill>
                  <a:schemeClr val="tx1"/>
                </a:solidFill>
                <a:effectLst/>
                <a:latin typeface="+mn-lt"/>
                <a:ea typeface="+mn-ea"/>
                <a:cs typeface="+mn-cs"/>
              </a:rPr>
              <a:t>principer</a:t>
            </a:r>
            <a:r>
              <a:rPr lang="sv" sz="1200" b="0" i="0" u="none" kern="1200" baseline="0">
                <a:solidFill>
                  <a:schemeClr val="tx1"/>
                </a:solidFill>
                <a:effectLst/>
                <a:latin typeface="+mn-lt"/>
                <a:ea typeface="+mn-ea"/>
                <a:cs typeface="+mn-cs"/>
              </a:rPr>
              <a:t>: </a:t>
            </a:r>
            <a:br>
              <a:rPr lang="sv" sz="1200" kern="1200">
                <a:solidFill>
                  <a:schemeClr val="tx1"/>
                </a:solidFill>
                <a:effectLst/>
                <a:latin typeface="+mn-lt"/>
                <a:ea typeface="+mn-ea"/>
                <a:cs typeface="+mn-cs"/>
              </a:rPr>
            </a:br>
            <a:r>
              <a:rPr lang="sv" sz="1200" b="1" i="0" u="none" kern="1200" baseline="0">
                <a:solidFill>
                  <a:schemeClr val="tx1"/>
                </a:solidFill>
                <a:effectLst/>
                <a:latin typeface="+mn-lt"/>
                <a:ea typeface="+mn-ea"/>
                <a:cs typeface="+mn-cs"/>
              </a:rPr>
              <a:t>Säkerhet </a:t>
            </a:r>
            <a:r>
              <a:rPr lang="sv" sz="1200" b="0" i="0" u="none" kern="1200" baseline="0">
                <a:solidFill>
                  <a:schemeClr val="tx1"/>
                </a:solidFill>
                <a:effectLst/>
                <a:latin typeface="+mn-lt"/>
                <a:ea typeface="+mn-ea"/>
                <a:cs typeface="+mn-cs"/>
              </a:rPr>
              <a:t>(t.ex. skydd, mat, grundläggande behov)</a:t>
            </a:r>
          </a:p>
          <a:p>
            <a:pPr marL="0" marR="0" lvl="0" indent="0" algn="l" defTabSz="914400" rtl="0" eaLnBrk="1" fontAlgn="auto" latinLnBrk="0" hangingPunct="1">
              <a:lnSpc>
                <a:spcPct val="100000"/>
              </a:lnSpc>
              <a:spcBef>
                <a:spcPts val="0"/>
              </a:spcBef>
              <a:spcAft>
                <a:spcPts val="0"/>
              </a:spcAft>
              <a:buClrTx/>
              <a:buSzTx/>
              <a:buFontTx/>
              <a:buNone/>
              <a:tabLst/>
              <a:defRPr/>
            </a:pPr>
            <a:r>
              <a:rPr lang="sv" sz="1200" b="1" i="0" u="none" kern="1200" baseline="0">
                <a:solidFill>
                  <a:schemeClr val="tx1"/>
                </a:solidFill>
                <a:effectLst/>
                <a:latin typeface="+mn-lt"/>
                <a:ea typeface="+mn-ea"/>
                <a:cs typeface="+mn-cs"/>
              </a:rPr>
              <a:t>Lugn</a:t>
            </a:r>
            <a:r>
              <a:rPr lang="sv" sz="1200" b="0" i="0" u="none" kern="1200" baseline="0">
                <a:solidFill>
                  <a:schemeClr val="tx1"/>
                </a:solidFill>
                <a:effectLst/>
                <a:latin typeface="+mn-lt"/>
                <a:ea typeface="+mn-ea"/>
                <a:cs typeface="+mn-cs"/>
              </a:rPr>
              <a:t> (samma som ovan+korrekt information om händelsen, normala reaktioner, metoder för stresshantering, undvika av att titta på nyheter om händelsen ifall man lider av allvarlig ångest eller stress).</a:t>
            </a:r>
            <a:br>
              <a:rPr lang="sv" sz="1200" kern="1200">
                <a:solidFill>
                  <a:schemeClr val="tx1"/>
                </a:solidFill>
                <a:effectLst/>
                <a:latin typeface="+mn-lt"/>
                <a:ea typeface="+mn-ea"/>
                <a:cs typeface="+mn-cs"/>
              </a:rPr>
            </a:br>
            <a:r>
              <a:rPr lang="sv" sz="1200" b="1" i="0" u="none" kern="1200" baseline="0">
                <a:solidFill>
                  <a:schemeClr val="tx1"/>
                </a:solidFill>
                <a:effectLst/>
                <a:latin typeface="+mn-lt"/>
                <a:ea typeface="+mn-ea"/>
                <a:cs typeface="+mn-cs"/>
              </a:rPr>
              <a:t>Sammanhållning</a:t>
            </a:r>
            <a:r>
              <a:rPr lang="sv" sz="1200" b="0" i="0" u="none" kern="1200" baseline="0">
                <a:solidFill>
                  <a:schemeClr val="tx1"/>
                </a:solidFill>
                <a:effectLst/>
                <a:latin typeface="+mn-lt"/>
                <a:ea typeface="+mn-ea"/>
                <a:cs typeface="+mn-cs"/>
              </a:rPr>
              <a:t> (t.ex. kontakt med nära och kära, gemenskapliga sammankomster, hobbyaktiviteter, religiösa eller andliga aktiviteter, sorgritualer, information om var du kan få ytterligare hjälp eller stöd när det behövs). </a:t>
            </a:r>
            <a:br>
              <a:rPr lang="sv" sz="1200" kern="1200">
                <a:solidFill>
                  <a:schemeClr val="tx1"/>
                </a:solidFill>
                <a:effectLst/>
                <a:latin typeface="+mn-lt"/>
                <a:ea typeface="+mn-ea"/>
                <a:cs typeface="+mn-cs"/>
              </a:rPr>
            </a:br>
            <a:r>
              <a:rPr lang="sv" sz="1200" b="1" i="0" u="none" kern="1200" baseline="0">
                <a:solidFill>
                  <a:schemeClr val="tx1"/>
                </a:solidFill>
                <a:effectLst/>
                <a:latin typeface="+mn-lt"/>
                <a:ea typeface="+mn-ea"/>
                <a:cs typeface="+mn-cs"/>
              </a:rPr>
              <a:t>Självständighet</a:t>
            </a:r>
            <a:r>
              <a:rPr lang="sv" sz="1200" b="0" i="0" u="none" kern="1200" baseline="0">
                <a:solidFill>
                  <a:schemeClr val="tx1"/>
                </a:solidFill>
                <a:effectLst/>
                <a:latin typeface="+mn-lt"/>
                <a:ea typeface="+mn-ea"/>
                <a:cs typeface="+mn-cs"/>
              </a:rPr>
              <a:t> (t.ex. deltagande i beslutsfattande om egna frågor, att identifiera och förstärka den egna förmågan att klara sig, att bevara vardagsrutiner (dygnsrytm, måltidsrytm, arbete, studier, dagvård).</a:t>
            </a:r>
            <a:br>
              <a:rPr lang="sv" sz="1200" kern="1200">
                <a:solidFill>
                  <a:schemeClr val="tx1"/>
                </a:solidFill>
                <a:effectLst/>
                <a:latin typeface="+mn-lt"/>
                <a:ea typeface="+mn-ea"/>
                <a:cs typeface="+mn-cs"/>
              </a:rPr>
            </a:br>
            <a:r>
              <a:rPr lang="sv" sz="1200" b="1" i="0" u="none" kern="1200" baseline="0">
                <a:solidFill>
                  <a:schemeClr val="tx1"/>
                </a:solidFill>
                <a:effectLst/>
                <a:latin typeface="+mn-lt"/>
                <a:ea typeface="+mn-ea"/>
                <a:cs typeface="+mn-cs"/>
              </a:rPr>
              <a:t>Hopp</a:t>
            </a:r>
            <a:r>
              <a:rPr lang="sv" sz="1200" b="0" i="0" u="none" kern="1200" baseline="0">
                <a:solidFill>
                  <a:schemeClr val="tx1"/>
                </a:solidFill>
                <a:effectLst/>
                <a:latin typeface="+mn-lt"/>
                <a:ea typeface="+mn-ea"/>
                <a:cs typeface="+mn-cs"/>
              </a:rPr>
              <a:t> (t.ex. personliga egenskaper, känsla av tillhörighet i en gemenskap, tro på möjligheten till återhämtning, nära relationer, kamratstöd, professionell kunskap och stöd, deltagande i aktiviteter som främjar återhämtning, andlighet, natur/miljö)</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 sz="1200" kern="1200" dirty="0">
              <a:solidFill>
                <a:schemeClr val="tx1"/>
              </a:solidFill>
              <a:effectLst/>
              <a:latin typeface="+mn-lt"/>
              <a:ea typeface="+mn-ea"/>
              <a:cs typeface="+mn-cs"/>
            </a:endParaRPr>
          </a:p>
          <a:p>
            <a:pPr algn="l" rtl="0"/>
            <a:r>
              <a:rPr lang="sv" sz="1200" b="1" i="0" u="none" kern="1200" baseline="0">
                <a:solidFill>
                  <a:schemeClr val="tx1"/>
                </a:solidFill>
                <a:effectLst/>
                <a:latin typeface="+mn-lt"/>
                <a:ea typeface="+mn-ea"/>
                <a:cs typeface="+mn-cs"/>
              </a:rPr>
              <a:t>Till utbildaren:</a:t>
            </a:r>
            <a:r>
              <a:rPr lang="sv" sz="1200" b="0" i="0" u="none" kern="1200" baseline="0">
                <a:solidFill>
                  <a:schemeClr val="tx1"/>
                </a:solidFill>
                <a:effectLst/>
                <a:latin typeface="+mn-lt"/>
                <a:ea typeface="+mn-ea"/>
                <a:cs typeface="+mn-cs"/>
              </a:rPr>
              <a:t> </a:t>
            </a:r>
            <a:br>
              <a:rPr lang="sv" sz="1200" b="0" kern="1200">
                <a:solidFill>
                  <a:schemeClr val="tx1"/>
                </a:solidFill>
                <a:effectLst/>
                <a:latin typeface="+mn-lt"/>
                <a:ea typeface="+mn-ea"/>
                <a:cs typeface="+mn-cs"/>
              </a:rPr>
            </a:br>
            <a:r>
              <a:rPr lang="sv" sz="1200" b="1" i="0" u="none" kern="1200" baseline="0">
                <a:solidFill>
                  <a:schemeClr val="tx1"/>
                </a:solidFill>
                <a:effectLst/>
                <a:latin typeface="+mn-lt"/>
                <a:ea typeface="+mn-ea"/>
                <a:cs typeface="+mn-cs"/>
              </a:rPr>
              <a:t>Följande faktorer stödjer människans överlevnad:</a:t>
            </a:r>
            <a:endParaRPr lang="sv" sz="1200" kern="1200" dirty="0">
              <a:solidFill>
                <a:schemeClr val="tx1"/>
              </a:solidFill>
              <a:effectLst/>
              <a:latin typeface="+mn-lt"/>
              <a:ea typeface="+mn-ea"/>
              <a:cs typeface="+mn-cs"/>
            </a:endParaRPr>
          </a:p>
          <a:p>
            <a:pPr marL="171450" lvl="0" indent="-171450" algn="l" rtl="0">
              <a:buFont typeface="Arial" panose="020B0604020202020204" pitchFamily="34" charset="0"/>
              <a:buChar char="•"/>
            </a:pPr>
            <a:r>
              <a:rPr lang="sv" sz="1200" b="0" i="0" u="none" kern="1200" baseline="0">
                <a:solidFill>
                  <a:schemeClr val="tx1"/>
                </a:solidFill>
                <a:effectLst/>
                <a:latin typeface="+mn-lt"/>
                <a:ea typeface="+mn-ea"/>
                <a:cs typeface="+mn-cs"/>
              </a:rPr>
              <a:t>En säker och fredlig miljö</a:t>
            </a:r>
          </a:p>
          <a:p>
            <a:pPr marL="171450" lvl="0" indent="-171450" algn="l" rtl="0">
              <a:buFont typeface="Arial" panose="020B0604020202020204" pitchFamily="34" charset="0"/>
              <a:buChar char="•"/>
            </a:pPr>
            <a:r>
              <a:rPr lang="sv" sz="1200" b="0" i="0" u="none" kern="1200" baseline="0">
                <a:solidFill>
                  <a:schemeClr val="tx1"/>
                </a:solidFill>
                <a:effectLst/>
                <a:latin typeface="+mn-lt"/>
                <a:ea typeface="+mn-ea"/>
                <a:cs typeface="+mn-cs"/>
              </a:rPr>
              <a:t>Positiva och hälsofrämjande vardagsaktiviteter </a:t>
            </a:r>
          </a:p>
          <a:p>
            <a:pPr marL="171450" lvl="0" indent="-171450" algn="l" rtl="0">
              <a:buFont typeface="Arial" panose="020B0604020202020204" pitchFamily="34" charset="0"/>
              <a:buChar char="•"/>
            </a:pPr>
            <a:r>
              <a:rPr lang="sv" sz="1200" b="0" i="0" u="none" kern="1200" baseline="0">
                <a:solidFill>
                  <a:schemeClr val="tx1"/>
                </a:solidFill>
                <a:effectLst/>
                <a:latin typeface="+mn-lt"/>
                <a:ea typeface="+mn-ea"/>
                <a:cs typeface="+mn-cs"/>
              </a:rPr>
              <a:t>Erfarenheter av stöd från gemenskapen</a:t>
            </a:r>
          </a:p>
          <a:p>
            <a:pPr marL="171450" lvl="0" indent="-171450" algn="l" rtl="0">
              <a:buFont typeface="Arial" panose="020B0604020202020204" pitchFamily="34" charset="0"/>
              <a:buChar char="•"/>
            </a:pPr>
            <a:r>
              <a:rPr lang="sv" sz="1200" b="0" i="0" u="none" kern="1200" baseline="0">
                <a:solidFill>
                  <a:schemeClr val="tx1"/>
                </a:solidFill>
                <a:effectLst/>
                <a:latin typeface="+mn-lt"/>
                <a:ea typeface="+mn-ea"/>
                <a:cs typeface="+mn-cs"/>
              </a:rPr>
              <a:t>Förtroende för den egna förmågan att klara sig och egna kraftresurser</a:t>
            </a:r>
          </a:p>
          <a:p>
            <a:pPr marL="171450" lvl="0" indent="-171450" algn="l" rtl="0">
              <a:buFont typeface="Arial" panose="020B0604020202020204" pitchFamily="34" charset="0"/>
              <a:buChar char="•"/>
            </a:pPr>
            <a:r>
              <a:rPr lang="sv" sz="1200" b="0" i="0" u="none" kern="1200" baseline="0">
                <a:solidFill>
                  <a:schemeClr val="tx1"/>
                </a:solidFill>
                <a:effectLst/>
                <a:latin typeface="+mn-lt"/>
                <a:ea typeface="+mn-ea"/>
                <a:cs typeface="+mn-cs"/>
              </a:rPr>
              <a:t>Positivt tänkande och övertygelser, såsom religiös eller andlig övertygelse</a:t>
            </a:r>
          </a:p>
          <a:p>
            <a:pPr marL="171450" lvl="0" indent="-171450" algn="l" rtl="0">
              <a:buFont typeface="Arial" panose="020B0604020202020204" pitchFamily="34" charset="0"/>
              <a:buChar char="•"/>
            </a:pPr>
            <a:r>
              <a:rPr lang="sv" sz="1200" b="0" i="0" u="none" kern="1200" baseline="0">
                <a:solidFill>
                  <a:schemeClr val="tx1"/>
                </a:solidFill>
                <a:effectLst/>
                <a:latin typeface="+mn-lt"/>
                <a:ea typeface="+mn-ea"/>
                <a:cs typeface="+mn-cs"/>
              </a:rPr>
              <a:t>Förmåga att upprätthålla normala rutiner och snabbt återkomma till dem.</a:t>
            </a:r>
          </a:p>
          <a:p>
            <a:endParaRPr lang="sv" sz="1200" kern="1200" dirty="0">
              <a:solidFill>
                <a:schemeClr val="tx1"/>
              </a:solidFill>
              <a:effectLst/>
              <a:latin typeface="+mn-lt"/>
              <a:ea typeface="+mn-ea"/>
              <a:cs typeface="+mn-cs"/>
            </a:endParaRPr>
          </a:p>
          <a:p>
            <a:pPr algn="l" rtl="0"/>
            <a:r>
              <a:rPr lang="sv" sz="1200" b="0" i="0" u="none" kern="1200" baseline="0">
                <a:solidFill>
                  <a:schemeClr val="tx1"/>
                </a:solidFill>
                <a:effectLst/>
                <a:latin typeface="+mn-lt"/>
                <a:ea typeface="+mn-ea"/>
                <a:cs typeface="+mn-cs"/>
              </a:rPr>
              <a:t>Andlig första hjälpen-guide för Röda Korsets och Röda Halvmånens nationella föreningar. </a:t>
            </a:r>
            <a:r>
              <a:rPr lang="sv" sz="1200" b="0" i="0" u="sng" kern="1200" baseline="0">
                <a:solidFill>
                  <a:schemeClr val="tx1"/>
                </a:solidFill>
                <a:effectLst/>
                <a:latin typeface="+mn-lt"/>
                <a:ea typeface="+mn-ea"/>
                <a:cs typeface="+mn-cs"/>
                <a:hlinkClick r:id="rId3"/>
              </a:rPr>
              <a:t>https://rednet.punainenristi.fi/henkinentuki</a:t>
            </a:r>
            <a:endParaRPr lang="sv" sz="1200" kern="1200" dirty="0">
              <a:solidFill>
                <a:schemeClr val="tx1"/>
              </a:solidFill>
              <a:effectLst/>
              <a:latin typeface="+mn-lt"/>
              <a:ea typeface="+mn-ea"/>
              <a:cs typeface="+mn-cs"/>
            </a:endParaRPr>
          </a:p>
          <a:p>
            <a:pPr algn="l" rtl="0"/>
            <a:r>
              <a:rPr lang="sv" sz="1200" b="0" i="0" u="none" kern="1200" baseline="0">
                <a:solidFill>
                  <a:schemeClr val="tx1"/>
                </a:solidFill>
                <a:effectLst/>
                <a:latin typeface="+mn-lt"/>
                <a:ea typeface="+mn-ea"/>
                <a:cs typeface="+mn-cs"/>
              </a:rPr>
              <a:t> </a:t>
            </a:r>
          </a:p>
          <a:p>
            <a:pPr algn="l" rtl="0"/>
            <a:r>
              <a:rPr lang="sv" sz="1200" b="0" i="0" u="none" kern="1200" baseline="0">
                <a:solidFill>
                  <a:schemeClr val="tx1"/>
                </a:solidFill>
                <a:effectLst/>
                <a:latin typeface="+mn-lt"/>
                <a:ea typeface="+mn-ea"/>
                <a:cs typeface="+mn-cs"/>
              </a:rPr>
              <a:t> </a:t>
            </a:r>
          </a:p>
          <a:p>
            <a:pPr algn="l" rtl="0"/>
            <a:r>
              <a:rPr lang="sv" sz="1200" b="0" i="0" u="none" kern="1200" baseline="0">
                <a:solidFill>
                  <a:schemeClr val="tx1"/>
                </a:solidFill>
                <a:effectLst/>
                <a:latin typeface="+mn-lt"/>
                <a:ea typeface="+mn-ea"/>
                <a:cs typeface="+mn-cs"/>
              </a:rPr>
              <a:t> </a:t>
            </a:r>
          </a:p>
          <a:p>
            <a:pPr algn="l" rtl="0"/>
            <a:r>
              <a:rPr lang="sv" sz="1200" b="0" i="0" u="none" kern="1200" baseline="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 sz="1200" kern="1200" dirty="0">
              <a:solidFill>
                <a:schemeClr val="tx1"/>
              </a:solidFill>
              <a:effectLst/>
              <a:latin typeface="+mn-lt"/>
              <a:ea typeface="+mn-ea"/>
              <a:cs typeface="+mn-cs"/>
            </a:endParaRPr>
          </a:p>
          <a:p>
            <a:endParaRPr lang="sv" dirty="0"/>
          </a:p>
        </p:txBody>
      </p:sp>
      <p:sp>
        <p:nvSpPr>
          <p:cNvPr id="4" name="Slide Number Placeholder 3"/>
          <p:cNvSpPr>
            <a:spLocks noGrp="1"/>
          </p:cNvSpPr>
          <p:nvPr>
            <p:ph type="sldNum" sz="quarter" idx="5"/>
          </p:nvPr>
        </p:nvSpPr>
        <p:spPr/>
        <p:txBody>
          <a:bodyPr/>
          <a:lstStyle/>
          <a:p>
            <a:pPr algn="l" rtl="0"/>
            <a:fld id="{B305AC94-97B1-45C6-BA8E-50BA7EB95A4B}" type="slidenum">
              <a:rPr/>
              <a:t>15</a:t>
            </a:fld>
            <a:endParaRPr lang="sv" dirty="0"/>
          </a:p>
        </p:txBody>
      </p:sp>
    </p:spTree>
    <p:extLst>
      <p:ext uri="{BB962C8B-B14F-4D97-AF65-F5344CB8AC3E}">
        <p14:creationId xmlns:p14="http://schemas.microsoft.com/office/powerpoint/2010/main" val="34554079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sv" sz="1200" b="1" i="0" u="none" kern="1200" baseline="0">
                <a:solidFill>
                  <a:schemeClr val="tx1"/>
                </a:solidFill>
                <a:effectLst/>
                <a:latin typeface="+mn-lt"/>
                <a:ea typeface="+mn-ea"/>
                <a:cs typeface="+mn-cs"/>
              </a:rPr>
              <a:t>Till utbildaren:</a:t>
            </a:r>
            <a:endParaRPr lang="sv" sz="1200" kern="1200" dirty="0">
              <a:solidFill>
                <a:schemeClr val="tx1"/>
              </a:solidFill>
              <a:effectLst/>
              <a:latin typeface="+mn-lt"/>
              <a:ea typeface="+mn-ea"/>
              <a:cs typeface="+mn-cs"/>
            </a:endParaRPr>
          </a:p>
          <a:p>
            <a:pPr marL="171450" lvl="0" indent="-171450" algn="l" rtl="0">
              <a:buFont typeface="Wingdings" panose="05000000000000000000" pitchFamily="2" charset="2"/>
              <a:buChar char="Ø"/>
            </a:pPr>
            <a:r>
              <a:rPr lang="sv" sz="1200" b="0" i="0" u="none" kern="1200" baseline="0">
                <a:solidFill>
                  <a:schemeClr val="tx1"/>
                </a:solidFill>
                <a:effectLst/>
                <a:latin typeface="+mn-lt"/>
                <a:ea typeface="+mn-ea"/>
                <a:cs typeface="+mn-cs"/>
              </a:rPr>
              <a:t>Alla reagerar inte på kriser samtidigt eller på samma sätt.</a:t>
            </a:r>
          </a:p>
          <a:p>
            <a:pPr marL="171450" lvl="0" indent="-171450" algn="l" rtl="0">
              <a:buFont typeface="Wingdings" panose="05000000000000000000" pitchFamily="2" charset="2"/>
              <a:buChar char="Ø"/>
            </a:pPr>
            <a:r>
              <a:rPr lang="sv" sz="1200" b="0" i="0" u="none" kern="1200" baseline="0">
                <a:solidFill>
                  <a:schemeClr val="tx1"/>
                </a:solidFill>
                <a:effectLst/>
                <a:latin typeface="+mn-lt"/>
                <a:ea typeface="+mn-ea"/>
                <a:cs typeface="+mn-cs"/>
              </a:rPr>
              <a:t>Inte alla behöver eller vill ha psykisk första hjälpen. </a:t>
            </a:r>
          </a:p>
          <a:p>
            <a:pPr marL="171450" lvl="0" indent="-171450" algn="l" rtl="0">
              <a:buFont typeface="Wingdings" panose="05000000000000000000" pitchFamily="2" charset="2"/>
              <a:buChar char="Ø"/>
            </a:pPr>
            <a:r>
              <a:rPr lang="sv" sz="1200" b="0" i="0" u="none" kern="1200" baseline="0">
                <a:solidFill>
                  <a:schemeClr val="tx1"/>
                </a:solidFill>
                <a:effectLst/>
                <a:latin typeface="+mn-lt"/>
                <a:ea typeface="+mn-ea"/>
                <a:cs typeface="+mn-cs"/>
              </a:rPr>
              <a:t>En skrämmande händelse kan också ha en stark inverkan på de åskådare som har bevittnat den och som därför kan behöva psykisk första hjälpen. </a:t>
            </a:r>
          </a:p>
          <a:p>
            <a:pPr marL="171450" lvl="0" indent="-171450" algn="l" rtl="0">
              <a:buFont typeface="Wingdings" panose="05000000000000000000" pitchFamily="2" charset="2"/>
              <a:buChar char="Ø"/>
            </a:pPr>
            <a:r>
              <a:rPr lang="sv" sz="1200" b="0" i="0" u="none" kern="1200" baseline="0">
                <a:solidFill>
                  <a:schemeClr val="tx1"/>
                </a:solidFill>
                <a:effectLst/>
                <a:latin typeface="+mn-lt"/>
                <a:ea typeface="+mn-ea"/>
                <a:cs typeface="+mn-cs"/>
              </a:rPr>
              <a:t>Vissa håller sig lugna och reagerar inte starkt själva vid tidpunkten för händelsen, men reagerar starkt senare. </a:t>
            </a:r>
          </a:p>
          <a:p>
            <a:pPr marL="171450" lvl="0" indent="-171450" algn="l" rtl="0">
              <a:buFont typeface="Wingdings" panose="05000000000000000000" pitchFamily="2" charset="2"/>
              <a:buChar char="Ø"/>
            </a:pPr>
            <a:r>
              <a:rPr lang="sv" sz="1200" b="0" i="0" u="none" kern="1200" baseline="0">
                <a:solidFill>
                  <a:schemeClr val="tx1"/>
                </a:solidFill>
                <a:effectLst/>
                <a:latin typeface="+mn-lt"/>
                <a:ea typeface="+mn-ea"/>
                <a:cs typeface="+mn-cs"/>
              </a:rPr>
              <a:t>Vissa reagerar starkt men behöver inte psykisk första hjälpen, eftersom de kan hantera situationen själva eller får stöd från andra håll.</a:t>
            </a:r>
          </a:p>
          <a:p>
            <a:endParaRPr lang="sv" sz="1200" b="1" kern="1200" dirty="0">
              <a:solidFill>
                <a:schemeClr val="tx1"/>
              </a:solidFill>
              <a:effectLst/>
              <a:latin typeface="+mn-lt"/>
              <a:ea typeface="+mn-ea"/>
              <a:cs typeface="+mn-cs"/>
            </a:endParaRPr>
          </a:p>
          <a:p>
            <a:pPr algn="l" rtl="0"/>
            <a:r>
              <a:rPr lang="sv" sz="1200" b="1" i="0" u="sng" kern="1200" baseline="0">
                <a:solidFill>
                  <a:schemeClr val="tx1"/>
                </a:solidFill>
                <a:effectLst/>
                <a:latin typeface="+mn-lt"/>
                <a:ea typeface="+mn-ea"/>
                <a:cs typeface="+mn-cs"/>
              </a:rPr>
              <a:t>Extra övning: </a:t>
            </a:r>
            <a:r>
              <a:rPr lang="sv" sz="1200" b="1" i="0" u="none" kern="1200" baseline="0">
                <a:solidFill>
                  <a:schemeClr val="tx1"/>
                </a:solidFill>
                <a:effectLst/>
                <a:latin typeface="+mn-lt"/>
                <a:ea typeface="+mn-ea"/>
                <a:cs typeface="+mn-cs"/>
              </a:rPr>
              <a:t>Den här övningen kan göras ifall det finns tid. En övning om uppfattningar, till exempel i tre grupper: 10 min+10 min avlastning.</a:t>
            </a:r>
            <a:endParaRPr lang="sv" sz="1200" i="0" kern="1200" dirty="0">
              <a:solidFill>
                <a:schemeClr val="tx1"/>
              </a:solidFill>
              <a:effectLst/>
              <a:latin typeface="+mn-lt"/>
              <a:ea typeface="+mn-ea"/>
              <a:cs typeface="+mn-cs"/>
            </a:endParaRPr>
          </a:p>
          <a:p>
            <a:pPr algn="l" rtl="0"/>
            <a:br>
              <a:rPr lang="sv" sz="1200" kern="1200">
                <a:solidFill>
                  <a:schemeClr val="tx1"/>
                </a:solidFill>
                <a:effectLst/>
                <a:latin typeface="+mn-lt"/>
                <a:ea typeface="+mn-ea"/>
                <a:cs typeface="+mn-cs"/>
              </a:rPr>
            </a:br>
            <a:r>
              <a:rPr lang="sv" sz="1200" b="1" i="0" u="none" kern="1200" baseline="0">
                <a:solidFill>
                  <a:schemeClr val="tx1"/>
                </a:solidFill>
                <a:effectLst/>
                <a:latin typeface="+mn-lt"/>
                <a:ea typeface="+mn-ea"/>
                <a:cs typeface="+mn-cs"/>
              </a:rPr>
              <a:t>Säkerhet</a:t>
            </a:r>
          </a:p>
          <a:p>
            <a:pPr lvl="0" algn="l" rtl="0"/>
            <a:r>
              <a:rPr lang="sv" sz="1200" b="0" i="1" u="none" kern="1200" baseline="0">
                <a:solidFill>
                  <a:schemeClr val="tx1"/>
                </a:solidFill>
                <a:effectLst/>
                <a:latin typeface="+mn-lt"/>
                <a:ea typeface="+mn-ea"/>
                <a:cs typeface="+mn-cs"/>
              </a:rPr>
              <a:t>När känner du dig säker? Varför? </a:t>
            </a:r>
            <a:endParaRPr lang="sv" sz="1200" kern="1200" dirty="0">
              <a:solidFill>
                <a:schemeClr val="tx1"/>
              </a:solidFill>
              <a:effectLst/>
              <a:latin typeface="+mn-lt"/>
              <a:ea typeface="+mn-ea"/>
              <a:cs typeface="+mn-cs"/>
            </a:endParaRPr>
          </a:p>
          <a:p>
            <a:pPr lvl="0" algn="l" rtl="0"/>
            <a:r>
              <a:rPr lang="sv" sz="1200" b="0" i="1" u="none" kern="1200" baseline="0">
                <a:solidFill>
                  <a:schemeClr val="tx1"/>
                </a:solidFill>
                <a:effectLst/>
                <a:latin typeface="+mn-lt"/>
                <a:ea typeface="+mn-ea"/>
                <a:cs typeface="+mn-cs"/>
              </a:rPr>
              <a:t>När känner du dig osäker? Varför? </a:t>
            </a:r>
            <a:endParaRPr lang="sv" sz="1200" kern="1200" dirty="0">
              <a:solidFill>
                <a:schemeClr val="tx1"/>
              </a:solidFill>
              <a:effectLst/>
              <a:latin typeface="+mn-lt"/>
              <a:ea typeface="+mn-ea"/>
              <a:cs typeface="+mn-cs"/>
            </a:endParaRPr>
          </a:p>
          <a:p>
            <a:pPr lvl="0" algn="l" rtl="0"/>
            <a:r>
              <a:rPr lang="sv" sz="1200" b="0" i="1" u="none" kern="1200" baseline="0">
                <a:solidFill>
                  <a:schemeClr val="tx1"/>
                </a:solidFill>
                <a:effectLst/>
                <a:latin typeface="+mn-lt"/>
                <a:ea typeface="+mn-ea"/>
                <a:cs typeface="+mn-cs"/>
              </a:rPr>
              <a:t>Vilka faktorer kan öka din säkerhetskänsla? </a:t>
            </a:r>
            <a:endParaRPr lang="sv" sz="1200" kern="1200" dirty="0">
              <a:solidFill>
                <a:schemeClr val="tx1"/>
              </a:solidFill>
              <a:effectLst/>
              <a:latin typeface="+mn-lt"/>
              <a:ea typeface="+mn-ea"/>
              <a:cs typeface="+mn-cs"/>
            </a:endParaRPr>
          </a:p>
          <a:p>
            <a:pPr lvl="0" algn="l" rtl="0"/>
            <a:r>
              <a:rPr lang="sv" sz="1200" b="0" i="1" u="none" kern="1200" baseline="0">
                <a:solidFill>
                  <a:schemeClr val="tx1"/>
                </a:solidFill>
                <a:effectLst/>
                <a:latin typeface="+mn-lt"/>
                <a:ea typeface="+mn-ea"/>
                <a:cs typeface="+mn-cs"/>
              </a:rPr>
              <a:t>Vilka faktorer har påverkat din uppfattning om säkerhet? </a:t>
            </a:r>
            <a:endParaRPr lang="sv" sz="1200" kern="1200" dirty="0">
              <a:solidFill>
                <a:schemeClr val="tx1"/>
              </a:solidFill>
              <a:effectLst/>
              <a:latin typeface="+mn-lt"/>
              <a:ea typeface="+mn-ea"/>
              <a:cs typeface="+mn-cs"/>
            </a:endParaRPr>
          </a:p>
          <a:p>
            <a:pPr algn="l" rtl="0"/>
            <a:r>
              <a:rPr lang="sv" sz="1200" b="0" i="0" u="none" kern="1200" baseline="0">
                <a:solidFill>
                  <a:schemeClr val="tx1"/>
                </a:solidFill>
                <a:effectLst/>
                <a:latin typeface="+mn-lt"/>
                <a:ea typeface="+mn-ea"/>
                <a:cs typeface="+mn-cs"/>
              </a:rPr>
              <a:t> </a:t>
            </a:r>
            <a:endParaRPr lang="sv" sz="1200" kern="1200" dirty="0">
              <a:solidFill>
                <a:schemeClr val="tx1"/>
              </a:solidFill>
              <a:effectLst/>
              <a:latin typeface="+mn-lt"/>
              <a:ea typeface="+mn-ea"/>
              <a:cs typeface="+mn-cs"/>
            </a:endParaRPr>
          </a:p>
          <a:p>
            <a:pPr algn="l" rtl="0"/>
            <a:r>
              <a:rPr lang="sv" sz="1200" b="1" i="0" u="none" kern="1200" baseline="0">
                <a:solidFill>
                  <a:schemeClr val="tx1"/>
                </a:solidFill>
                <a:effectLst/>
                <a:latin typeface="+mn-lt"/>
                <a:ea typeface="+mn-ea"/>
                <a:cs typeface="+mn-cs"/>
              </a:rPr>
              <a:t>Tillit</a:t>
            </a:r>
          </a:p>
          <a:p>
            <a:pPr lvl="0" algn="l" rtl="0"/>
            <a:r>
              <a:rPr lang="sv" sz="1200" b="0" i="1" u="none" kern="1200" baseline="0">
                <a:solidFill>
                  <a:schemeClr val="tx1"/>
                </a:solidFill>
                <a:effectLst/>
                <a:latin typeface="+mn-lt"/>
                <a:ea typeface="+mn-ea"/>
                <a:cs typeface="+mn-cs"/>
              </a:rPr>
              <a:t>Fundera parvis på vad tillit betyder för er?</a:t>
            </a:r>
            <a:endParaRPr lang="sv" sz="1200" kern="1200" dirty="0">
              <a:solidFill>
                <a:schemeClr val="tx1"/>
              </a:solidFill>
              <a:effectLst/>
              <a:latin typeface="+mn-lt"/>
              <a:ea typeface="+mn-ea"/>
              <a:cs typeface="+mn-cs"/>
            </a:endParaRPr>
          </a:p>
          <a:p>
            <a:pPr lvl="0" algn="l" rtl="0"/>
            <a:r>
              <a:rPr lang="sv" sz="1200" b="0" i="1" u="none" kern="1200" baseline="0">
                <a:solidFill>
                  <a:schemeClr val="tx1"/>
                </a:solidFill>
                <a:effectLst/>
                <a:latin typeface="+mn-lt"/>
                <a:ea typeface="+mn-ea"/>
                <a:cs typeface="+mn-cs"/>
              </a:rPr>
              <a:t>När har du tillit? Varför? </a:t>
            </a:r>
            <a:endParaRPr lang="sv" sz="1200" kern="1200" dirty="0">
              <a:solidFill>
                <a:schemeClr val="tx1"/>
              </a:solidFill>
              <a:effectLst/>
              <a:latin typeface="+mn-lt"/>
              <a:ea typeface="+mn-ea"/>
              <a:cs typeface="+mn-cs"/>
            </a:endParaRPr>
          </a:p>
          <a:p>
            <a:pPr lvl="0" algn="l" rtl="0"/>
            <a:r>
              <a:rPr lang="sv" sz="1200" b="0" i="1" u="none" kern="1200" baseline="0">
                <a:solidFill>
                  <a:schemeClr val="tx1"/>
                </a:solidFill>
                <a:effectLst/>
                <a:latin typeface="+mn-lt"/>
                <a:ea typeface="+mn-ea"/>
                <a:cs typeface="+mn-cs"/>
              </a:rPr>
              <a:t>När har du inte tillit? Varför? </a:t>
            </a:r>
            <a:endParaRPr lang="sv" sz="1200" kern="1200" dirty="0">
              <a:solidFill>
                <a:schemeClr val="tx1"/>
              </a:solidFill>
              <a:effectLst/>
              <a:latin typeface="+mn-lt"/>
              <a:ea typeface="+mn-ea"/>
              <a:cs typeface="+mn-cs"/>
            </a:endParaRPr>
          </a:p>
          <a:p>
            <a:pPr lvl="0" algn="l" rtl="0"/>
            <a:r>
              <a:rPr lang="sv" sz="1200" b="0" i="1" u="none" kern="1200" baseline="0">
                <a:solidFill>
                  <a:schemeClr val="tx1"/>
                </a:solidFill>
                <a:effectLst/>
                <a:latin typeface="+mn-lt"/>
                <a:ea typeface="+mn-ea"/>
                <a:cs typeface="+mn-cs"/>
              </a:rPr>
              <a:t>Hur kan du öka din tillitskänsla? </a:t>
            </a:r>
            <a:endParaRPr lang="sv" sz="1200" kern="1200" dirty="0">
              <a:solidFill>
                <a:schemeClr val="tx1"/>
              </a:solidFill>
              <a:effectLst/>
              <a:latin typeface="+mn-lt"/>
              <a:ea typeface="+mn-ea"/>
              <a:cs typeface="+mn-cs"/>
            </a:endParaRPr>
          </a:p>
          <a:p>
            <a:pPr lvl="0" algn="l" rtl="0"/>
            <a:r>
              <a:rPr lang="sv" sz="1200" b="0" i="1" u="none" kern="1200" baseline="0">
                <a:solidFill>
                  <a:schemeClr val="tx1"/>
                </a:solidFill>
                <a:effectLst/>
                <a:latin typeface="+mn-lt"/>
                <a:ea typeface="+mn-ea"/>
                <a:cs typeface="+mn-cs"/>
              </a:rPr>
              <a:t>Vilka faktorer har påverkat dina uppfattningar om tillit?</a:t>
            </a:r>
            <a:endParaRPr lang="sv" sz="1200" kern="1200" dirty="0">
              <a:solidFill>
                <a:schemeClr val="tx1"/>
              </a:solidFill>
              <a:effectLst/>
              <a:latin typeface="+mn-lt"/>
              <a:ea typeface="+mn-ea"/>
              <a:cs typeface="+mn-cs"/>
            </a:endParaRPr>
          </a:p>
          <a:p>
            <a:pPr algn="l" rtl="0"/>
            <a:r>
              <a:rPr lang="sv" sz="1200" b="0" i="0" u="none" kern="1200" baseline="0">
                <a:solidFill>
                  <a:schemeClr val="tx1"/>
                </a:solidFill>
                <a:effectLst/>
                <a:latin typeface="+mn-lt"/>
                <a:ea typeface="+mn-ea"/>
                <a:cs typeface="+mn-cs"/>
              </a:rPr>
              <a:t> </a:t>
            </a:r>
            <a:endParaRPr lang="sv" sz="1200" kern="1200" dirty="0">
              <a:solidFill>
                <a:schemeClr val="tx1"/>
              </a:solidFill>
              <a:effectLst/>
              <a:latin typeface="+mn-lt"/>
              <a:ea typeface="+mn-ea"/>
              <a:cs typeface="+mn-cs"/>
            </a:endParaRPr>
          </a:p>
          <a:p>
            <a:pPr algn="l" rtl="0"/>
            <a:r>
              <a:rPr lang="sv" sz="1200" b="1" i="0" u="none" kern="1200" baseline="0">
                <a:solidFill>
                  <a:schemeClr val="tx1"/>
                </a:solidFill>
                <a:effectLst/>
                <a:latin typeface="+mn-lt"/>
                <a:ea typeface="+mn-ea"/>
                <a:cs typeface="+mn-cs"/>
              </a:rPr>
              <a:t>Livshantering</a:t>
            </a:r>
          </a:p>
          <a:p>
            <a:pPr lvl="0" algn="l" rtl="0"/>
            <a:r>
              <a:rPr lang="sv" sz="1200" b="0" i="1" u="none" kern="1200" baseline="0">
                <a:solidFill>
                  <a:schemeClr val="tx1"/>
                </a:solidFill>
                <a:effectLst/>
                <a:latin typeface="+mn-lt"/>
                <a:ea typeface="+mn-ea"/>
                <a:cs typeface="+mn-cs"/>
              </a:rPr>
              <a:t>Vad betyder livshantering för er? </a:t>
            </a:r>
            <a:endParaRPr lang="sv" sz="1200" kern="1200" dirty="0">
              <a:solidFill>
                <a:schemeClr val="tx1"/>
              </a:solidFill>
              <a:effectLst/>
              <a:latin typeface="+mn-lt"/>
              <a:ea typeface="+mn-ea"/>
              <a:cs typeface="+mn-cs"/>
            </a:endParaRPr>
          </a:p>
          <a:p>
            <a:pPr lvl="0" algn="l" rtl="0"/>
            <a:r>
              <a:rPr lang="sv" sz="1200" b="0" i="1" u="none" kern="1200" baseline="0">
                <a:solidFill>
                  <a:schemeClr val="tx1"/>
                </a:solidFill>
                <a:effectLst/>
                <a:latin typeface="+mn-lt"/>
                <a:ea typeface="+mn-ea"/>
                <a:cs typeface="+mn-cs"/>
              </a:rPr>
              <a:t>När känner du att du har, eller inte har, kontroll över ditt liv, och varför? </a:t>
            </a:r>
            <a:endParaRPr lang="sv" sz="1200" kern="1200" dirty="0">
              <a:solidFill>
                <a:schemeClr val="tx1"/>
              </a:solidFill>
              <a:effectLst/>
              <a:latin typeface="+mn-lt"/>
              <a:ea typeface="+mn-ea"/>
              <a:cs typeface="+mn-cs"/>
            </a:endParaRPr>
          </a:p>
          <a:p>
            <a:pPr algn="l" rtl="0"/>
            <a:r>
              <a:rPr lang="sv" sz="1200" b="0" i="1" u="none" kern="1200" baseline="0">
                <a:solidFill>
                  <a:schemeClr val="tx1"/>
                </a:solidFill>
                <a:effectLst/>
                <a:latin typeface="+mn-lt"/>
                <a:ea typeface="+mn-ea"/>
                <a:cs typeface="+mn-cs"/>
              </a:rPr>
              <a:t>Vilka faktorer har påverkat dina uppfattningar?</a:t>
            </a:r>
            <a:r>
              <a:rPr lang="sv" sz="1200" b="0" i="0" u="none" kern="1200" baseline="0">
                <a:solidFill>
                  <a:schemeClr val="tx1"/>
                </a:solidFill>
                <a:effectLst/>
                <a:latin typeface="+mn-lt"/>
                <a:ea typeface="+mn-ea"/>
                <a:cs typeface="+mn-cs"/>
              </a:rPr>
              <a:t> </a:t>
            </a:r>
            <a:br>
              <a:rPr lang="sv" sz="1200" i="1" kern="1200">
                <a:solidFill>
                  <a:schemeClr val="tx1"/>
                </a:solidFill>
                <a:effectLst/>
                <a:latin typeface="+mn-lt"/>
                <a:ea typeface="+mn-ea"/>
                <a:cs typeface="+mn-cs"/>
              </a:rPr>
            </a:br>
            <a:br>
              <a:rPr lang="sv" sz="1200" kern="1200">
                <a:solidFill>
                  <a:schemeClr val="tx1"/>
                </a:solidFill>
                <a:effectLst/>
                <a:latin typeface="+mn-lt"/>
                <a:ea typeface="+mn-ea"/>
                <a:cs typeface="+mn-cs"/>
              </a:rPr>
            </a:br>
            <a:r>
              <a:rPr lang="sv" sz="1200" b="0" i="0" u="none" kern="1200" baseline="0">
                <a:solidFill>
                  <a:schemeClr val="tx1"/>
                </a:solidFill>
                <a:effectLst/>
                <a:latin typeface="+mn-lt"/>
                <a:ea typeface="+mn-ea"/>
                <a:cs typeface="+mn-cs"/>
              </a:rPr>
              <a:t>Guide för psykisk första hjälpen för Röda Korsets och Röda Halvmånens nationella föreningar.</a:t>
            </a:r>
            <a:r>
              <a:rPr lang="sv" sz="1200" b="0" i="0" u="sng" kern="1200" baseline="0">
                <a:solidFill>
                  <a:schemeClr val="tx1"/>
                </a:solidFill>
                <a:effectLst/>
                <a:latin typeface="+mn-lt"/>
                <a:ea typeface="+mn-ea"/>
                <a:cs typeface="+mn-cs"/>
                <a:hlinkClick r:id="rId3"/>
              </a:rPr>
              <a:t>https://rednet.punainenristi.fi/henkinentuki</a:t>
            </a:r>
            <a:endParaRPr lang="sv" sz="1200" kern="1200" dirty="0">
              <a:solidFill>
                <a:schemeClr val="tx1"/>
              </a:solidFill>
              <a:effectLst/>
              <a:latin typeface="+mn-lt"/>
              <a:ea typeface="+mn-ea"/>
              <a:cs typeface="+mn-cs"/>
            </a:endParaRPr>
          </a:p>
          <a:p>
            <a:endParaRPr lang="sv" dirty="0"/>
          </a:p>
        </p:txBody>
      </p:sp>
      <p:sp>
        <p:nvSpPr>
          <p:cNvPr id="4" name="Slide Number Placeholder 3"/>
          <p:cNvSpPr>
            <a:spLocks noGrp="1"/>
          </p:cNvSpPr>
          <p:nvPr>
            <p:ph type="sldNum" sz="quarter" idx="5"/>
          </p:nvPr>
        </p:nvSpPr>
        <p:spPr/>
        <p:txBody>
          <a:bodyPr/>
          <a:lstStyle/>
          <a:p>
            <a:pPr algn="l" rtl="0"/>
            <a:fld id="{B305AC94-97B1-45C6-BA8E-50BA7EB95A4B}" type="slidenum">
              <a:rPr/>
              <a:t>16</a:t>
            </a:fld>
            <a:endParaRPr lang="sv" dirty="0"/>
          </a:p>
        </p:txBody>
      </p:sp>
    </p:spTree>
    <p:extLst>
      <p:ext uri="{BB962C8B-B14F-4D97-AF65-F5344CB8AC3E}">
        <p14:creationId xmlns:p14="http://schemas.microsoft.com/office/powerpoint/2010/main" val="18644482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sv" b="0" i="0" u="none" baseline="0"/>
              <a:t>Bild: Pixapay.com</a:t>
            </a:r>
          </a:p>
          <a:p>
            <a:pPr algn="l" rtl="0"/>
            <a:r>
              <a:rPr lang="sv" b="1" i="0" u="none" baseline="0"/>
              <a:t>Till utbildaren:</a:t>
            </a:r>
          </a:p>
          <a:p>
            <a:endParaRPr lang="sv" dirty="0"/>
          </a:p>
          <a:p>
            <a:pPr marL="171450" indent="-171450" algn="l" rtl="0">
              <a:buFont typeface="Wingdings" panose="05000000000000000000" pitchFamily="2" charset="2"/>
              <a:buChar char="Ø"/>
            </a:pPr>
            <a:r>
              <a:rPr lang="sv" b="0" i="0" u="none" baseline="0">
                <a:solidFill>
                  <a:srgbClr val="FF0000"/>
                </a:solidFill>
              </a:rPr>
              <a:t>Var och en av oss är olika – barn, vuxna och gamla – var äkta. Att förstå och acceptera olikheter är utgångspunkten för framgångsrik interaktion</a:t>
            </a:r>
          </a:p>
          <a:p>
            <a:pPr marL="171450" indent="-171450" algn="l" rtl="0">
              <a:buFont typeface="Wingdings" panose="05000000000000000000" pitchFamily="2" charset="2"/>
              <a:buChar char="Ø"/>
            </a:pPr>
            <a:r>
              <a:rPr lang="sv" b="0" i="0" u="none" baseline="0">
                <a:solidFill>
                  <a:srgbClr val="FF0000"/>
                </a:solidFill>
              </a:rPr>
              <a:t>Reflektera över diskussionsämnen, fånga ögonblicket och de frågor/teman som uppstår ur det. Tala naturligt när du känner för det, såsom om gemensamma ämnen (t.ex. väder) – och var dig själv.</a:t>
            </a:r>
          </a:p>
          <a:p>
            <a:pPr marL="171450" indent="-171450" algn="l" rtl="0">
              <a:buFont typeface="Wingdings" panose="05000000000000000000" pitchFamily="2" charset="2"/>
              <a:buChar char="Ø"/>
            </a:pPr>
            <a:r>
              <a:rPr lang="sv" b="0" i="0" u="none" baseline="0">
                <a:solidFill>
                  <a:srgbClr val="FF0000"/>
                </a:solidFill>
              </a:rPr>
              <a:t>Du behöver inte vara en sjuksköterska, endast någon närstående som personen kan lita på, som pratar och småpratar, som hjälper till med små saker.</a:t>
            </a:r>
          </a:p>
          <a:p>
            <a:pPr marL="171450" indent="-171450" algn="l" rtl="0">
              <a:buFont typeface="Wingdings" panose="05000000000000000000" pitchFamily="2" charset="2"/>
              <a:buChar char="Ø"/>
            </a:pPr>
            <a:r>
              <a:rPr lang="sv" sz="1200" b="0" i="0" u="none" baseline="0">
                <a:solidFill>
                  <a:srgbClr val="FF0000"/>
                </a:solidFill>
              </a:rPr>
              <a:t>Tala på ett sådant sätt att du kan få ögonkontakt – ibland hjälper beröring och att hålla i händer. Lyssna och ”läs personen”. Uttryck och gester säger mycket om en persons hälsa och tillstånd. </a:t>
            </a:r>
            <a:br>
              <a:rPr lang="sv" sz="1200">
                <a:solidFill>
                  <a:srgbClr val="FF0000"/>
                </a:solidFill>
              </a:rPr>
            </a:br>
            <a:r>
              <a:rPr lang="sv" sz="1200" b="0" i="0" u="none" baseline="0">
                <a:solidFill>
                  <a:srgbClr val="FF0000"/>
                </a:solidFill>
              </a:rPr>
              <a:t>Ta reda på, om möjligt, den huvudsakliga sjukdomen hos den du hjälper, så att du lite bättre kan läsa din ”vänkund”.</a:t>
            </a:r>
          </a:p>
          <a:p>
            <a:pPr marL="171450" indent="-171450" algn="l" rtl="0">
              <a:buFont typeface="Wingdings" panose="05000000000000000000" pitchFamily="2" charset="2"/>
              <a:buChar char="Ø"/>
            </a:pPr>
            <a:r>
              <a:rPr lang="sv" sz="1200" b="0" i="0" u="none" baseline="0">
                <a:solidFill>
                  <a:srgbClr val="FF0000"/>
                </a:solidFill>
              </a:rPr>
              <a:t>Var lugn och tala tydligt (men tala inte högt)  – långa meningar förvirrar.</a:t>
            </a:r>
          </a:p>
          <a:p>
            <a:pPr marL="171450" indent="-171450" algn="l" rtl="0">
              <a:buFont typeface="Wingdings" panose="05000000000000000000" pitchFamily="2" charset="2"/>
              <a:buChar char="Ø"/>
            </a:pPr>
            <a:r>
              <a:rPr lang="sv" sz="1200" b="0" i="0" u="none" baseline="0">
                <a:solidFill>
                  <a:srgbClr val="FF0000"/>
                </a:solidFill>
              </a:rPr>
              <a:t>En kund med en demenssjukdom kan leva i en annan verklighet – detta spelar ingen roll om det inte plågar kunden.</a:t>
            </a:r>
          </a:p>
          <a:p>
            <a:pPr marL="171450" indent="-171450" algn="l" rtl="0">
              <a:buFont typeface="Wingdings" panose="05000000000000000000" pitchFamily="2" charset="2"/>
              <a:buChar char="Ø"/>
            </a:pPr>
            <a:r>
              <a:rPr lang="sv" sz="1200" b="0" i="0" u="none" baseline="0">
                <a:solidFill>
                  <a:srgbClr val="FF0000"/>
                </a:solidFill>
              </a:rPr>
              <a:t>Om en äldre person i dåligt skick – en vänkund klagar på/berättar symptom som du tror är allvarliga -&gt; kontakta vänförmedlingen. Kunden kan till exempel ha hjärtsjukdomar, astma etc. som kräver behandling. </a:t>
            </a:r>
          </a:p>
          <a:p>
            <a:pPr marL="171450" indent="-171450" algn="l" rtl="0">
              <a:buFont typeface="Wingdings" panose="05000000000000000000" pitchFamily="2" charset="2"/>
              <a:buChar char="Ø"/>
            </a:pPr>
            <a:endParaRPr lang="sv" sz="1200" dirty="0">
              <a:solidFill>
                <a:srgbClr val="FF0000"/>
              </a:solidFill>
            </a:endParaRPr>
          </a:p>
          <a:p>
            <a:pPr marL="0" indent="0" algn="l" rtl="0">
              <a:buFont typeface="Wingdings" panose="05000000000000000000" pitchFamily="2" charset="2"/>
              <a:buNone/>
            </a:pPr>
            <a:endParaRPr lang="sv" sz="1200" dirty="0">
              <a:solidFill>
                <a:srgbClr val="FF0000"/>
              </a:solidFill>
            </a:endParaRPr>
          </a:p>
          <a:p>
            <a:pPr marL="0" indent="0" algn="l" rtl="0">
              <a:buFont typeface="Wingdings" panose="05000000000000000000" pitchFamily="2" charset="2"/>
              <a:buNone/>
            </a:pPr>
            <a:r>
              <a:rPr lang="sv" sz="1200" b="0" i="0" u="none" baseline="0">
                <a:solidFill>
                  <a:srgbClr val="FF0000"/>
                </a:solidFill>
              </a:rPr>
              <a:t>Att undvika i hjälpsituationer</a:t>
            </a:r>
          </a:p>
          <a:p>
            <a:pPr marL="0" indent="0" algn="l" rtl="0">
              <a:buFont typeface="Wingdings" panose="05000000000000000000" pitchFamily="2" charset="2"/>
              <a:buNone/>
            </a:pPr>
            <a:endParaRPr lang="sv" sz="1200" dirty="0">
              <a:solidFill>
                <a:srgbClr val="FF0000"/>
              </a:solidFill>
            </a:endParaRPr>
          </a:p>
          <a:p>
            <a:pPr lvl="0" algn="l" rtl="0"/>
            <a:r>
              <a:rPr lang="sv" b="0" i="0" u="none" baseline="0"/>
              <a:t>Rådgivning       	        	</a:t>
            </a:r>
          </a:p>
          <a:p>
            <a:pPr lvl="0" algn="l" rtl="0"/>
            <a:r>
              <a:rPr lang="sv" b="0" i="0" u="none" baseline="0"/>
              <a:t>Ifrågasättande             	</a:t>
            </a:r>
          </a:p>
          <a:p>
            <a:pPr lvl="0" algn="l" rtl="0"/>
            <a:r>
              <a:rPr lang="sv" b="0" i="0" u="none" baseline="0"/>
              <a:t>Tröstande – fraser                	</a:t>
            </a:r>
          </a:p>
          <a:p>
            <a:pPr lvl="0" algn="l" rtl="0"/>
            <a:r>
              <a:rPr lang="sv" b="0" i="0" u="none" baseline="0"/>
              <a:t>Prata om dig själv</a:t>
            </a:r>
          </a:p>
          <a:p>
            <a:pPr lvl="0" algn="l" rtl="0"/>
            <a:r>
              <a:rPr lang="sv" b="0" i="0" u="none" baseline="0"/>
              <a:t>Skryt                    	</a:t>
            </a:r>
          </a:p>
          <a:p>
            <a:pPr lvl="0" algn="l" rtl="0"/>
            <a:r>
              <a:rPr lang="sv" b="0" i="0" u="none" baseline="0"/>
              <a:t>Upplysning                   </a:t>
            </a:r>
          </a:p>
          <a:p>
            <a:pPr lvl="0" algn="l" rtl="0"/>
            <a:r>
              <a:rPr lang="sv" b="0" i="0" u="none" baseline="0"/>
              <a:t>Berättelser            	</a:t>
            </a:r>
          </a:p>
          <a:p>
            <a:pPr lvl="0" algn="l" rtl="0"/>
            <a:r>
              <a:rPr lang="sv" b="0" i="0" u="none" baseline="0"/>
              <a:t>Gräva i det förflutna</a:t>
            </a:r>
          </a:p>
          <a:p>
            <a:pPr lvl="0" algn="l" rtl="0"/>
            <a:r>
              <a:rPr lang="sv" b="0" i="0" u="none" baseline="0"/>
              <a:t>Korrigering        </a:t>
            </a:r>
          </a:p>
          <a:p>
            <a:pPr lvl="0" algn="l" rtl="0"/>
            <a:r>
              <a:rPr lang="sv" b="0" i="0" u="none" baseline="0"/>
              <a:t>Hjältekomplex        </a:t>
            </a:r>
          </a:p>
          <a:p>
            <a:pPr lvl="0" algn="l" rtl="0"/>
            <a:r>
              <a:rPr lang="sv" b="0" i="0" u="none" baseline="0"/>
              <a:t>Moralisering                           </a:t>
            </a:r>
          </a:p>
          <a:p>
            <a:pPr marL="0" indent="0" algn="l" rtl="0">
              <a:buFont typeface="Wingdings" panose="05000000000000000000" pitchFamily="2" charset="2"/>
              <a:buNone/>
            </a:pPr>
            <a:endParaRPr lang="sv" sz="1200" dirty="0">
              <a:solidFill>
                <a:srgbClr val="FF0000"/>
              </a:solidFill>
            </a:endParaRPr>
          </a:p>
          <a:p>
            <a:endParaRPr lang="sv" dirty="0"/>
          </a:p>
        </p:txBody>
      </p:sp>
      <p:sp>
        <p:nvSpPr>
          <p:cNvPr id="4" name="Slide Number Placeholder 3"/>
          <p:cNvSpPr>
            <a:spLocks noGrp="1"/>
          </p:cNvSpPr>
          <p:nvPr>
            <p:ph type="sldNum" sz="quarter" idx="5"/>
          </p:nvPr>
        </p:nvSpPr>
        <p:spPr/>
        <p:txBody>
          <a:bodyPr/>
          <a:lstStyle/>
          <a:p>
            <a:pPr algn="l" rtl="0"/>
            <a:fld id="{B305AC94-97B1-45C6-BA8E-50BA7EB95A4B}" type="slidenum">
              <a:rPr/>
              <a:t>17</a:t>
            </a:fld>
            <a:endParaRPr lang="sv"/>
          </a:p>
        </p:txBody>
      </p:sp>
    </p:spTree>
    <p:extLst>
      <p:ext uri="{BB962C8B-B14F-4D97-AF65-F5344CB8AC3E}">
        <p14:creationId xmlns:p14="http://schemas.microsoft.com/office/powerpoint/2010/main" val="15398299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sv" sz="1200" b="1" i="0" u="none" kern="1200" baseline="0">
                <a:solidFill>
                  <a:schemeClr val="tx1"/>
                </a:solidFill>
                <a:effectLst/>
                <a:latin typeface="+mn-lt"/>
                <a:ea typeface="+mn-ea"/>
                <a:cs typeface="+mn-cs"/>
              </a:rPr>
              <a:t>Extra övning: Den här övningen kan göras ifall det finns tid. Övning (innan du visar bilden): </a:t>
            </a:r>
            <a:r>
              <a:rPr lang="sv" b="1" i="0" u="none" baseline="0"/>
              <a:t>Tänk på en situation där du har fått hjälp av andra? Vad fanns det i situationen som hjälpte? </a:t>
            </a:r>
            <a:r>
              <a:rPr lang="sv" sz="1200" b="1" i="0" u="none" kern="1200" baseline="0">
                <a:solidFill>
                  <a:schemeClr val="tx1"/>
                </a:solidFill>
                <a:effectLst/>
                <a:latin typeface="+mn-lt"/>
                <a:ea typeface="+mn-ea"/>
                <a:cs typeface="+mn-cs"/>
              </a:rPr>
              <a:t>En stund ensam, samtal i par och gemensam avlastning, totalt 15 min.</a:t>
            </a:r>
            <a:r>
              <a:rPr lang="sv" b="1" i="0" u="none" baseline="0"/>
              <a:t> </a:t>
            </a:r>
            <a:endParaRPr lang="sv" altLang="en-US" dirty="0"/>
          </a:p>
          <a:p>
            <a:endParaRPr lang="sv" altLang="en-US" dirty="0"/>
          </a:p>
          <a:p>
            <a:pPr algn="l" rtl="0"/>
            <a:r>
              <a:rPr lang="sv" b="0" i="0" u="none" baseline="0"/>
              <a:t>Efter övningen (eller istället för övningen) kan en tystnadsövning göras.</a:t>
            </a:r>
            <a:endParaRPr lang="sv" altLang="en-US" dirty="0">
              <a:cs typeface="Calibri"/>
            </a:endParaRPr>
          </a:p>
          <a:p>
            <a:pPr algn="l" rtl="0"/>
            <a:r>
              <a:rPr lang="sv" b="0" i="0" u="none" baseline="0"/>
              <a:t>Vi kommer att vara tysta en minut i par. Hur kändes det? Ville du skratta? Gick tiden långsamt, var det obekvämt osv.?</a:t>
            </a:r>
            <a:endParaRPr lang="sv" altLang="en-US" dirty="0">
              <a:cs typeface="Calibri"/>
            </a:endParaRPr>
          </a:p>
          <a:p>
            <a:endParaRPr lang="sv" altLang="en-US" dirty="0"/>
          </a:p>
          <a:p>
            <a:pPr algn="l" rtl="0"/>
            <a:r>
              <a:rPr lang="sv" b="0" i="0" u="none" baseline="0"/>
              <a:t>Mer information: prcentre.org – Caring for volunteers</a:t>
            </a:r>
            <a:endParaRPr lang="sv" altLang="en-US" dirty="0">
              <a:cs typeface="Calibri"/>
            </a:endParaRPr>
          </a:p>
          <a:p>
            <a:endParaRPr lang="sv" altLang="en-US" dirty="0"/>
          </a:p>
          <a:p>
            <a:pPr algn="l" rtl="0"/>
            <a:r>
              <a:rPr lang="sv" b="1" i="0" u="none" baseline="0"/>
              <a:t>Närvaro: </a:t>
            </a:r>
            <a:r>
              <a:rPr lang="sv" b="0" i="0" u="none" baseline="0"/>
              <a:t>skapa en känsla av trygghet, bygga förtroende, lugn skapar lugn</a:t>
            </a:r>
            <a:endParaRPr lang="sv" altLang="en-US" dirty="0">
              <a:cs typeface="Calibri"/>
            </a:endParaRPr>
          </a:p>
          <a:p>
            <a:pPr algn="l" rtl="0"/>
            <a:r>
              <a:rPr lang="sv" b="1" i="0" u="none" baseline="0"/>
              <a:t>Acceptera känslor: </a:t>
            </a:r>
            <a:r>
              <a:rPr lang="sv" b="0" i="0" u="none" baseline="0"/>
              <a:t>empati, inget omdöme, ingen tolkning</a:t>
            </a:r>
            <a:endParaRPr lang="sv" altLang="en-US" dirty="0">
              <a:cs typeface="Calibri"/>
            </a:endParaRPr>
          </a:p>
          <a:p>
            <a:pPr algn="l" rtl="0"/>
            <a:r>
              <a:rPr lang="sv" b="1" i="0" u="none" baseline="0"/>
              <a:t>Aktivt lyssnande (gester och positioner): </a:t>
            </a:r>
            <a:r>
              <a:rPr lang="sv" b="0" i="0" u="none" baseline="0"/>
              <a:t>öppet kroppsspråk (t.ex.  korsa inte armarna, håll lämpligt avstånd, ögonkontakt, etc.), öppna frågor, lugn, inga frågor – tolkas lätt som skuldbeläggande.</a:t>
            </a:r>
            <a:endParaRPr lang="sv" altLang="en-US" dirty="0">
              <a:cs typeface="Calibri"/>
            </a:endParaRPr>
          </a:p>
          <a:p>
            <a:pPr algn="l" rtl="0">
              <a:defRPr/>
            </a:pPr>
            <a:r>
              <a:rPr lang="sv" sz="2400" b="1" i="0" u="none" baseline="0">
                <a:solidFill>
                  <a:srgbClr val="FF0000"/>
                </a:solidFill>
              </a:rPr>
              <a:t>Empati: </a:t>
            </a:r>
            <a:r>
              <a:rPr lang="sv" b="0" i="0" u="none" baseline="0">
                <a:solidFill>
                  <a:srgbClr val="FF0000"/>
                </a:solidFill>
              </a:rPr>
              <a:t>Försök att förstå en annan persons livssituation och tankar. Respektera personen som viktig och jämlik med dig.</a:t>
            </a:r>
            <a:endParaRPr lang="sv" sz="2400" dirty="0">
              <a:solidFill>
                <a:srgbClr val="FF0000"/>
              </a:solidFill>
            </a:endParaRPr>
          </a:p>
          <a:p>
            <a:pPr algn="l" rtl="0">
              <a:defRPr/>
            </a:pPr>
            <a:r>
              <a:rPr lang="sv" sz="2400" b="1" i="0" u="none" baseline="0">
                <a:solidFill>
                  <a:srgbClr val="FF0000"/>
                </a:solidFill>
              </a:rPr>
              <a:t>Äkthet: </a:t>
            </a:r>
            <a:r>
              <a:rPr lang="sv" b="0" i="0" u="none" baseline="0">
                <a:solidFill>
                  <a:srgbClr val="FF0000"/>
                </a:solidFill>
              </a:rPr>
              <a:t>Var dig själv! Om du inte vet eller inte kan kommentera, säg det.</a:t>
            </a:r>
            <a:endParaRPr lang="sv" sz="2400" dirty="0">
              <a:solidFill>
                <a:srgbClr val="FF0000"/>
              </a:solidFill>
            </a:endParaRPr>
          </a:p>
          <a:p>
            <a:pPr algn="l" rtl="0">
              <a:defRPr/>
            </a:pPr>
            <a:r>
              <a:rPr lang="sv" sz="2400" b="1" i="0" u="none" baseline="0">
                <a:solidFill>
                  <a:srgbClr val="FF0000"/>
                </a:solidFill>
              </a:rPr>
              <a:t>Ge plats: </a:t>
            </a:r>
            <a:r>
              <a:rPr lang="sv" b="0" i="0" u="none" baseline="0">
                <a:solidFill>
                  <a:srgbClr val="FF0000"/>
                </a:solidFill>
              </a:rPr>
              <a:t>Fokusera på vad den andra personen säger till dig, vad de tänker och känner. Ge plats för den andra personens negativa känslor, smärta, förvirring, sorg och ilska. Ge också plats för tystnad och lär dig att tolerera det.</a:t>
            </a:r>
            <a:endParaRPr lang="sv" sz="2400" dirty="0">
              <a:solidFill>
                <a:srgbClr val="FF0000"/>
              </a:solidFill>
            </a:endParaRPr>
          </a:p>
          <a:p>
            <a:pPr algn="l" rtl="0">
              <a:defRPr/>
            </a:pPr>
            <a:r>
              <a:rPr lang="sv" sz="2400" b="1" i="0" u="none" baseline="0">
                <a:solidFill>
                  <a:srgbClr val="FF0000"/>
                </a:solidFill>
              </a:rPr>
              <a:t>Ställ öppna frågor: </a:t>
            </a:r>
            <a:r>
              <a:rPr lang="sv" b="0" i="0" u="none" baseline="0">
                <a:solidFill>
                  <a:srgbClr val="FF0000"/>
                </a:solidFill>
              </a:rPr>
              <a:t>Undvik frågor som bara kan besvaras ”ja” eller ”nej”. Öppna frågor börjar med hur, när, var, vem? Uppmuntra till diskussion med frågor och kommentarer. Sök ögonkontakt.</a:t>
            </a:r>
            <a:endParaRPr lang="sv" dirty="0">
              <a:solidFill>
                <a:srgbClr val="FF0000"/>
              </a:solidFill>
              <a:cs typeface="Calibri"/>
            </a:endParaRPr>
          </a:p>
          <a:p>
            <a:pPr algn="l" rtl="0">
              <a:buFontTx/>
              <a:buNone/>
            </a:pPr>
            <a:endParaRPr lang="sv" altLang="en-US" b="1" dirty="0"/>
          </a:p>
          <a:p>
            <a:pPr marL="0" indent="0" algn="l" rtl="0">
              <a:buNone/>
            </a:pPr>
            <a:r>
              <a:rPr lang="sv" sz="2600" b="1" i="0" u="none" baseline="0">
                <a:solidFill>
                  <a:srgbClr val="FF0000"/>
                </a:solidFill>
              </a:rPr>
              <a:t>Nyttiga frågor till lyssnaren:</a:t>
            </a:r>
            <a:endParaRPr lang="sv" altLang="fi-FI" sz="2600" b="1" dirty="0">
              <a:solidFill>
                <a:srgbClr val="FF0000"/>
              </a:solidFill>
              <a:cs typeface="Calibri"/>
            </a:endParaRPr>
          </a:p>
          <a:p>
            <a:pPr marL="457200" lvl="0" indent="-457200" algn="l" rtl="0">
              <a:buFont typeface="Arial" panose="020B0604020202020204" pitchFamily="34" charset="0"/>
              <a:buChar char="•"/>
            </a:pPr>
            <a:r>
              <a:rPr lang="sv" sz="2600" b="0" i="0" u="none" baseline="0">
                <a:solidFill>
                  <a:srgbClr val="FF0000"/>
                </a:solidFill>
              </a:rPr>
              <a:t>Känner du...? Menar du att...?</a:t>
            </a:r>
            <a:endParaRPr lang="sv" altLang="fi-FI" sz="2600" dirty="0">
              <a:solidFill>
                <a:srgbClr val="FF0000"/>
              </a:solidFill>
              <a:cs typeface="Calibri"/>
            </a:endParaRPr>
          </a:p>
          <a:p>
            <a:pPr marL="457200" lvl="0" indent="-457200" algn="l" rtl="0">
              <a:buFont typeface="Arial" panose="020B0604020202020204" pitchFamily="34" charset="0"/>
              <a:buChar char="•"/>
            </a:pPr>
            <a:r>
              <a:rPr lang="sv" sz="2600" b="0" i="0" u="none" baseline="0">
                <a:solidFill>
                  <a:srgbClr val="FF0000"/>
                </a:solidFill>
              </a:rPr>
              <a:t>Jag förstår inte helt vad du menar...</a:t>
            </a:r>
            <a:endParaRPr lang="sv" altLang="fi-FI" sz="2600" dirty="0">
              <a:solidFill>
                <a:srgbClr val="FF0000"/>
              </a:solidFill>
              <a:cs typeface="Calibri"/>
            </a:endParaRPr>
          </a:p>
          <a:p>
            <a:pPr marL="457200" lvl="0" indent="-457200" algn="l" rtl="0">
              <a:buFont typeface="Arial" panose="020B0604020202020204" pitchFamily="34" charset="0"/>
              <a:buChar char="•"/>
            </a:pPr>
            <a:r>
              <a:rPr lang="sv" sz="2600" b="0" i="0" u="none" baseline="0">
                <a:solidFill>
                  <a:srgbClr val="FF0000"/>
                </a:solidFill>
              </a:rPr>
              <a:t>Kan du berätta...? Kan du berätta mer?</a:t>
            </a:r>
            <a:endParaRPr lang="sv" altLang="fi-FI" sz="2600" dirty="0">
              <a:solidFill>
                <a:srgbClr val="FF0000"/>
              </a:solidFill>
              <a:cs typeface="Calibri"/>
            </a:endParaRPr>
          </a:p>
          <a:p>
            <a:pPr marL="457200" indent="-457200" algn="l" rtl="0">
              <a:buFont typeface="Arial" panose="020B0604020202020204" pitchFamily="34" charset="0"/>
              <a:buChar char="•"/>
            </a:pPr>
            <a:r>
              <a:rPr lang="sv" sz="2600" b="0" i="0" u="none" baseline="0">
                <a:solidFill>
                  <a:srgbClr val="FF0000"/>
                </a:solidFill>
              </a:rPr>
              <a:t>Det påminner mig om... </a:t>
            </a:r>
            <a:endParaRPr lang="sv" altLang="fi-FI" sz="2600" dirty="0">
              <a:solidFill>
                <a:srgbClr val="FF0000"/>
              </a:solidFill>
              <a:cs typeface="Calibri"/>
            </a:endParaRPr>
          </a:p>
          <a:p>
            <a:pPr marL="457200" lvl="0" indent="-457200" algn="l" rtl="0">
              <a:buFont typeface="Arial" panose="020B0604020202020204" pitchFamily="34" charset="0"/>
              <a:buChar char="•"/>
            </a:pPr>
            <a:r>
              <a:rPr lang="sv" sz="2600" b="0" i="0" u="none" baseline="0">
                <a:solidFill>
                  <a:srgbClr val="FF0000"/>
                </a:solidFill>
              </a:rPr>
              <a:t>Har du tänkt på...? Hur känns det för dig?</a:t>
            </a:r>
            <a:endParaRPr lang="sv" altLang="fi-FI" sz="2600" dirty="0">
              <a:solidFill>
                <a:srgbClr val="FF0000"/>
              </a:solidFill>
              <a:cs typeface="Calibri"/>
            </a:endParaRPr>
          </a:p>
          <a:p>
            <a:pPr marL="457200" lvl="0" indent="-457200" algn="l" rtl="0">
              <a:buFont typeface="Arial" panose="020B0604020202020204" pitchFamily="34" charset="0"/>
              <a:buChar char="•"/>
            </a:pPr>
            <a:r>
              <a:rPr lang="sv" sz="2600" b="0" i="0" u="none" baseline="0">
                <a:solidFill>
                  <a:srgbClr val="FF0000"/>
                </a:solidFill>
              </a:rPr>
              <a:t>Kan du komma på något annat? Har du några exempel i åtanke?</a:t>
            </a:r>
            <a:endParaRPr lang="sv" altLang="fi-FI" sz="2600" dirty="0">
              <a:solidFill>
                <a:srgbClr val="FF0000"/>
              </a:solidFill>
              <a:cs typeface="Calibri"/>
            </a:endParaRPr>
          </a:p>
          <a:p>
            <a:pPr marL="457200" lvl="0" indent="-457200" algn="l" rtl="0">
              <a:buFont typeface="Arial" panose="020B0604020202020204" pitchFamily="34" charset="0"/>
              <a:buChar char="•"/>
            </a:pPr>
            <a:r>
              <a:rPr lang="sv" sz="2600" b="0" i="0" u="none" baseline="0">
                <a:solidFill>
                  <a:srgbClr val="FF0000"/>
                </a:solidFill>
              </a:rPr>
              <a:t>När kände du så? Känner du så nu?</a:t>
            </a:r>
            <a:endParaRPr lang="sv" altLang="fi-FI" sz="2600" dirty="0">
              <a:solidFill>
                <a:srgbClr val="FF0000"/>
              </a:solidFill>
              <a:cs typeface="Calibri"/>
            </a:endParaRPr>
          </a:p>
          <a:p>
            <a:pPr marL="457200" lvl="0" indent="-457200" algn="l" rtl="0">
              <a:buFont typeface="Arial" panose="020B0604020202020204" pitchFamily="34" charset="0"/>
              <a:buChar char="•"/>
            </a:pPr>
            <a:r>
              <a:rPr lang="sv" sz="2600" b="0" i="0" u="none" baseline="0">
                <a:solidFill>
                  <a:srgbClr val="FF0000"/>
                </a:solidFill>
              </a:rPr>
              <a:t>Vad menar du?</a:t>
            </a:r>
            <a:endParaRPr lang="sv" altLang="fi-FI" sz="2600" dirty="0">
              <a:solidFill>
                <a:srgbClr val="FF0000"/>
              </a:solidFill>
              <a:cs typeface="Calibri"/>
            </a:endParaRPr>
          </a:p>
          <a:p>
            <a:pPr marL="457200" lvl="0" indent="-457200" algn="l" rtl="0">
              <a:buFont typeface="Arial" panose="020B0604020202020204" pitchFamily="34" charset="0"/>
              <a:buChar char="•"/>
            </a:pPr>
            <a:r>
              <a:rPr lang="sv" sz="2600" b="0" i="0" u="none" baseline="0">
                <a:solidFill>
                  <a:srgbClr val="FF0000"/>
                </a:solidFill>
              </a:rPr>
              <a:t>Förstod jag rätt, att...? Är det så, att?</a:t>
            </a:r>
            <a:endParaRPr lang="sv" altLang="fi-FI" sz="2600" dirty="0">
              <a:solidFill>
                <a:srgbClr val="FF0000"/>
              </a:solidFill>
              <a:cs typeface="Calibri"/>
            </a:endParaRPr>
          </a:p>
          <a:p>
            <a:endParaRPr lang="sv" dirty="0"/>
          </a:p>
        </p:txBody>
      </p:sp>
      <p:sp>
        <p:nvSpPr>
          <p:cNvPr id="4" name="Slide Number Placeholder 3"/>
          <p:cNvSpPr>
            <a:spLocks noGrp="1"/>
          </p:cNvSpPr>
          <p:nvPr>
            <p:ph type="sldNum" sz="quarter" idx="5"/>
          </p:nvPr>
        </p:nvSpPr>
        <p:spPr/>
        <p:txBody>
          <a:bodyPr/>
          <a:lstStyle/>
          <a:p>
            <a:pPr algn="l" rtl="0"/>
            <a:fld id="{B305AC94-97B1-45C6-BA8E-50BA7EB95A4B}" type="slidenum">
              <a:rPr/>
              <a:t>18</a:t>
            </a:fld>
            <a:endParaRPr lang="sv" dirty="0"/>
          </a:p>
        </p:txBody>
      </p:sp>
    </p:spTree>
    <p:extLst>
      <p:ext uri="{BB962C8B-B14F-4D97-AF65-F5344CB8AC3E}">
        <p14:creationId xmlns:p14="http://schemas.microsoft.com/office/powerpoint/2010/main" val="276707252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15"/>
          <p:cNvSpPr>
            <a:spLocks noChangeArrowheads="1"/>
          </p:cNvSpPr>
          <p:nvPr userDrawn="1"/>
        </p:nvSpPr>
        <p:spPr bwMode="auto">
          <a:xfrm>
            <a:off x="179388" y="1549400"/>
            <a:ext cx="10328275" cy="5106988"/>
          </a:xfrm>
          <a:prstGeom prst="rect">
            <a:avLst/>
          </a:prstGeom>
          <a:solidFill>
            <a:schemeClr val="accent1"/>
          </a:solidFill>
          <a:ln w="9525">
            <a:noFill/>
            <a:miter lim="800000"/>
            <a:headEnd/>
            <a:tailEnd/>
          </a:ln>
          <a:effectLst/>
        </p:spPr>
        <p:txBody>
          <a:bodyPr wrap="none" anchor="ctr"/>
          <a:lstStyle/>
          <a:p>
            <a:pPr>
              <a:defRPr/>
            </a:pPr>
            <a:endParaRPr lang="fi-FI"/>
          </a:p>
        </p:txBody>
      </p:sp>
      <p:sp>
        <p:nvSpPr>
          <p:cNvPr id="5" name="Rectangle 30"/>
          <p:cNvSpPr>
            <a:spLocks noChangeArrowheads="1"/>
          </p:cNvSpPr>
          <p:nvPr userDrawn="1"/>
        </p:nvSpPr>
        <p:spPr bwMode="auto">
          <a:xfrm>
            <a:off x="179388" y="6837363"/>
            <a:ext cx="10328275" cy="533400"/>
          </a:xfrm>
          <a:prstGeom prst="rect">
            <a:avLst/>
          </a:prstGeom>
          <a:solidFill>
            <a:schemeClr val="accent1"/>
          </a:solidFill>
          <a:ln w="9525">
            <a:noFill/>
            <a:miter lim="800000"/>
            <a:headEnd/>
            <a:tailEnd/>
          </a:ln>
          <a:effectLst/>
        </p:spPr>
        <p:txBody>
          <a:bodyPr wrap="none" anchor="ctr"/>
          <a:lstStyle/>
          <a:p>
            <a:pPr>
              <a:defRPr/>
            </a:pPr>
            <a:endParaRPr lang="fi-FI"/>
          </a:p>
        </p:txBody>
      </p:sp>
      <p:sp>
        <p:nvSpPr>
          <p:cNvPr id="6" name="Text Box 32"/>
          <p:cNvSpPr txBox="1">
            <a:spLocks noChangeArrowheads="1"/>
          </p:cNvSpPr>
          <p:nvPr userDrawn="1"/>
        </p:nvSpPr>
        <p:spPr bwMode="auto">
          <a:xfrm>
            <a:off x="666750" y="6932613"/>
            <a:ext cx="2962275" cy="349250"/>
          </a:xfrm>
          <a:prstGeom prst="rect">
            <a:avLst/>
          </a:prstGeom>
          <a:noFill/>
          <a:ln w="9525">
            <a:noFill/>
            <a:miter lim="800000"/>
            <a:headEnd/>
            <a:tailEnd/>
          </a:ln>
          <a:effectLst/>
        </p:spPr>
        <p:txBody>
          <a:bodyPr wrap="none" lIns="104073" tIns="52035" rIns="104073" bIns="52035">
            <a:spAutoFit/>
          </a:bodyPr>
          <a:lstStyle/>
          <a:p>
            <a:pPr defTabSz="1041400">
              <a:defRPr/>
            </a:pPr>
            <a:r>
              <a:rPr lang="fi-FI" sz="1600" b="1">
                <a:solidFill>
                  <a:schemeClr val="bg1"/>
                </a:solidFill>
                <a:latin typeface="Verdana" pitchFamily="34" charset="0"/>
              </a:rPr>
              <a:t>APUA SINUN AVULLASI </a:t>
            </a:r>
          </a:p>
        </p:txBody>
      </p:sp>
      <p:sp>
        <p:nvSpPr>
          <p:cNvPr id="7" name="Text Box 33"/>
          <p:cNvSpPr txBox="1">
            <a:spLocks noChangeArrowheads="1"/>
          </p:cNvSpPr>
          <p:nvPr userDrawn="1"/>
        </p:nvSpPr>
        <p:spPr bwMode="auto">
          <a:xfrm>
            <a:off x="7426374" y="6991350"/>
            <a:ext cx="2493914" cy="266079"/>
          </a:xfrm>
          <a:prstGeom prst="rect">
            <a:avLst/>
          </a:prstGeom>
          <a:noFill/>
          <a:ln w="9525">
            <a:noFill/>
            <a:miter lim="800000"/>
            <a:headEnd/>
            <a:tailEnd/>
          </a:ln>
          <a:effectLst/>
        </p:spPr>
        <p:txBody>
          <a:bodyPr wrap="none" lIns="95866" tIns="47933" rIns="95866" bIns="47933">
            <a:spAutoFit/>
          </a:bodyPr>
          <a:lstStyle/>
          <a:p>
            <a:pPr algn="r" defTabSz="958850">
              <a:defRPr/>
            </a:pPr>
            <a:r>
              <a:rPr lang="fi-FI" sz="1100" dirty="0">
                <a:solidFill>
                  <a:schemeClr val="bg1"/>
                </a:solidFill>
                <a:latin typeface="Verdana" pitchFamily="34" charset="0"/>
              </a:rPr>
              <a:t>Kotimaan valmius/henkinen tuki</a:t>
            </a:r>
          </a:p>
        </p:txBody>
      </p:sp>
      <p:pic>
        <p:nvPicPr>
          <p:cNvPr id="8" name="Picture 39" descr="PR_pun"/>
          <p:cNvPicPr>
            <a:picLocks noChangeAspect="1" noChangeArrowheads="1"/>
          </p:cNvPicPr>
          <p:nvPr userDrawn="1"/>
        </p:nvPicPr>
        <p:blipFill>
          <a:blip r:embed="rId2" cstate="print"/>
          <a:srcRect/>
          <a:stretch>
            <a:fillRect/>
          </a:stretch>
        </p:blipFill>
        <p:spPr bwMode="auto">
          <a:xfrm>
            <a:off x="8743950" y="533400"/>
            <a:ext cx="1749425" cy="538163"/>
          </a:xfrm>
          <a:prstGeom prst="rect">
            <a:avLst/>
          </a:prstGeom>
          <a:noFill/>
          <a:ln w="9525">
            <a:noFill/>
            <a:miter lim="800000"/>
            <a:headEnd/>
            <a:tailEnd/>
          </a:ln>
        </p:spPr>
      </p:pic>
      <p:sp>
        <p:nvSpPr>
          <p:cNvPr id="27651" name="Rectangle 3"/>
          <p:cNvSpPr>
            <a:spLocks noGrp="1" noChangeArrowheads="1"/>
          </p:cNvSpPr>
          <p:nvPr>
            <p:ph type="subTitle" idx="1"/>
          </p:nvPr>
        </p:nvSpPr>
        <p:spPr>
          <a:xfrm>
            <a:off x="495300" y="4321175"/>
            <a:ext cx="9090025" cy="1930400"/>
          </a:xfrm>
        </p:spPr>
        <p:txBody>
          <a:bodyPr/>
          <a:lstStyle>
            <a:lvl1pPr marL="0" indent="0">
              <a:buFont typeface="Times" charset="0"/>
              <a:buNone/>
              <a:defRPr sz="3000">
                <a:solidFill>
                  <a:schemeClr val="bg1"/>
                </a:solidFill>
              </a:defRPr>
            </a:lvl1pPr>
          </a:lstStyle>
          <a:p>
            <a:r>
              <a:rPr lang="fi-FI"/>
              <a:t>Click to edit Master subtitle style</a:t>
            </a:r>
          </a:p>
        </p:txBody>
      </p:sp>
      <p:sp>
        <p:nvSpPr>
          <p:cNvPr id="27677" name="Rectangle 29"/>
          <p:cNvSpPr>
            <a:spLocks noGrp="1" noChangeArrowheads="1"/>
          </p:cNvSpPr>
          <p:nvPr>
            <p:ph type="ctrTitle" sz="quarter"/>
          </p:nvPr>
        </p:nvSpPr>
        <p:spPr>
          <a:xfrm>
            <a:off x="487363" y="2519363"/>
            <a:ext cx="9090025" cy="1620837"/>
          </a:xfrm>
        </p:spPr>
        <p:txBody>
          <a:bodyPr lIns="91440" tIns="45720" rIns="91440" bIns="45720"/>
          <a:lstStyle>
            <a:lvl1pPr>
              <a:lnSpc>
                <a:spcPts val="5000"/>
              </a:lnSpc>
              <a:defRPr sz="4000" b="1">
                <a:solidFill>
                  <a:schemeClr val="accent2"/>
                </a:solidFill>
              </a:defRPr>
            </a:lvl1pPr>
          </a:lstStyle>
          <a:p>
            <a:r>
              <a:rPr lang="fi-FI"/>
              <a:t>Click to edit Master title style</a:t>
            </a:r>
          </a:p>
        </p:txBody>
      </p:sp>
    </p:spTree>
  </p:cSld>
  <p:clrMapOvr>
    <a:masterClrMapping/>
  </p:clrMapOvr>
  <p:transition>
    <p:cover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i-FI"/>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Rectangle 4"/>
          <p:cNvSpPr>
            <a:spLocks noGrp="1" noChangeArrowheads="1"/>
          </p:cNvSpPr>
          <p:nvPr>
            <p:ph type="dt" sz="half" idx="10"/>
          </p:nvPr>
        </p:nvSpPr>
        <p:spPr>
          <a:ln/>
        </p:spPr>
        <p:txBody>
          <a:bodyPr/>
          <a:lstStyle>
            <a:lvl1pPr>
              <a:defRPr/>
            </a:lvl1pPr>
          </a:lstStyle>
          <a:p>
            <a:endParaRPr lang="en-US"/>
          </a:p>
        </p:txBody>
      </p:sp>
    </p:spTree>
  </p:cSld>
  <p:clrMapOvr>
    <a:masterClrMapping/>
  </p:clrMapOvr>
  <p:transition>
    <p:cover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770813" y="230188"/>
            <a:ext cx="2419350" cy="6426200"/>
          </a:xfrm>
        </p:spPr>
        <p:txBody>
          <a:bodyPr vert="eaVert"/>
          <a:lstStyle/>
          <a:p>
            <a:r>
              <a:rPr lang="en-US"/>
              <a:t>Click to edit Master title style</a:t>
            </a:r>
            <a:endParaRPr lang="fi-FI"/>
          </a:p>
        </p:txBody>
      </p:sp>
      <p:sp>
        <p:nvSpPr>
          <p:cNvPr id="3" name="Vertical Text Placeholder 2"/>
          <p:cNvSpPr>
            <a:spLocks noGrp="1"/>
          </p:cNvSpPr>
          <p:nvPr>
            <p:ph type="body" orient="vert" idx="1"/>
          </p:nvPr>
        </p:nvSpPr>
        <p:spPr>
          <a:xfrm>
            <a:off x="509588" y="230188"/>
            <a:ext cx="7108825" cy="6426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Rectangle 4"/>
          <p:cNvSpPr>
            <a:spLocks noGrp="1" noChangeArrowheads="1"/>
          </p:cNvSpPr>
          <p:nvPr>
            <p:ph type="dt" sz="half" idx="10"/>
          </p:nvPr>
        </p:nvSpPr>
        <p:spPr>
          <a:ln/>
        </p:spPr>
        <p:txBody>
          <a:bodyPr/>
          <a:lstStyle>
            <a:lvl1pPr>
              <a:defRPr/>
            </a:lvl1pPr>
          </a:lstStyle>
          <a:p>
            <a:endParaRPr lang="en-US"/>
          </a:p>
        </p:txBody>
      </p:sp>
    </p:spTree>
  </p:cSld>
  <p:clrMapOvr>
    <a:masterClrMapping/>
  </p:clrMapOvr>
  <p:transition>
    <p:cover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552450" y="230188"/>
            <a:ext cx="7705725" cy="1371600"/>
          </a:xfrm>
        </p:spPr>
        <p:txBody>
          <a:bodyPr/>
          <a:lstStyle/>
          <a:p>
            <a:r>
              <a:rPr lang="en-US"/>
              <a:t>Click to edit Master title style</a:t>
            </a:r>
            <a:endParaRPr lang="fi-FI"/>
          </a:p>
        </p:txBody>
      </p:sp>
      <p:sp>
        <p:nvSpPr>
          <p:cNvPr id="3" name="SmartArt Placeholder 2"/>
          <p:cNvSpPr>
            <a:spLocks noGrp="1"/>
          </p:cNvSpPr>
          <p:nvPr>
            <p:ph type="dgm" idx="1"/>
          </p:nvPr>
        </p:nvSpPr>
        <p:spPr>
          <a:xfrm>
            <a:off x="509588" y="1906588"/>
            <a:ext cx="9680575" cy="4749800"/>
          </a:xfrm>
        </p:spPr>
        <p:txBody>
          <a:bodyPr/>
          <a:lstStyle/>
          <a:p>
            <a:pPr lvl="0"/>
            <a:endParaRPr lang="fi-FI" noProof="0"/>
          </a:p>
        </p:txBody>
      </p:sp>
      <p:sp>
        <p:nvSpPr>
          <p:cNvPr id="4" name="Rectangle 4"/>
          <p:cNvSpPr>
            <a:spLocks noGrp="1" noChangeArrowheads="1"/>
          </p:cNvSpPr>
          <p:nvPr>
            <p:ph type="dt" sz="half" idx="10"/>
          </p:nvPr>
        </p:nvSpPr>
        <p:spPr>
          <a:ln/>
        </p:spPr>
        <p:txBody>
          <a:bodyPr/>
          <a:lstStyle>
            <a:lvl1pPr>
              <a:defRPr/>
            </a:lvl1pPr>
          </a:lstStyle>
          <a:p>
            <a:endParaRPr lang="en-US"/>
          </a:p>
        </p:txBody>
      </p:sp>
    </p:spTree>
  </p:cSld>
  <p:clrMapOvr>
    <a:masterClrMapping/>
  </p:clrMapOvr>
  <p:transition>
    <p:cover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1_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599" b="1" i="0">
                <a:solidFill>
                  <a:srgbClr val="D71920"/>
                </a:solidFill>
                <a:latin typeface="Arial"/>
                <a:cs typeface="Arial"/>
              </a:defRPr>
            </a:lvl1pPr>
          </a:lstStyle>
          <a:p>
            <a:endParaRPr/>
          </a:p>
        </p:txBody>
      </p:sp>
      <p:sp>
        <p:nvSpPr>
          <p:cNvPr id="3" name="Holder 3"/>
          <p:cNvSpPr>
            <a:spLocks noGrp="1"/>
          </p:cNvSpPr>
          <p:nvPr>
            <p:ph sz="half" idx="2"/>
          </p:nvPr>
        </p:nvSpPr>
        <p:spPr>
          <a:xfrm>
            <a:off x="1266545" y="1930001"/>
            <a:ext cx="4606290" cy="392287"/>
          </a:xfrm>
          <a:prstGeom prst="rect">
            <a:avLst/>
          </a:prstGeom>
        </p:spPr>
        <p:txBody>
          <a:bodyPr wrap="square" lIns="0" tIns="0" rIns="0" bIns="0">
            <a:spAutoFit/>
          </a:bodyPr>
          <a:lstStyle>
            <a:lvl1pPr>
              <a:defRPr sz="2549" b="0" i="0">
                <a:solidFill>
                  <a:srgbClr val="231F20"/>
                </a:solidFill>
                <a:latin typeface="Lucida Sans"/>
                <a:cs typeface="Lucida Sans"/>
              </a:defRPr>
            </a:lvl1pPr>
          </a:lstStyle>
          <a:p>
            <a:endParaRPr/>
          </a:p>
        </p:txBody>
      </p:sp>
      <p:sp>
        <p:nvSpPr>
          <p:cNvPr id="4" name="Holder 4"/>
          <p:cNvSpPr>
            <a:spLocks noGrp="1"/>
          </p:cNvSpPr>
          <p:nvPr>
            <p:ph sz="half" idx="3"/>
          </p:nvPr>
        </p:nvSpPr>
        <p:spPr>
          <a:xfrm>
            <a:off x="7091997" y="2273889"/>
            <a:ext cx="3240404" cy="430887"/>
          </a:xfrm>
          <a:prstGeom prst="rect">
            <a:avLst/>
          </a:prstGeom>
        </p:spPr>
        <p:txBody>
          <a:bodyPr wrap="square" lIns="0" tIns="0" rIns="0" bIns="0">
            <a:spAutoFit/>
          </a:bodyPr>
          <a:lstStyle>
            <a:lvl1pPr>
              <a:defRPr b="0" i="0">
                <a:solidFill>
                  <a:schemeClr val="tx1"/>
                </a:solidFill>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3/31/2022</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8479132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i-FI"/>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Rectangle 4"/>
          <p:cNvSpPr>
            <a:spLocks noGrp="1" noChangeArrowheads="1"/>
          </p:cNvSpPr>
          <p:nvPr>
            <p:ph type="dt" sz="half" idx="10"/>
          </p:nvPr>
        </p:nvSpPr>
        <p:spPr>
          <a:ln/>
        </p:spPr>
        <p:txBody>
          <a:bodyPr/>
          <a:lstStyle>
            <a:lvl1pPr>
              <a:defRPr/>
            </a:lvl1pPr>
          </a:lstStyle>
          <a:p>
            <a:endParaRPr lang="en-US"/>
          </a:p>
        </p:txBody>
      </p:sp>
    </p:spTree>
  </p:cSld>
  <p:clrMapOvr>
    <a:masterClrMapping/>
  </p:clrMapOvr>
  <p:transition>
    <p:cover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44550" y="4859338"/>
            <a:ext cx="9090025" cy="1501775"/>
          </a:xfrm>
        </p:spPr>
        <p:txBody>
          <a:bodyPr anchor="t"/>
          <a:lstStyle>
            <a:lvl1pPr algn="l">
              <a:defRPr sz="4000" b="1" cap="all"/>
            </a:lvl1pPr>
          </a:lstStyle>
          <a:p>
            <a:r>
              <a:rPr lang="en-US"/>
              <a:t>Click to edit Master title style</a:t>
            </a:r>
            <a:endParaRPr lang="fi-FI"/>
          </a:p>
        </p:txBody>
      </p:sp>
      <p:sp>
        <p:nvSpPr>
          <p:cNvPr id="3" name="Text Placeholder 2"/>
          <p:cNvSpPr>
            <a:spLocks noGrp="1"/>
          </p:cNvSpPr>
          <p:nvPr>
            <p:ph type="body" idx="1"/>
          </p:nvPr>
        </p:nvSpPr>
        <p:spPr>
          <a:xfrm>
            <a:off x="844550" y="3205163"/>
            <a:ext cx="9090025" cy="16541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p>
        </p:txBody>
      </p:sp>
    </p:spTree>
  </p:cSld>
  <p:clrMapOvr>
    <a:masterClrMapping/>
  </p:clrMapOvr>
  <p:transition>
    <p:cover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i-FI"/>
          </a:p>
        </p:txBody>
      </p:sp>
      <p:sp>
        <p:nvSpPr>
          <p:cNvPr id="3" name="Content Placeholder 2"/>
          <p:cNvSpPr>
            <a:spLocks noGrp="1"/>
          </p:cNvSpPr>
          <p:nvPr>
            <p:ph sz="half" idx="1"/>
          </p:nvPr>
        </p:nvSpPr>
        <p:spPr>
          <a:xfrm>
            <a:off x="509588" y="1906588"/>
            <a:ext cx="4764087" cy="4749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Content Placeholder 3"/>
          <p:cNvSpPr>
            <a:spLocks noGrp="1"/>
          </p:cNvSpPr>
          <p:nvPr>
            <p:ph sz="half" idx="2"/>
          </p:nvPr>
        </p:nvSpPr>
        <p:spPr>
          <a:xfrm>
            <a:off x="5426075" y="1906588"/>
            <a:ext cx="4764088" cy="4749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Rectangle 4"/>
          <p:cNvSpPr>
            <a:spLocks noGrp="1" noChangeArrowheads="1"/>
          </p:cNvSpPr>
          <p:nvPr>
            <p:ph type="dt" sz="half" idx="10"/>
          </p:nvPr>
        </p:nvSpPr>
        <p:spPr>
          <a:ln/>
        </p:spPr>
        <p:txBody>
          <a:bodyPr/>
          <a:lstStyle>
            <a:lvl1pPr>
              <a:defRPr/>
            </a:lvl1pPr>
          </a:lstStyle>
          <a:p>
            <a:endParaRPr lang="en-US"/>
          </a:p>
        </p:txBody>
      </p:sp>
    </p:spTree>
  </p:cSld>
  <p:clrMapOvr>
    <a:masterClrMapping/>
  </p:clrMapOvr>
  <p:transition>
    <p:cover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4988" y="303213"/>
            <a:ext cx="9623425" cy="1260475"/>
          </a:xfrm>
        </p:spPr>
        <p:txBody>
          <a:bodyPr/>
          <a:lstStyle>
            <a:lvl1pPr>
              <a:defRPr/>
            </a:lvl1pPr>
          </a:lstStyle>
          <a:p>
            <a:r>
              <a:rPr lang="en-US"/>
              <a:t>Click to edit Master title style</a:t>
            </a:r>
            <a:endParaRPr lang="fi-FI"/>
          </a:p>
        </p:txBody>
      </p:sp>
      <p:sp>
        <p:nvSpPr>
          <p:cNvPr id="3" name="Text Placeholder 2"/>
          <p:cNvSpPr>
            <a:spLocks noGrp="1"/>
          </p:cNvSpPr>
          <p:nvPr>
            <p:ph type="body" idx="1"/>
          </p:nvPr>
        </p:nvSpPr>
        <p:spPr>
          <a:xfrm>
            <a:off x="534988" y="1692275"/>
            <a:ext cx="4724400"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34988" y="2397125"/>
            <a:ext cx="4724400" cy="43576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Text Placeholder 4"/>
          <p:cNvSpPr>
            <a:spLocks noGrp="1"/>
          </p:cNvSpPr>
          <p:nvPr>
            <p:ph type="body" sz="quarter" idx="3"/>
          </p:nvPr>
        </p:nvSpPr>
        <p:spPr>
          <a:xfrm>
            <a:off x="5432425" y="1692275"/>
            <a:ext cx="4725988"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432425" y="2397125"/>
            <a:ext cx="4725988" cy="43576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Rectangle 4"/>
          <p:cNvSpPr>
            <a:spLocks noGrp="1" noChangeArrowheads="1"/>
          </p:cNvSpPr>
          <p:nvPr>
            <p:ph type="dt" sz="half" idx="10"/>
          </p:nvPr>
        </p:nvSpPr>
        <p:spPr>
          <a:ln/>
        </p:spPr>
        <p:txBody>
          <a:bodyPr/>
          <a:lstStyle>
            <a:lvl1pPr>
              <a:defRPr/>
            </a:lvl1pPr>
          </a:lstStyle>
          <a:p>
            <a:endParaRPr lang="en-US"/>
          </a:p>
        </p:txBody>
      </p:sp>
    </p:spTree>
  </p:cSld>
  <p:clrMapOvr>
    <a:masterClrMapping/>
  </p:clrMapOvr>
  <p:transition>
    <p:cover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i-FI"/>
          </a:p>
        </p:txBody>
      </p:sp>
      <p:sp>
        <p:nvSpPr>
          <p:cNvPr id="3" name="Rectangle 4"/>
          <p:cNvSpPr>
            <a:spLocks noGrp="1" noChangeArrowheads="1"/>
          </p:cNvSpPr>
          <p:nvPr>
            <p:ph type="dt" sz="half" idx="10"/>
          </p:nvPr>
        </p:nvSpPr>
        <p:spPr>
          <a:ln/>
        </p:spPr>
        <p:txBody>
          <a:bodyPr/>
          <a:lstStyle>
            <a:lvl1pPr>
              <a:defRPr/>
            </a:lvl1pPr>
          </a:lstStyle>
          <a:p>
            <a:endParaRPr lang="en-US"/>
          </a:p>
        </p:txBody>
      </p:sp>
    </p:spTree>
  </p:cSld>
  <p:clrMapOvr>
    <a:masterClrMapping/>
  </p:clrMapOvr>
  <p:transition>
    <p:cover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p>
        </p:txBody>
      </p:sp>
    </p:spTree>
  </p:cSld>
  <p:clrMapOvr>
    <a:masterClrMapping/>
  </p:clrMapOvr>
  <p:transition>
    <p:cover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4988" y="301625"/>
            <a:ext cx="3517900" cy="1281113"/>
          </a:xfrm>
        </p:spPr>
        <p:txBody>
          <a:bodyPr anchor="b"/>
          <a:lstStyle>
            <a:lvl1pPr algn="l">
              <a:defRPr sz="2000" b="1"/>
            </a:lvl1pPr>
          </a:lstStyle>
          <a:p>
            <a:r>
              <a:rPr lang="en-US"/>
              <a:t>Click to edit Master title style</a:t>
            </a:r>
            <a:endParaRPr lang="fi-FI"/>
          </a:p>
        </p:txBody>
      </p:sp>
      <p:sp>
        <p:nvSpPr>
          <p:cNvPr id="3" name="Content Placeholder 2"/>
          <p:cNvSpPr>
            <a:spLocks noGrp="1"/>
          </p:cNvSpPr>
          <p:nvPr>
            <p:ph idx="1"/>
          </p:nvPr>
        </p:nvSpPr>
        <p:spPr>
          <a:xfrm>
            <a:off x="4181475" y="301625"/>
            <a:ext cx="5976938" cy="645318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Text Placeholder 3"/>
          <p:cNvSpPr>
            <a:spLocks noGrp="1"/>
          </p:cNvSpPr>
          <p:nvPr>
            <p:ph type="body" sz="half" idx="2"/>
          </p:nvPr>
        </p:nvSpPr>
        <p:spPr>
          <a:xfrm>
            <a:off x="534988" y="1582738"/>
            <a:ext cx="3517900" cy="51720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Tree>
  </p:cSld>
  <p:clrMapOvr>
    <a:masterClrMapping/>
  </p:clrMapOvr>
  <p:transition>
    <p:cover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95500" y="5292725"/>
            <a:ext cx="6416675" cy="625475"/>
          </a:xfrm>
        </p:spPr>
        <p:txBody>
          <a:bodyPr anchor="b"/>
          <a:lstStyle>
            <a:lvl1pPr algn="l">
              <a:defRPr sz="2000" b="1"/>
            </a:lvl1pPr>
          </a:lstStyle>
          <a:p>
            <a:r>
              <a:rPr lang="en-US"/>
              <a:t>Click to edit Master title style</a:t>
            </a:r>
            <a:endParaRPr lang="fi-FI"/>
          </a:p>
        </p:txBody>
      </p:sp>
      <p:sp>
        <p:nvSpPr>
          <p:cNvPr id="3" name="Picture Placeholder 2"/>
          <p:cNvSpPr>
            <a:spLocks noGrp="1"/>
          </p:cNvSpPr>
          <p:nvPr>
            <p:ph type="pic" idx="1"/>
          </p:nvPr>
        </p:nvSpPr>
        <p:spPr>
          <a:xfrm>
            <a:off x="2095500" y="676275"/>
            <a:ext cx="6416675" cy="453548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i-FI" noProof="0"/>
          </a:p>
        </p:txBody>
      </p:sp>
      <p:sp>
        <p:nvSpPr>
          <p:cNvPr id="4" name="Text Placeholder 3"/>
          <p:cNvSpPr>
            <a:spLocks noGrp="1"/>
          </p:cNvSpPr>
          <p:nvPr>
            <p:ph type="body" sz="half" idx="2"/>
          </p:nvPr>
        </p:nvSpPr>
        <p:spPr>
          <a:xfrm>
            <a:off x="2095500" y="5918200"/>
            <a:ext cx="6416675" cy="88741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Tree>
  </p:cSld>
  <p:clrMapOvr>
    <a:masterClrMapping/>
  </p:clrMapOvr>
  <p:transition>
    <p:cover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7"/>
          <p:cNvSpPr>
            <a:spLocks noChangeArrowheads="1"/>
          </p:cNvSpPr>
          <p:nvPr userDrawn="1"/>
        </p:nvSpPr>
        <p:spPr bwMode="auto">
          <a:xfrm>
            <a:off x="179388" y="6837363"/>
            <a:ext cx="10328275" cy="533400"/>
          </a:xfrm>
          <a:prstGeom prst="rect">
            <a:avLst/>
          </a:prstGeom>
          <a:solidFill>
            <a:schemeClr val="accent1"/>
          </a:solidFill>
          <a:ln w="9525">
            <a:noFill/>
            <a:miter lim="800000"/>
            <a:headEnd/>
            <a:tailEnd/>
          </a:ln>
          <a:effectLst/>
        </p:spPr>
        <p:txBody>
          <a:bodyPr wrap="none" anchor="ctr"/>
          <a:lstStyle/>
          <a:p>
            <a:pPr>
              <a:defRPr/>
            </a:pPr>
            <a:endParaRPr lang="fi-FI"/>
          </a:p>
        </p:txBody>
      </p:sp>
      <p:sp>
        <p:nvSpPr>
          <p:cNvPr id="2051" name="Rectangle 2"/>
          <p:cNvSpPr>
            <a:spLocks noGrp="1" noChangeArrowheads="1"/>
          </p:cNvSpPr>
          <p:nvPr>
            <p:ph type="title"/>
          </p:nvPr>
        </p:nvSpPr>
        <p:spPr bwMode="auto">
          <a:xfrm>
            <a:off x="552450" y="230188"/>
            <a:ext cx="7705725" cy="13716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fi-FI"/>
              <a:t>Click to edit Master title style</a:t>
            </a:r>
          </a:p>
        </p:txBody>
      </p:sp>
      <p:sp>
        <p:nvSpPr>
          <p:cNvPr id="2052" name="Rectangle 3"/>
          <p:cNvSpPr>
            <a:spLocks noGrp="1" noChangeArrowheads="1"/>
          </p:cNvSpPr>
          <p:nvPr>
            <p:ph type="body" idx="1"/>
          </p:nvPr>
        </p:nvSpPr>
        <p:spPr bwMode="auto">
          <a:xfrm>
            <a:off x="509588" y="1906588"/>
            <a:ext cx="9680575" cy="4749800"/>
          </a:xfrm>
          <a:prstGeom prst="rect">
            <a:avLst/>
          </a:prstGeom>
          <a:noFill/>
          <a:ln w="9525">
            <a:noFill/>
            <a:miter lim="800000"/>
            <a:headEnd/>
            <a:tailEnd/>
          </a:ln>
        </p:spPr>
        <p:txBody>
          <a:bodyPr vert="horz" wrap="square" lIns="104073" tIns="52035" rIns="104073" bIns="52035" numCol="1" anchor="t" anchorCtr="0" compatLnSpc="1">
            <a:prstTxWarp prst="textNoShape">
              <a:avLst/>
            </a:prstTxWarp>
          </a:body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1028" name="Rectangle 4"/>
          <p:cNvSpPr>
            <a:spLocks noGrp="1" noChangeArrowheads="1"/>
          </p:cNvSpPr>
          <p:nvPr>
            <p:ph type="dt" sz="half" idx="2"/>
          </p:nvPr>
        </p:nvSpPr>
        <p:spPr bwMode="auto">
          <a:xfrm>
            <a:off x="5526088" y="7007225"/>
            <a:ext cx="2227262" cy="503238"/>
          </a:xfrm>
          <a:prstGeom prst="rect">
            <a:avLst/>
          </a:prstGeom>
          <a:noFill/>
          <a:ln w="9525">
            <a:noFill/>
            <a:miter lim="800000"/>
            <a:headEnd/>
            <a:tailEnd/>
          </a:ln>
          <a:effectLst/>
        </p:spPr>
        <p:txBody>
          <a:bodyPr vert="horz" wrap="square" lIns="104073" tIns="52035" rIns="104073" bIns="52035" numCol="1" anchor="t" anchorCtr="0" compatLnSpc="1">
            <a:prstTxWarp prst="textNoShape">
              <a:avLst/>
            </a:prstTxWarp>
          </a:bodyPr>
          <a:lstStyle>
            <a:lvl1pPr>
              <a:defRPr sz="1100">
                <a:solidFill>
                  <a:schemeClr val="bg1"/>
                </a:solidFill>
                <a:latin typeface="Verdana" pitchFamily="34" charset="0"/>
              </a:defRPr>
            </a:lvl1pPr>
          </a:lstStyle>
          <a:p>
            <a:endParaRPr lang="en-US"/>
          </a:p>
        </p:txBody>
      </p:sp>
      <p:sp>
        <p:nvSpPr>
          <p:cNvPr id="1033" name="Text Box 9"/>
          <p:cNvSpPr txBox="1">
            <a:spLocks noChangeArrowheads="1"/>
          </p:cNvSpPr>
          <p:nvPr userDrawn="1"/>
        </p:nvSpPr>
        <p:spPr bwMode="auto">
          <a:xfrm>
            <a:off x="666750" y="6932613"/>
            <a:ext cx="2892425" cy="349250"/>
          </a:xfrm>
          <a:prstGeom prst="rect">
            <a:avLst/>
          </a:prstGeom>
          <a:noFill/>
          <a:ln w="9525">
            <a:noFill/>
            <a:miter lim="800000"/>
            <a:headEnd/>
            <a:tailEnd/>
          </a:ln>
          <a:effectLst/>
        </p:spPr>
        <p:txBody>
          <a:bodyPr wrap="none" lIns="104073" tIns="52035" rIns="104073" bIns="52035">
            <a:spAutoFit/>
          </a:bodyPr>
          <a:lstStyle/>
          <a:p>
            <a:pPr defTabSz="1041400">
              <a:defRPr/>
            </a:pPr>
            <a:r>
              <a:rPr lang="fi-FI" sz="1600" b="1">
                <a:solidFill>
                  <a:schemeClr val="bg1"/>
                </a:solidFill>
                <a:latin typeface="Verdana" pitchFamily="34" charset="0"/>
              </a:rPr>
              <a:t>APUA SINUN AVULLASI</a:t>
            </a:r>
          </a:p>
        </p:txBody>
      </p:sp>
      <p:pic>
        <p:nvPicPr>
          <p:cNvPr id="2055" name="Picture 11" descr="PR_pun"/>
          <p:cNvPicPr>
            <a:picLocks noChangeAspect="1" noChangeArrowheads="1"/>
          </p:cNvPicPr>
          <p:nvPr userDrawn="1"/>
        </p:nvPicPr>
        <p:blipFill>
          <a:blip r:embed="rId15" cstate="print"/>
          <a:srcRect/>
          <a:stretch>
            <a:fillRect/>
          </a:stretch>
        </p:blipFill>
        <p:spPr bwMode="auto">
          <a:xfrm>
            <a:off x="8743950" y="533400"/>
            <a:ext cx="1749425" cy="538163"/>
          </a:xfrm>
          <a:prstGeom prst="rect">
            <a:avLst/>
          </a:prstGeom>
          <a:noFill/>
          <a:ln w="9525">
            <a:noFill/>
            <a:miter lim="800000"/>
            <a:headEnd/>
            <a:tailEnd/>
          </a:ln>
        </p:spPr>
      </p:pic>
      <p:sp>
        <p:nvSpPr>
          <p:cNvPr id="1057" name="Text Box 33"/>
          <p:cNvSpPr txBox="1">
            <a:spLocks noChangeArrowheads="1"/>
          </p:cNvSpPr>
          <p:nvPr userDrawn="1"/>
        </p:nvSpPr>
        <p:spPr bwMode="auto">
          <a:xfrm>
            <a:off x="7426374" y="6991350"/>
            <a:ext cx="2493914" cy="266079"/>
          </a:xfrm>
          <a:prstGeom prst="rect">
            <a:avLst/>
          </a:prstGeom>
          <a:noFill/>
          <a:ln w="9525">
            <a:noFill/>
            <a:miter lim="800000"/>
            <a:headEnd/>
            <a:tailEnd/>
          </a:ln>
          <a:effectLst/>
        </p:spPr>
        <p:txBody>
          <a:bodyPr wrap="none" lIns="95866" tIns="47933" rIns="95866" bIns="47933">
            <a:spAutoFit/>
          </a:bodyPr>
          <a:lstStyle/>
          <a:p>
            <a:pPr algn="r" defTabSz="958850">
              <a:defRPr/>
            </a:pPr>
            <a:r>
              <a:rPr lang="fi-FI" sz="1100" dirty="0">
                <a:solidFill>
                  <a:schemeClr val="bg1"/>
                </a:solidFill>
                <a:latin typeface="Verdana" pitchFamily="34" charset="0"/>
              </a:rPr>
              <a:t>Kotimaan valmius/henkinen tuki</a:t>
            </a:r>
          </a:p>
        </p:txBody>
      </p:sp>
    </p:spTree>
  </p:cSld>
  <p:clrMap bg1="lt1" tx1="dk1" bg2="lt2" tx2="dk2" accent1="accent1" accent2="accent2" accent3="accent3" accent4="accent4" accent5="accent5" accent6="accent6" hlink="hlink" folHlink="folHlink"/>
  <p:sldLayoutIdLst>
    <p:sldLayoutId id="2147483673"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4" r:id="rId13"/>
  </p:sldLayoutIdLst>
  <p:transition>
    <p:cover dir="r"/>
  </p:transition>
  <p:txStyles>
    <p:titleStyle>
      <a:lvl1pPr algn="l" defTabSz="1041400" rtl="0" eaLnBrk="0" fontAlgn="base" hangingPunct="0">
        <a:spcBef>
          <a:spcPct val="0"/>
        </a:spcBef>
        <a:spcAft>
          <a:spcPct val="0"/>
        </a:spcAft>
        <a:defRPr sz="3200">
          <a:solidFill>
            <a:schemeClr val="tx2"/>
          </a:solidFill>
          <a:latin typeface="+mj-lt"/>
          <a:ea typeface="+mj-ea"/>
          <a:cs typeface="+mj-cs"/>
        </a:defRPr>
      </a:lvl1pPr>
      <a:lvl2pPr algn="l" defTabSz="1041400" rtl="0" eaLnBrk="0" fontAlgn="base" hangingPunct="0">
        <a:spcBef>
          <a:spcPct val="0"/>
        </a:spcBef>
        <a:spcAft>
          <a:spcPct val="0"/>
        </a:spcAft>
        <a:defRPr sz="3200">
          <a:solidFill>
            <a:schemeClr val="tx2"/>
          </a:solidFill>
          <a:latin typeface="Verdana" pitchFamily="34" charset="0"/>
        </a:defRPr>
      </a:lvl2pPr>
      <a:lvl3pPr algn="l" defTabSz="1041400" rtl="0" eaLnBrk="0" fontAlgn="base" hangingPunct="0">
        <a:spcBef>
          <a:spcPct val="0"/>
        </a:spcBef>
        <a:spcAft>
          <a:spcPct val="0"/>
        </a:spcAft>
        <a:defRPr sz="3200">
          <a:solidFill>
            <a:schemeClr val="tx2"/>
          </a:solidFill>
          <a:latin typeface="Verdana" pitchFamily="34" charset="0"/>
        </a:defRPr>
      </a:lvl3pPr>
      <a:lvl4pPr algn="l" defTabSz="1041400" rtl="0" eaLnBrk="0" fontAlgn="base" hangingPunct="0">
        <a:spcBef>
          <a:spcPct val="0"/>
        </a:spcBef>
        <a:spcAft>
          <a:spcPct val="0"/>
        </a:spcAft>
        <a:defRPr sz="3200">
          <a:solidFill>
            <a:schemeClr val="tx2"/>
          </a:solidFill>
          <a:latin typeface="Verdana" pitchFamily="34" charset="0"/>
        </a:defRPr>
      </a:lvl4pPr>
      <a:lvl5pPr algn="l" defTabSz="1041400" rtl="0" eaLnBrk="0" fontAlgn="base" hangingPunct="0">
        <a:spcBef>
          <a:spcPct val="0"/>
        </a:spcBef>
        <a:spcAft>
          <a:spcPct val="0"/>
        </a:spcAft>
        <a:defRPr sz="3200">
          <a:solidFill>
            <a:schemeClr val="tx2"/>
          </a:solidFill>
          <a:latin typeface="Verdana" pitchFamily="34" charset="0"/>
        </a:defRPr>
      </a:lvl5pPr>
      <a:lvl6pPr marL="457200" algn="l" defTabSz="1041400" rtl="0" fontAlgn="base">
        <a:spcBef>
          <a:spcPct val="0"/>
        </a:spcBef>
        <a:spcAft>
          <a:spcPct val="0"/>
        </a:spcAft>
        <a:defRPr sz="3200">
          <a:solidFill>
            <a:schemeClr val="tx2"/>
          </a:solidFill>
          <a:latin typeface="Verdana" pitchFamily="34" charset="0"/>
        </a:defRPr>
      </a:lvl6pPr>
      <a:lvl7pPr marL="914400" algn="l" defTabSz="1041400" rtl="0" fontAlgn="base">
        <a:spcBef>
          <a:spcPct val="0"/>
        </a:spcBef>
        <a:spcAft>
          <a:spcPct val="0"/>
        </a:spcAft>
        <a:defRPr sz="3200">
          <a:solidFill>
            <a:schemeClr val="tx2"/>
          </a:solidFill>
          <a:latin typeface="Verdana" pitchFamily="34" charset="0"/>
        </a:defRPr>
      </a:lvl7pPr>
      <a:lvl8pPr marL="1371600" algn="l" defTabSz="1041400" rtl="0" fontAlgn="base">
        <a:spcBef>
          <a:spcPct val="0"/>
        </a:spcBef>
        <a:spcAft>
          <a:spcPct val="0"/>
        </a:spcAft>
        <a:defRPr sz="3200">
          <a:solidFill>
            <a:schemeClr val="tx2"/>
          </a:solidFill>
          <a:latin typeface="Verdana" pitchFamily="34" charset="0"/>
        </a:defRPr>
      </a:lvl8pPr>
      <a:lvl9pPr marL="1828800" algn="l" defTabSz="1041400" rtl="0" fontAlgn="base">
        <a:spcBef>
          <a:spcPct val="0"/>
        </a:spcBef>
        <a:spcAft>
          <a:spcPct val="0"/>
        </a:spcAft>
        <a:defRPr sz="3200">
          <a:solidFill>
            <a:schemeClr val="tx2"/>
          </a:solidFill>
          <a:latin typeface="Verdana" pitchFamily="34" charset="0"/>
        </a:defRPr>
      </a:lvl9pPr>
    </p:titleStyle>
    <p:bodyStyle>
      <a:lvl1pPr marL="388938" indent="-388938" algn="l" defTabSz="1041400" rtl="0" eaLnBrk="0" fontAlgn="base" hangingPunct="0">
        <a:spcBef>
          <a:spcPct val="20000"/>
        </a:spcBef>
        <a:spcAft>
          <a:spcPct val="0"/>
        </a:spcAft>
        <a:buClr>
          <a:schemeClr val="accent2"/>
        </a:buClr>
        <a:buFont typeface="Times" charset="0"/>
        <a:buChar char="•"/>
        <a:defRPr sz="2800">
          <a:solidFill>
            <a:schemeClr val="tx1"/>
          </a:solidFill>
          <a:latin typeface="+mn-lt"/>
          <a:ea typeface="+mn-ea"/>
          <a:cs typeface="+mn-cs"/>
        </a:defRPr>
      </a:lvl1pPr>
      <a:lvl2pPr marL="847725" indent="-328613" algn="l" defTabSz="1041400" rtl="0" eaLnBrk="0" fontAlgn="base" hangingPunct="0">
        <a:spcBef>
          <a:spcPct val="20000"/>
        </a:spcBef>
        <a:spcAft>
          <a:spcPct val="0"/>
        </a:spcAft>
        <a:buClr>
          <a:schemeClr val="accent2"/>
        </a:buClr>
        <a:buFont typeface="Times" charset="0"/>
        <a:buChar char="•"/>
        <a:defRPr sz="2400">
          <a:solidFill>
            <a:schemeClr val="tx1"/>
          </a:solidFill>
          <a:latin typeface="+mn-lt"/>
        </a:defRPr>
      </a:lvl2pPr>
      <a:lvl3pPr marL="1301750" indent="-260350" algn="l" defTabSz="1041400" rtl="0" eaLnBrk="0" fontAlgn="base" hangingPunct="0">
        <a:spcBef>
          <a:spcPct val="20000"/>
        </a:spcBef>
        <a:spcAft>
          <a:spcPct val="0"/>
        </a:spcAft>
        <a:buClr>
          <a:schemeClr val="accent2"/>
        </a:buClr>
        <a:buFont typeface="Times" charset="0"/>
        <a:buChar char="•"/>
        <a:defRPr sz="2000">
          <a:solidFill>
            <a:schemeClr val="tx1"/>
          </a:solidFill>
          <a:latin typeface="+mn-lt"/>
        </a:defRPr>
      </a:lvl3pPr>
      <a:lvl4pPr marL="1820863" indent="-260350" algn="l" defTabSz="1041400" rtl="0" eaLnBrk="0" fontAlgn="base" hangingPunct="0">
        <a:spcBef>
          <a:spcPct val="20000"/>
        </a:spcBef>
        <a:spcAft>
          <a:spcPct val="0"/>
        </a:spcAft>
        <a:buClr>
          <a:schemeClr val="accent2"/>
        </a:buClr>
        <a:buFont typeface="Times" charset="0"/>
        <a:buChar char="•"/>
        <a:defRPr sz="1600">
          <a:solidFill>
            <a:schemeClr val="tx1"/>
          </a:solidFill>
          <a:latin typeface="+mn-lt"/>
        </a:defRPr>
      </a:lvl4pPr>
      <a:lvl5pPr marL="2343150" indent="-260350" algn="l" defTabSz="1041400" rtl="0" eaLnBrk="0" fontAlgn="base" hangingPunct="0">
        <a:spcBef>
          <a:spcPct val="20000"/>
        </a:spcBef>
        <a:spcAft>
          <a:spcPct val="0"/>
        </a:spcAft>
        <a:buClr>
          <a:schemeClr val="accent2"/>
        </a:buClr>
        <a:buFont typeface="Times" charset="0"/>
        <a:buChar char="•"/>
        <a:defRPr sz="1200">
          <a:solidFill>
            <a:schemeClr val="tx1"/>
          </a:solidFill>
          <a:latin typeface="+mn-lt"/>
        </a:defRPr>
      </a:lvl5pPr>
      <a:lvl6pPr marL="2800350" indent="-260350" algn="l" defTabSz="1041400" rtl="0" fontAlgn="base">
        <a:spcBef>
          <a:spcPct val="20000"/>
        </a:spcBef>
        <a:spcAft>
          <a:spcPct val="0"/>
        </a:spcAft>
        <a:buClr>
          <a:schemeClr val="accent2"/>
        </a:buClr>
        <a:buFont typeface="Times" charset="0"/>
        <a:buChar char="•"/>
        <a:defRPr sz="1200">
          <a:solidFill>
            <a:schemeClr val="tx1"/>
          </a:solidFill>
          <a:latin typeface="+mn-lt"/>
        </a:defRPr>
      </a:lvl6pPr>
      <a:lvl7pPr marL="3257550" indent="-260350" algn="l" defTabSz="1041400" rtl="0" fontAlgn="base">
        <a:spcBef>
          <a:spcPct val="20000"/>
        </a:spcBef>
        <a:spcAft>
          <a:spcPct val="0"/>
        </a:spcAft>
        <a:buClr>
          <a:schemeClr val="accent2"/>
        </a:buClr>
        <a:buFont typeface="Times" charset="0"/>
        <a:buChar char="•"/>
        <a:defRPr sz="1200">
          <a:solidFill>
            <a:schemeClr val="tx1"/>
          </a:solidFill>
          <a:latin typeface="+mn-lt"/>
        </a:defRPr>
      </a:lvl7pPr>
      <a:lvl8pPr marL="3714750" indent="-260350" algn="l" defTabSz="1041400" rtl="0" fontAlgn="base">
        <a:spcBef>
          <a:spcPct val="20000"/>
        </a:spcBef>
        <a:spcAft>
          <a:spcPct val="0"/>
        </a:spcAft>
        <a:buClr>
          <a:schemeClr val="accent2"/>
        </a:buClr>
        <a:buFont typeface="Times" charset="0"/>
        <a:buChar char="•"/>
        <a:defRPr sz="1200">
          <a:solidFill>
            <a:schemeClr val="tx1"/>
          </a:solidFill>
          <a:latin typeface="+mn-lt"/>
        </a:defRPr>
      </a:lvl8pPr>
      <a:lvl9pPr marL="4171950" indent="-260350" algn="l" defTabSz="1041400" rtl="0" fontAlgn="base">
        <a:spcBef>
          <a:spcPct val="20000"/>
        </a:spcBef>
        <a:spcAft>
          <a:spcPct val="0"/>
        </a:spcAft>
        <a:buClr>
          <a:schemeClr val="accent2"/>
        </a:buClr>
        <a:buFont typeface="Times" charset="0"/>
        <a:buChar char="•"/>
        <a:defRPr sz="1200">
          <a:solidFill>
            <a:schemeClr val="tx1"/>
          </a:solidFill>
          <a:latin typeface="+mn-lt"/>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hyperlink" Target="https://www.punainenristi.fi/lahjoita/katastrofirahasto"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www.ninalyytinen.fi/psykopodiaa/ukrainan-sota-mielen-hyvinvointi" TargetMode="External"/><Relationship Id="rId2" Type="http://schemas.openxmlformats.org/officeDocument/2006/relationships/hyperlink" Target="https://tukinet.net/" TargetMode="External"/><Relationship Id="rId1" Type="http://schemas.openxmlformats.org/officeDocument/2006/relationships/slideLayout" Target="../slideLayouts/slideLayout4.xml"/><Relationship Id="rId4" Type="http://schemas.openxmlformats.org/officeDocument/2006/relationships/image" Target="../media/image22.jp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3.xml"/><Relationship Id="rId5" Type="http://schemas.openxmlformats.org/officeDocument/2006/relationships/image" Target="../media/image8.jp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0353E3-F87C-4142-A24D-FABD6F8E2F43}"/>
              </a:ext>
            </a:extLst>
          </p:cNvPr>
          <p:cNvSpPr>
            <a:spLocks noGrp="1"/>
          </p:cNvSpPr>
          <p:nvPr>
            <p:ph type="title"/>
          </p:nvPr>
        </p:nvSpPr>
        <p:spPr>
          <a:xfrm>
            <a:off x="737776" y="5560992"/>
            <a:ext cx="7705725" cy="1371600"/>
          </a:xfrm>
        </p:spPr>
        <p:txBody>
          <a:bodyPr/>
          <a:lstStyle/>
          <a:p>
            <a:pPr algn="l" rtl="0"/>
            <a:r>
              <a:rPr lang="sv" b="0" i="0" u="none" baseline="0"/>
              <a:t>Psykiskt stöd – Ukrainas konflikt</a:t>
            </a:r>
          </a:p>
        </p:txBody>
      </p:sp>
      <p:pic>
        <p:nvPicPr>
          <p:cNvPr id="4" name="Google Shape;38;p7">
            <a:extLst>
              <a:ext uri="{FF2B5EF4-FFF2-40B4-BE49-F238E27FC236}">
                <a16:creationId xmlns:a16="http://schemas.microsoft.com/office/drawing/2014/main" id="{7E20F818-44B4-4B2E-A549-E742DDBB632D}"/>
              </a:ext>
            </a:extLst>
          </p:cNvPr>
          <p:cNvPicPr preferRelativeResize="0">
            <a:picLocks noGrp="1"/>
          </p:cNvPicPr>
          <p:nvPr>
            <p:ph idx="1"/>
          </p:nvPr>
        </p:nvPicPr>
        <p:blipFill rotWithShape="1">
          <a:blip r:embed="rId2">
            <a:alphaModFix/>
          </a:blip>
          <a:srcRect/>
          <a:stretch/>
        </p:blipFill>
        <p:spPr>
          <a:xfrm>
            <a:off x="0" y="0"/>
            <a:ext cx="8734926" cy="5701210"/>
          </a:xfrm>
          <a:prstGeom prst="rect">
            <a:avLst/>
          </a:prstGeom>
          <a:noFill/>
          <a:ln>
            <a:noFill/>
          </a:ln>
        </p:spPr>
      </p:pic>
      <p:sp>
        <p:nvSpPr>
          <p:cNvPr id="5" name="TextBox 4">
            <a:extLst>
              <a:ext uri="{FF2B5EF4-FFF2-40B4-BE49-F238E27FC236}">
                <a16:creationId xmlns:a16="http://schemas.microsoft.com/office/drawing/2014/main" id="{824F8A51-5D61-4240-8354-40810839ABC7}"/>
              </a:ext>
            </a:extLst>
          </p:cNvPr>
          <p:cNvSpPr txBox="1"/>
          <p:nvPr/>
        </p:nvSpPr>
        <p:spPr>
          <a:xfrm>
            <a:off x="700768" y="6530353"/>
            <a:ext cx="3704544" cy="246221"/>
          </a:xfrm>
          <a:prstGeom prst="rect">
            <a:avLst/>
          </a:prstGeom>
          <a:noFill/>
        </p:spPr>
        <p:txBody>
          <a:bodyPr wrap="square" rtlCol="0">
            <a:spAutoFit/>
          </a:bodyPr>
          <a:lstStyle/>
          <a:p>
            <a:pPr algn="l" rtl="0"/>
            <a:r>
              <a:rPr lang="sv" sz="1000" b="0" i="0" u="none" baseline="0">
                <a:latin typeface="+mn-lt"/>
                <a:ea typeface="+mn-lt"/>
                <a:cs typeface="+mn-lt"/>
                <a:sym typeface="+mn-lt"/>
              </a:rPr>
              <a:t>Bild: Joonas Brandt</a:t>
            </a:r>
          </a:p>
        </p:txBody>
      </p:sp>
    </p:spTree>
    <p:extLst>
      <p:ext uri="{BB962C8B-B14F-4D97-AF65-F5344CB8AC3E}">
        <p14:creationId xmlns:p14="http://schemas.microsoft.com/office/powerpoint/2010/main" val="2263451576"/>
      </p:ext>
    </p:extLst>
  </p:cSld>
  <p:clrMapOvr>
    <a:masterClrMapping/>
  </p:clrMapOvr>
  <p:transition>
    <p:cover dir="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12"/>
          <p:cNvSpPr txBox="1">
            <a:spLocks noGrp="1"/>
          </p:cNvSpPr>
          <p:nvPr>
            <p:ph type="title"/>
          </p:nvPr>
        </p:nvSpPr>
        <p:spPr>
          <a:xfrm>
            <a:off x="0" y="574128"/>
            <a:ext cx="9197995" cy="880710"/>
          </a:xfrm>
          <a:prstGeom prst="rect">
            <a:avLst/>
          </a:prstGeom>
          <a:noFill/>
          <a:ln>
            <a:noFill/>
          </a:ln>
        </p:spPr>
        <p:txBody>
          <a:bodyPr spcFirstLastPara="1" vert="horz" wrap="square" lIns="80187" tIns="40083" rIns="80187" bIns="40083" numCol="1" anchor="ctr" anchorCtr="0" compatLnSpc="1">
            <a:prstTxWarp prst="textNoShape">
              <a:avLst/>
            </a:prstTxWarp>
            <a:noAutofit/>
          </a:bodyPr>
          <a:lstStyle/>
          <a:p>
            <a:pPr algn="l" rtl="0">
              <a:lnSpc>
                <a:spcPct val="90000"/>
              </a:lnSpc>
              <a:spcBef>
                <a:spcPts val="0"/>
              </a:spcBef>
              <a:spcAft>
                <a:spcPts val="0"/>
              </a:spcAft>
              <a:buClr>
                <a:schemeClr val="dk1"/>
              </a:buClr>
              <a:buSzPts val="4000"/>
            </a:pPr>
            <a:r>
              <a:rPr lang="sv" b="0" i="0" u="none" baseline="0"/>
              <a:t>Det </a:t>
            </a:r>
            <a:r>
              <a:rPr lang="sv" sz="3333" b="0" i="0" u="none" baseline="0"/>
              <a:t>som gör ett barn särskilt sårbara är att</a:t>
            </a:r>
            <a:r>
              <a:rPr lang="sv" sz="3158" b="0" i="0" u="none" baseline="0"/>
              <a:t>…</a:t>
            </a:r>
            <a:endParaRPr sz="3158" dirty="0"/>
          </a:p>
        </p:txBody>
      </p:sp>
      <p:sp>
        <p:nvSpPr>
          <p:cNvPr id="72" name="Google Shape;72;p12"/>
          <p:cNvSpPr txBox="1">
            <a:spLocks noGrp="1"/>
          </p:cNvSpPr>
          <p:nvPr>
            <p:ph type="body" idx="1"/>
          </p:nvPr>
        </p:nvSpPr>
        <p:spPr>
          <a:xfrm>
            <a:off x="492460" y="2239280"/>
            <a:ext cx="4464551" cy="3483707"/>
          </a:xfrm>
          <a:prstGeom prst="rect">
            <a:avLst/>
          </a:prstGeom>
          <a:noFill/>
          <a:ln>
            <a:noFill/>
          </a:ln>
        </p:spPr>
        <p:txBody>
          <a:bodyPr spcFirstLastPara="1" vert="horz" wrap="square" lIns="80187" tIns="40083" rIns="80187" bIns="40083" numCol="1" anchor="t" anchorCtr="0" compatLnSpc="1">
            <a:prstTxWarp prst="textNoShape">
              <a:avLst/>
            </a:prstTxWarp>
            <a:noAutofit/>
          </a:bodyPr>
          <a:lstStyle/>
          <a:p>
            <a:pPr marL="200505" indent="-200505" algn="l" rtl="0">
              <a:lnSpc>
                <a:spcPct val="90000"/>
              </a:lnSpc>
              <a:spcBef>
                <a:spcPts val="0"/>
              </a:spcBef>
              <a:spcAft>
                <a:spcPts val="0"/>
              </a:spcAft>
              <a:buClr>
                <a:schemeClr val="dk1"/>
              </a:buClr>
              <a:buSzPts val="2590"/>
            </a:pPr>
            <a:r>
              <a:rPr lang="sv" sz="2400" b="0" i="0" u="none" baseline="0"/>
              <a:t>de är beroende av vuxnas omsorg och trygghet</a:t>
            </a:r>
            <a:endParaRPr sz="2400" dirty="0"/>
          </a:p>
          <a:p>
            <a:pPr marL="200505" indent="-200505" algn="l" rtl="0">
              <a:lnSpc>
                <a:spcPct val="90000"/>
              </a:lnSpc>
              <a:spcBef>
                <a:spcPts val="877"/>
              </a:spcBef>
              <a:spcAft>
                <a:spcPts val="0"/>
              </a:spcAft>
              <a:buClr>
                <a:schemeClr val="dk1"/>
              </a:buClr>
              <a:buSzPts val="2590"/>
            </a:pPr>
            <a:r>
              <a:rPr lang="sv" sz="2400" b="0" i="0" u="none" baseline="0"/>
              <a:t>de tolkar situationer på ett annat sätt än vuxna</a:t>
            </a:r>
            <a:endParaRPr sz="2400" dirty="0"/>
          </a:p>
          <a:p>
            <a:pPr marL="200505" indent="-200505" algn="l" rtl="0">
              <a:lnSpc>
                <a:spcPct val="90000"/>
              </a:lnSpc>
              <a:spcBef>
                <a:spcPts val="877"/>
              </a:spcBef>
              <a:spcAft>
                <a:spcPts val="0"/>
              </a:spcAft>
              <a:buClr>
                <a:schemeClr val="dk1"/>
              </a:buClr>
              <a:buSzPts val="2590"/>
            </a:pPr>
            <a:r>
              <a:rPr lang="sv" sz="2400" b="0" i="0" u="none" baseline="0"/>
              <a:t>de reagerar på ett annat sätt än vuxna</a:t>
            </a:r>
            <a:endParaRPr sz="2400" dirty="0"/>
          </a:p>
          <a:p>
            <a:pPr marL="200505" indent="-200505" algn="l" rtl="0">
              <a:lnSpc>
                <a:spcPct val="90000"/>
              </a:lnSpc>
              <a:spcBef>
                <a:spcPts val="877"/>
              </a:spcBef>
              <a:spcAft>
                <a:spcPts val="0"/>
              </a:spcAft>
              <a:buClr>
                <a:schemeClr val="dk1"/>
              </a:buClr>
              <a:buSzPts val="2590"/>
            </a:pPr>
            <a:r>
              <a:rPr lang="sv" sz="2400" b="0" i="0" u="none" baseline="0"/>
              <a:t>de har olika grundläggande behov (ålder, kön)</a:t>
            </a:r>
            <a:endParaRPr sz="2400" dirty="0"/>
          </a:p>
          <a:p>
            <a:pPr marL="200505" indent="-200505" algn="l" rtl="0">
              <a:lnSpc>
                <a:spcPct val="90000"/>
              </a:lnSpc>
              <a:spcBef>
                <a:spcPts val="877"/>
              </a:spcBef>
              <a:spcAft>
                <a:spcPts val="0"/>
              </a:spcAft>
              <a:buClr>
                <a:schemeClr val="dk1"/>
              </a:buClr>
              <a:buSzPts val="2590"/>
            </a:pPr>
            <a:r>
              <a:rPr lang="sv" sz="2400" b="0" i="0" u="none" baseline="0"/>
              <a:t>de behöver olika stöd och omsorg </a:t>
            </a:r>
            <a:endParaRPr sz="2400" dirty="0"/>
          </a:p>
          <a:p>
            <a:pPr marL="200505" indent="-56253" algn="l" rtl="0">
              <a:lnSpc>
                <a:spcPct val="90000"/>
              </a:lnSpc>
              <a:spcBef>
                <a:spcPts val="877"/>
              </a:spcBef>
              <a:spcAft>
                <a:spcPts val="0"/>
              </a:spcAft>
              <a:buClr>
                <a:schemeClr val="dk1"/>
              </a:buClr>
              <a:buSzPts val="2590"/>
              <a:buNone/>
            </a:pPr>
            <a:endParaRPr sz="2272" dirty="0"/>
          </a:p>
        </p:txBody>
      </p:sp>
      <p:pic>
        <p:nvPicPr>
          <p:cNvPr id="6" name="Content Placeholder 7" descr="A person and person holding a baby&#10;&#10;Description automatically generated with low confidence">
            <a:extLst>
              <a:ext uri="{FF2B5EF4-FFF2-40B4-BE49-F238E27FC236}">
                <a16:creationId xmlns:a16="http://schemas.microsoft.com/office/drawing/2014/main" id="{C6F7510F-9567-4A4E-ACC2-422D4117D3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6075" y="2239280"/>
            <a:ext cx="5267325" cy="3515939"/>
          </a:xfrm>
          <a:prstGeom prst="rect">
            <a:avLst/>
          </a:prstGeom>
          <a:noFill/>
        </p:spPr>
      </p:pic>
      <p:sp>
        <p:nvSpPr>
          <p:cNvPr id="7" name="TextBox 6">
            <a:extLst>
              <a:ext uri="{FF2B5EF4-FFF2-40B4-BE49-F238E27FC236}">
                <a16:creationId xmlns:a16="http://schemas.microsoft.com/office/drawing/2014/main" id="{182D6AFC-FA9E-444A-9C06-94F65DBCDAF6}"/>
              </a:ext>
            </a:extLst>
          </p:cNvPr>
          <p:cNvSpPr txBox="1"/>
          <p:nvPr/>
        </p:nvSpPr>
        <p:spPr>
          <a:xfrm>
            <a:off x="5346700" y="5785161"/>
            <a:ext cx="2430379" cy="276999"/>
          </a:xfrm>
          <a:prstGeom prst="rect">
            <a:avLst/>
          </a:prstGeom>
          <a:noFill/>
        </p:spPr>
        <p:txBody>
          <a:bodyPr wrap="square" rtlCol="0">
            <a:spAutoFit/>
          </a:bodyPr>
          <a:lstStyle/>
          <a:p>
            <a:pPr algn="l" rtl="0"/>
            <a:r>
              <a:rPr lang="sv" sz="1200" b="0" i="0" u="none" baseline="0">
                <a:latin typeface="+mn-lt"/>
                <a:ea typeface="+mn-lt"/>
                <a:cs typeface="+mn-lt"/>
                <a:sym typeface="+mn-lt"/>
              </a:rPr>
              <a:t>Bild: Joonas Brandt</a:t>
            </a:r>
          </a:p>
        </p:txBody>
      </p:sp>
    </p:spTree>
  </p:cSld>
  <p:clrMapOvr>
    <a:masterClrMapping/>
  </p:clrMapOvr>
  <p:transition>
    <p:cover dir="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90CB9-686C-4845-8713-65AD4FA62C91}"/>
              </a:ext>
            </a:extLst>
          </p:cNvPr>
          <p:cNvSpPr>
            <a:spLocks noGrp="1"/>
          </p:cNvSpPr>
          <p:nvPr>
            <p:ph type="title"/>
          </p:nvPr>
        </p:nvSpPr>
        <p:spPr>
          <a:xfrm>
            <a:off x="552450" y="230188"/>
            <a:ext cx="7705725" cy="1371600"/>
          </a:xfrm>
        </p:spPr>
        <p:txBody>
          <a:bodyPr wrap="square" anchor="ctr">
            <a:normAutofit/>
          </a:bodyPr>
          <a:lstStyle/>
          <a:p>
            <a:pPr algn="l" rtl="0"/>
            <a:r>
              <a:rPr lang="sv" b="0" i="0" u="none" baseline="0">
                <a:effectLst/>
              </a:rPr>
              <a:t>Du kan stödja ditt barn på följande vis</a:t>
            </a:r>
            <a:br>
              <a:rPr lang="sv"/>
            </a:br>
            <a:endParaRPr lang="sv" dirty="0"/>
          </a:p>
        </p:txBody>
      </p:sp>
      <p:sp>
        <p:nvSpPr>
          <p:cNvPr id="6" name="Content Placeholder 5">
            <a:extLst>
              <a:ext uri="{FF2B5EF4-FFF2-40B4-BE49-F238E27FC236}">
                <a16:creationId xmlns:a16="http://schemas.microsoft.com/office/drawing/2014/main" id="{AF44E919-7540-4027-BFE4-E8206BD083EC}"/>
              </a:ext>
            </a:extLst>
          </p:cNvPr>
          <p:cNvSpPr>
            <a:spLocks noGrp="1"/>
          </p:cNvSpPr>
          <p:nvPr>
            <p:ph sz="half" idx="1"/>
          </p:nvPr>
        </p:nvSpPr>
        <p:spPr>
          <a:xfrm>
            <a:off x="509588" y="1906588"/>
            <a:ext cx="4764087" cy="4749800"/>
          </a:xfrm>
        </p:spPr>
        <p:txBody>
          <a:bodyPr wrap="square" anchor="t">
            <a:normAutofit/>
          </a:bodyPr>
          <a:lstStyle/>
          <a:p>
            <a:pPr algn="l" rtl="0">
              <a:lnSpc>
                <a:spcPct val="90000"/>
              </a:lnSpc>
            </a:pPr>
            <a:r>
              <a:rPr lang="sv" sz="1800" b="0" i="0" u="none" baseline="0">
                <a:effectLst/>
              </a:rPr>
              <a:t>Skydda barnet från nyhetsrapportering och från att höra och se de mest våldsamma händelserna</a:t>
            </a:r>
          </a:p>
          <a:p>
            <a:pPr algn="l" rtl="0">
              <a:lnSpc>
                <a:spcPct val="90000"/>
              </a:lnSpc>
            </a:pPr>
            <a:r>
              <a:rPr lang="sv" sz="1800" b="0" i="0" u="none" baseline="0">
                <a:effectLst/>
              </a:rPr>
              <a:t>Prata med barnet om situationen och uppmuntra barnet att tala med egna ord</a:t>
            </a:r>
          </a:p>
          <a:p>
            <a:pPr algn="l" rtl="0">
              <a:lnSpc>
                <a:spcPct val="90000"/>
              </a:lnSpc>
            </a:pPr>
            <a:r>
              <a:rPr lang="sv" sz="1800" b="0" i="0" u="none" baseline="0">
                <a:effectLst/>
              </a:rPr>
              <a:t>Uppmuntra barnet att uttrycka sina känslor, till exempel genom att leka eller rita.</a:t>
            </a:r>
          </a:p>
          <a:p>
            <a:pPr algn="l" rtl="0">
              <a:lnSpc>
                <a:spcPct val="90000"/>
              </a:lnSpc>
            </a:pPr>
            <a:r>
              <a:rPr lang="sv" sz="1800" b="0" i="0" u="none" baseline="0">
                <a:effectLst/>
              </a:rPr>
              <a:t>Stöd barnet genom att berätta att händelserna ligger långt från Finland och att situationen här är stabil och fredlig</a:t>
            </a:r>
          </a:p>
          <a:p>
            <a:pPr algn="l" rtl="0">
              <a:lnSpc>
                <a:spcPct val="90000"/>
              </a:lnSpc>
            </a:pPr>
            <a:r>
              <a:rPr lang="sv" sz="1800" b="0" i="0" u="none" baseline="0">
                <a:effectLst/>
              </a:rPr>
              <a:t>Berätta att barnets liv och vardag fortsätter som vanligt</a:t>
            </a:r>
          </a:p>
          <a:p>
            <a:pPr algn="l" rtl="0">
              <a:lnSpc>
                <a:spcPct val="90000"/>
              </a:lnSpc>
            </a:pPr>
            <a:r>
              <a:rPr lang="sv" sz="1800" b="0" i="0" u="none" baseline="0">
                <a:effectLst/>
              </a:rPr>
              <a:t>Stötta barnets trygghet genom att upprätthålla vardagsrutiner.</a:t>
            </a:r>
          </a:p>
          <a:p>
            <a:pPr algn="l" rtl="0">
              <a:lnSpc>
                <a:spcPct val="90000"/>
              </a:lnSpc>
            </a:pPr>
            <a:endParaRPr lang="sv" sz="1800"/>
          </a:p>
        </p:txBody>
      </p:sp>
      <p:pic>
        <p:nvPicPr>
          <p:cNvPr id="7" name="Google Shape;94;p15">
            <a:extLst>
              <a:ext uri="{FF2B5EF4-FFF2-40B4-BE49-F238E27FC236}">
                <a16:creationId xmlns:a16="http://schemas.microsoft.com/office/drawing/2014/main" id="{803001F6-0EA1-46F5-9838-6A60D3801D00}"/>
              </a:ext>
            </a:extLst>
          </p:cNvPr>
          <p:cNvPicPr preferRelativeResize="0"/>
          <p:nvPr/>
        </p:nvPicPr>
        <p:blipFill rotWithShape="1">
          <a:blip r:embed="rId2"/>
          <a:srcRect t="24985" r="1" b="9038"/>
          <a:stretch/>
        </p:blipFill>
        <p:spPr>
          <a:xfrm>
            <a:off x="5426075" y="1906588"/>
            <a:ext cx="4764088" cy="4749800"/>
          </a:xfrm>
          <a:prstGeom prst="rect">
            <a:avLst/>
          </a:prstGeom>
          <a:noFill/>
          <a:ln>
            <a:noFill/>
          </a:ln>
        </p:spPr>
      </p:pic>
    </p:spTree>
    <p:extLst>
      <p:ext uri="{BB962C8B-B14F-4D97-AF65-F5344CB8AC3E}">
        <p14:creationId xmlns:p14="http://schemas.microsoft.com/office/powerpoint/2010/main" val="1334660384"/>
      </p:ext>
    </p:extLst>
  </p:cSld>
  <p:clrMapOvr>
    <a:masterClrMapping/>
  </p:clrMapOvr>
  <p:transition>
    <p:cover dir="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4E26A-D6C3-4CF1-A0D0-DD91217D2B66}"/>
              </a:ext>
            </a:extLst>
          </p:cNvPr>
          <p:cNvSpPr>
            <a:spLocks noGrp="1"/>
          </p:cNvSpPr>
          <p:nvPr>
            <p:ph type="title"/>
          </p:nvPr>
        </p:nvSpPr>
        <p:spPr>
          <a:xfrm>
            <a:off x="552450" y="230188"/>
            <a:ext cx="7705725" cy="1371600"/>
          </a:xfrm>
        </p:spPr>
        <p:txBody>
          <a:bodyPr wrap="square" anchor="ctr">
            <a:normAutofit/>
          </a:bodyPr>
          <a:lstStyle/>
          <a:p>
            <a:pPr algn="l" rtl="0"/>
            <a:r>
              <a:rPr lang="sv" b="0" i="0" u="none" baseline="0"/>
              <a:t>Äldre personer</a:t>
            </a:r>
          </a:p>
        </p:txBody>
      </p:sp>
      <p:sp>
        <p:nvSpPr>
          <p:cNvPr id="4" name="Content Placeholder 3">
            <a:extLst>
              <a:ext uri="{FF2B5EF4-FFF2-40B4-BE49-F238E27FC236}">
                <a16:creationId xmlns:a16="http://schemas.microsoft.com/office/drawing/2014/main" id="{F0FC4ECD-8612-4F81-9FFC-1FD71C1E7AB2}"/>
              </a:ext>
            </a:extLst>
          </p:cNvPr>
          <p:cNvSpPr>
            <a:spLocks noGrp="1"/>
          </p:cNvSpPr>
          <p:nvPr>
            <p:ph sz="half" idx="1"/>
          </p:nvPr>
        </p:nvSpPr>
        <p:spPr>
          <a:xfrm>
            <a:off x="509588" y="1906588"/>
            <a:ext cx="4764087" cy="4749800"/>
          </a:xfrm>
        </p:spPr>
        <p:txBody>
          <a:bodyPr wrap="square" anchor="t">
            <a:normAutofit/>
          </a:bodyPr>
          <a:lstStyle/>
          <a:p>
            <a:pPr algn="l" rtl="0">
              <a:lnSpc>
                <a:spcPct val="90000"/>
              </a:lnSpc>
            </a:pPr>
            <a:r>
              <a:rPr lang="sv" sz="2400" b="0" i="0" u="none" baseline="0">
                <a:effectLst/>
              </a:rPr>
              <a:t>Det finns människor i Finland som har varit barn eller ungdomar under det senaste krig som direkt har påverkat vårt land.</a:t>
            </a:r>
          </a:p>
          <a:p>
            <a:pPr algn="l" rtl="0">
              <a:lnSpc>
                <a:spcPct val="90000"/>
              </a:lnSpc>
            </a:pPr>
            <a:endParaRPr lang="sv" sz="2400" b="0" i="0" dirty="0">
              <a:effectLst/>
            </a:endParaRPr>
          </a:p>
          <a:p>
            <a:pPr algn="l" rtl="0">
              <a:lnSpc>
                <a:spcPct val="90000"/>
              </a:lnSpc>
            </a:pPr>
            <a:r>
              <a:rPr lang="sv" sz="2400" b="0" i="0" u="none" baseline="0">
                <a:effectLst/>
              </a:rPr>
              <a:t>Spänningarna i den nuvarande världssituationen och Rysslands inblandning kan ge dem svåra minnen och känslor, till och med rädsla.</a:t>
            </a:r>
            <a:endParaRPr lang="sv" sz="2400" dirty="0"/>
          </a:p>
        </p:txBody>
      </p:sp>
      <p:pic>
        <p:nvPicPr>
          <p:cNvPr id="8" name="Content Placeholder 7" descr="A person and person holding a baby&#10;&#10;Description automatically generated with low confidence">
            <a:extLst>
              <a:ext uri="{FF2B5EF4-FFF2-40B4-BE49-F238E27FC236}">
                <a16:creationId xmlns:a16="http://schemas.microsoft.com/office/drawing/2014/main" id="{FE4DC068-D869-4779-AAF8-41D23362D432}"/>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426074" y="2361350"/>
            <a:ext cx="5267325" cy="3515939"/>
          </a:xfrm>
          <a:noFill/>
        </p:spPr>
      </p:pic>
      <p:sp>
        <p:nvSpPr>
          <p:cNvPr id="9" name="TextBox 8">
            <a:extLst>
              <a:ext uri="{FF2B5EF4-FFF2-40B4-BE49-F238E27FC236}">
                <a16:creationId xmlns:a16="http://schemas.microsoft.com/office/drawing/2014/main" id="{55598ADD-E215-4874-8446-D3DB378B8486}"/>
              </a:ext>
            </a:extLst>
          </p:cNvPr>
          <p:cNvSpPr txBox="1"/>
          <p:nvPr/>
        </p:nvSpPr>
        <p:spPr>
          <a:xfrm>
            <a:off x="5377740" y="5877289"/>
            <a:ext cx="2430379" cy="276999"/>
          </a:xfrm>
          <a:prstGeom prst="rect">
            <a:avLst/>
          </a:prstGeom>
          <a:noFill/>
        </p:spPr>
        <p:txBody>
          <a:bodyPr wrap="square" rtlCol="0">
            <a:spAutoFit/>
          </a:bodyPr>
          <a:lstStyle/>
          <a:p>
            <a:pPr algn="l" rtl="0"/>
            <a:r>
              <a:rPr lang="sv" sz="1200" b="0" i="0" u="none" baseline="0">
                <a:latin typeface="+mn-lt"/>
                <a:ea typeface="+mn-lt"/>
                <a:cs typeface="+mn-lt"/>
                <a:sym typeface="+mn-lt"/>
              </a:rPr>
              <a:t>Bild: Joonas Brandt</a:t>
            </a:r>
          </a:p>
        </p:txBody>
      </p:sp>
    </p:spTree>
    <p:extLst>
      <p:ext uri="{BB962C8B-B14F-4D97-AF65-F5344CB8AC3E}">
        <p14:creationId xmlns:p14="http://schemas.microsoft.com/office/powerpoint/2010/main" val="811901356"/>
      </p:ext>
    </p:extLst>
  </p:cSld>
  <p:clrMapOvr>
    <a:masterClrMapping/>
  </p:clrMapOvr>
  <p:transition>
    <p:cover dir="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295955-4B11-4B62-AC44-045EF64E03E2}"/>
              </a:ext>
            </a:extLst>
          </p:cNvPr>
          <p:cNvSpPr>
            <a:spLocks noGrp="1"/>
          </p:cNvSpPr>
          <p:nvPr>
            <p:ph type="title"/>
          </p:nvPr>
        </p:nvSpPr>
        <p:spPr>
          <a:xfrm>
            <a:off x="552450" y="230188"/>
            <a:ext cx="7705725" cy="1371600"/>
          </a:xfrm>
        </p:spPr>
        <p:txBody>
          <a:bodyPr wrap="square" anchor="ctr">
            <a:normAutofit/>
          </a:bodyPr>
          <a:lstStyle/>
          <a:p>
            <a:pPr algn="l" rtl="0"/>
            <a:r>
              <a:rPr lang="sv" b="0" i="0" u="none" baseline="0"/>
              <a:t>Så här stöder du den äldre generationen</a:t>
            </a:r>
            <a:br>
              <a:rPr lang="sv"/>
            </a:br>
            <a:endParaRPr lang="sv" dirty="0"/>
          </a:p>
        </p:txBody>
      </p:sp>
      <p:sp>
        <p:nvSpPr>
          <p:cNvPr id="4" name="Content Placeholder 3">
            <a:extLst>
              <a:ext uri="{FF2B5EF4-FFF2-40B4-BE49-F238E27FC236}">
                <a16:creationId xmlns:a16="http://schemas.microsoft.com/office/drawing/2014/main" id="{5068F519-E00B-4756-BE0E-7CC76F0906C1}"/>
              </a:ext>
            </a:extLst>
          </p:cNvPr>
          <p:cNvSpPr>
            <a:spLocks noGrp="1"/>
          </p:cNvSpPr>
          <p:nvPr>
            <p:ph sz="half" idx="1"/>
          </p:nvPr>
        </p:nvSpPr>
        <p:spPr>
          <a:xfrm>
            <a:off x="509588" y="1601788"/>
            <a:ext cx="4764087" cy="5054600"/>
          </a:xfrm>
        </p:spPr>
        <p:txBody>
          <a:bodyPr wrap="square" anchor="t">
            <a:normAutofit/>
          </a:bodyPr>
          <a:lstStyle/>
          <a:p>
            <a:pPr algn="l" rtl="0">
              <a:lnSpc>
                <a:spcPct val="90000"/>
              </a:lnSpc>
            </a:pPr>
            <a:r>
              <a:rPr lang="sv" sz="2000" b="0" i="0" u="none" baseline="0">
                <a:effectLst/>
              </a:rPr>
              <a:t>Låt oss lyssna och stödja dem genom att prata, ifall gamla minnen eller erfarenheter kommer fram.</a:t>
            </a:r>
          </a:p>
          <a:p>
            <a:pPr algn="l" rtl="0">
              <a:lnSpc>
                <a:spcPct val="90000"/>
              </a:lnSpc>
            </a:pPr>
            <a:endParaRPr lang="sv" sz="2000" b="0" i="0" dirty="0">
              <a:effectLst/>
            </a:endParaRPr>
          </a:p>
          <a:p>
            <a:pPr algn="l" rtl="0">
              <a:lnSpc>
                <a:spcPct val="90000"/>
              </a:lnSpc>
            </a:pPr>
            <a:r>
              <a:rPr lang="sv" sz="2000" b="0" i="0" u="none" baseline="0">
                <a:effectLst/>
              </a:rPr>
              <a:t>Vi kan stödja och lugna genom att säga att händelserna ligger långt från Finland och att det är fredligt och stabilt här.</a:t>
            </a:r>
          </a:p>
          <a:p>
            <a:pPr algn="l" rtl="0">
              <a:lnSpc>
                <a:spcPct val="90000"/>
              </a:lnSpc>
            </a:pPr>
            <a:endParaRPr lang="sv" sz="2000" b="0" i="0" dirty="0">
              <a:effectLst/>
            </a:endParaRPr>
          </a:p>
          <a:p>
            <a:pPr algn="l" rtl="0">
              <a:lnSpc>
                <a:spcPct val="90000"/>
              </a:lnSpc>
            </a:pPr>
            <a:r>
              <a:rPr lang="sv" sz="2000" b="0" i="0" u="none" baseline="0">
                <a:effectLst/>
              </a:rPr>
              <a:t>Vi umgås med äldre människor och försöker se till att de inte lämnas ensamma och att deras bekymmer och tankar blir hörda.</a:t>
            </a:r>
          </a:p>
          <a:p>
            <a:pPr algn="l" rtl="0">
              <a:lnSpc>
                <a:spcPct val="90000"/>
              </a:lnSpc>
            </a:pPr>
            <a:endParaRPr lang="sv" sz="2000" dirty="0"/>
          </a:p>
        </p:txBody>
      </p:sp>
      <p:pic>
        <p:nvPicPr>
          <p:cNvPr id="8" name="Content Placeholder 7" descr="A couple of women walking on train tracks&#10;&#10;Description automatically generated with low confidence">
            <a:extLst>
              <a:ext uri="{FF2B5EF4-FFF2-40B4-BE49-F238E27FC236}">
                <a16:creationId xmlns:a16="http://schemas.microsoft.com/office/drawing/2014/main" id="{1F9364A6-916A-4B12-9070-E73788989648}"/>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7759" r="24039" b="3"/>
          <a:stretch/>
        </p:blipFill>
        <p:spPr>
          <a:xfrm>
            <a:off x="6100919" y="1906588"/>
            <a:ext cx="4592481" cy="4578708"/>
          </a:xfrm>
          <a:noFill/>
        </p:spPr>
      </p:pic>
      <p:sp>
        <p:nvSpPr>
          <p:cNvPr id="14" name="TextBox 13">
            <a:extLst>
              <a:ext uri="{FF2B5EF4-FFF2-40B4-BE49-F238E27FC236}">
                <a16:creationId xmlns:a16="http://schemas.microsoft.com/office/drawing/2014/main" id="{ED8AEF43-D58D-4786-9520-1C0E8DAA1AC8}"/>
              </a:ext>
            </a:extLst>
          </p:cNvPr>
          <p:cNvSpPr txBox="1"/>
          <p:nvPr/>
        </p:nvSpPr>
        <p:spPr>
          <a:xfrm>
            <a:off x="6100919" y="6547089"/>
            <a:ext cx="5348036" cy="246221"/>
          </a:xfrm>
          <a:prstGeom prst="rect">
            <a:avLst/>
          </a:prstGeom>
          <a:noFill/>
        </p:spPr>
        <p:txBody>
          <a:bodyPr wrap="square">
            <a:spAutoFit/>
          </a:bodyPr>
          <a:lstStyle/>
          <a:p>
            <a:pPr algn="l" rtl="0"/>
            <a:r>
              <a:rPr lang="sv" sz="1000" b="0" i="0" u="none" baseline="0">
                <a:latin typeface="+mn-lt"/>
                <a:ea typeface="+mn-lt"/>
                <a:cs typeface="+mn-lt"/>
                <a:sym typeface="+mn-lt"/>
              </a:rPr>
              <a:t>Bild: Joonas Brandt</a:t>
            </a:r>
          </a:p>
        </p:txBody>
      </p:sp>
    </p:spTree>
    <p:extLst>
      <p:ext uri="{BB962C8B-B14F-4D97-AF65-F5344CB8AC3E}">
        <p14:creationId xmlns:p14="http://schemas.microsoft.com/office/powerpoint/2010/main" val="1861136299"/>
      </p:ext>
    </p:extLst>
  </p:cSld>
  <p:clrMapOvr>
    <a:masterClrMapping/>
  </p:clrMapOvr>
  <p:transition>
    <p:cover dir="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8F558E-AABD-486C-A24A-76FB7177B5BC}"/>
              </a:ext>
            </a:extLst>
          </p:cNvPr>
          <p:cNvSpPr>
            <a:spLocks noGrp="1"/>
          </p:cNvSpPr>
          <p:nvPr>
            <p:ph type="title"/>
          </p:nvPr>
        </p:nvSpPr>
        <p:spPr/>
        <p:txBody>
          <a:bodyPr/>
          <a:lstStyle/>
          <a:p>
            <a:pPr algn="l" rtl="0"/>
            <a:r>
              <a:rPr lang="sv" b="0" i="0" u="none" baseline="0"/>
              <a:t>Migranter från konfliktdrabbade områden</a:t>
            </a:r>
          </a:p>
        </p:txBody>
      </p:sp>
      <p:sp>
        <p:nvSpPr>
          <p:cNvPr id="3" name="Text Placeholder 2">
            <a:extLst>
              <a:ext uri="{FF2B5EF4-FFF2-40B4-BE49-F238E27FC236}">
                <a16:creationId xmlns:a16="http://schemas.microsoft.com/office/drawing/2014/main" id="{F94E2257-52AD-45A5-831A-A95ACAA973ED}"/>
              </a:ext>
            </a:extLst>
          </p:cNvPr>
          <p:cNvSpPr>
            <a:spLocks noGrp="1"/>
          </p:cNvSpPr>
          <p:nvPr>
            <p:ph type="body" idx="1"/>
          </p:nvPr>
        </p:nvSpPr>
        <p:spPr/>
        <p:txBody>
          <a:bodyPr/>
          <a:lstStyle/>
          <a:p>
            <a:endParaRPr lang="sv" dirty="0"/>
          </a:p>
        </p:txBody>
      </p:sp>
      <p:sp>
        <p:nvSpPr>
          <p:cNvPr id="4" name="Content Placeholder 3">
            <a:extLst>
              <a:ext uri="{FF2B5EF4-FFF2-40B4-BE49-F238E27FC236}">
                <a16:creationId xmlns:a16="http://schemas.microsoft.com/office/drawing/2014/main" id="{6CECC608-6DBB-48B9-851D-AAA9B6DF609C}"/>
              </a:ext>
            </a:extLst>
          </p:cNvPr>
          <p:cNvSpPr>
            <a:spLocks noGrp="1"/>
          </p:cNvSpPr>
          <p:nvPr>
            <p:ph sz="half" idx="2"/>
          </p:nvPr>
        </p:nvSpPr>
        <p:spPr/>
        <p:txBody>
          <a:bodyPr/>
          <a:lstStyle/>
          <a:p>
            <a:pPr algn="l" rtl="0"/>
            <a:r>
              <a:rPr lang="sv" sz="1600" b="0" i="0" u="none" baseline="0">
                <a:solidFill>
                  <a:srgbClr val="000000"/>
                </a:solidFill>
                <a:effectLst/>
              </a:rPr>
              <a:t>Det finns många människor i Finland som har flyttat hit från oroliga, till och med krigshärjade områden. De kan ha förstahandserfarenhet av utmanande livssituationer, olika våldssituationer och krigsföring. </a:t>
            </a:r>
          </a:p>
          <a:p>
            <a:endParaRPr lang="sv" sz="1600" b="0" i="0" dirty="0">
              <a:solidFill>
                <a:srgbClr val="000000"/>
              </a:solidFill>
              <a:effectLst/>
            </a:endParaRPr>
          </a:p>
          <a:p>
            <a:pPr algn="l" rtl="0"/>
            <a:r>
              <a:rPr lang="sv" sz="1600" b="0" i="0" u="none" baseline="0">
                <a:solidFill>
                  <a:srgbClr val="000000"/>
                </a:solidFill>
                <a:effectLst/>
              </a:rPr>
              <a:t>De kan också vara bekanta med flyktingskap, och de kan identifiera sig starkt med situationen i Ukraina. </a:t>
            </a:r>
          </a:p>
          <a:p>
            <a:endParaRPr lang="sv" sz="1600" dirty="0">
              <a:solidFill>
                <a:srgbClr val="000000"/>
              </a:solidFill>
            </a:endParaRPr>
          </a:p>
          <a:p>
            <a:pPr algn="l" rtl="0"/>
            <a:r>
              <a:rPr lang="sv" sz="1600" b="0" i="0" u="none" baseline="0">
                <a:solidFill>
                  <a:srgbClr val="000000"/>
                </a:solidFill>
                <a:effectLst/>
              </a:rPr>
              <a:t>Våldsam nyhetsrapportering kan få gamla minnen och förhållanden att dyka upp, och på många sätt få dem att känna sig rastlösa.</a:t>
            </a:r>
            <a:endParaRPr lang="sv" sz="1600" dirty="0"/>
          </a:p>
        </p:txBody>
      </p:sp>
      <p:sp>
        <p:nvSpPr>
          <p:cNvPr id="5" name="Text Placeholder 4">
            <a:extLst>
              <a:ext uri="{FF2B5EF4-FFF2-40B4-BE49-F238E27FC236}">
                <a16:creationId xmlns:a16="http://schemas.microsoft.com/office/drawing/2014/main" id="{3ACFDCA2-AE2F-4C5E-BEA1-350013243CCB}"/>
              </a:ext>
            </a:extLst>
          </p:cNvPr>
          <p:cNvSpPr>
            <a:spLocks noGrp="1"/>
          </p:cNvSpPr>
          <p:nvPr>
            <p:ph type="body" sz="quarter" idx="3"/>
          </p:nvPr>
        </p:nvSpPr>
        <p:spPr/>
        <p:txBody>
          <a:bodyPr/>
          <a:lstStyle/>
          <a:p>
            <a:pPr algn="l" rtl="0"/>
            <a:r>
              <a:rPr lang="sv" sz="2000" b="1" i="0" u="none" baseline="0"/>
              <a:t>Hur man stödjer en person som har traumatiserats tidigare i sitt liv</a:t>
            </a:r>
          </a:p>
        </p:txBody>
      </p:sp>
      <p:sp>
        <p:nvSpPr>
          <p:cNvPr id="6" name="Content Placeholder 5">
            <a:extLst>
              <a:ext uri="{FF2B5EF4-FFF2-40B4-BE49-F238E27FC236}">
                <a16:creationId xmlns:a16="http://schemas.microsoft.com/office/drawing/2014/main" id="{2AB547FC-25CA-4372-9D91-2B7A74137485}"/>
              </a:ext>
            </a:extLst>
          </p:cNvPr>
          <p:cNvSpPr>
            <a:spLocks noGrp="1"/>
          </p:cNvSpPr>
          <p:nvPr>
            <p:ph sz="quarter" idx="4"/>
          </p:nvPr>
        </p:nvSpPr>
        <p:spPr/>
        <p:txBody>
          <a:bodyPr/>
          <a:lstStyle/>
          <a:p>
            <a:pPr algn="l" rtl="0"/>
            <a:r>
              <a:rPr lang="sv" sz="1600" b="0" i="0" u="none" baseline="0">
                <a:solidFill>
                  <a:srgbClr val="000000"/>
                </a:solidFill>
                <a:effectLst/>
              </a:rPr>
              <a:t>Stöd en akut trygghetskänsla och det faktum att livet här i Finland är stabilt och fridfullt just nu.</a:t>
            </a:r>
          </a:p>
          <a:p>
            <a:pPr marL="0" indent="0" algn="l" rtl="0">
              <a:buNone/>
            </a:pPr>
            <a:endParaRPr lang="sv" sz="1600" b="0" i="0" dirty="0">
              <a:solidFill>
                <a:srgbClr val="000000"/>
              </a:solidFill>
              <a:effectLst/>
            </a:endParaRPr>
          </a:p>
          <a:p>
            <a:pPr algn="l" rtl="0"/>
            <a:r>
              <a:rPr lang="sv" sz="1600" b="0" i="0" u="none" baseline="0">
                <a:solidFill>
                  <a:srgbClr val="000000"/>
                </a:solidFill>
                <a:effectLst/>
              </a:rPr>
              <a:t>Begränsa medielästid och exponering för våldsamma saker.</a:t>
            </a:r>
          </a:p>
          <a:p>
            <a:pPr marL="0" indent="0" algn="l" rtl="0">
              <a:buNone/>
            </a:pPr>
            <a:endParaRPr lang="sv" sz="1600" b="0" i="0" dirty="0">
              <a:solidFill>
                <a:srgbClr val="000000"/>
              </a:solidFill>
              <a:effectLst/>
            </a:endParaRPr>
          </a:p>
          <a:p>
            <a:pPr algn="l" rtl="0"/>
            <a:r>
              <a:rPr lang="sv" sz="1600" b="0" i="0" u="none" baseline="0">
                <a:solidFill>
                  <a:srgbClr val="000000"/>
                </a:solidFill>
                <a:effectLst/>
              </a:rPr>
              <a:t>Skapa möjlighet att prata och dela med sig om saker. </a:t>
            </a:r>
          </a:p>
          <a:p>
            <a:pPr marL="0" indent="0" algn="l" rtl="0">
              <a:buNone/>
            </a:pPr>
            <a:endParaRPr lang="sv" sz="1600" b="0" i="0" dirty="0">
              <a:solidFill>
                <a:srgbClr val="000000"/>
              </a:solidFill>
              <a:effectLst/>
            </a:endParaRPr>
          </a:p>
          <a:p>
            <a:pPr algn="l" rtl="0"/>
            <a:r>
              <a:rPr lang="sv" sz="1600" b="0" i="0" u="none" baseline="0">
                <a:solidFill>
                  <a:srgbClr val="000000"/>
                </a:solidFill>
                <a:effectLst/>
              </a:rPr>
              <a:t>Vid behov är det bra att ge särskilt stöd till barn i familjer.</a:t>
            </a:r>
          </a:p>
          <a:p>
            <a:pPr lvl="1" algn="l" rtl="0"/>
            <a:endParaRPr lang="sv" dirty="0"/>
          </a:p>
        </p:txBody>
      </p:sp>
    </p:spTree>
    <p:extLst>
      <p:ext uri="{BB962C8B-B14F-4D97-AF65-F5344CB8AC3E}">
        <p14:creationId xmlns:p14="http://schemas.microsoft.com/office/powerpoint/2010/main" val="2627164897"/>
      </p:ext>
    </p:extLst>
  </p:cSld>
  <p:clrMapOvr>
    <a:masterClrMapping/>
  </p:clrMapOvr>
  <p:transition>
    <p:cover dir="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0D9A2F35-7E1B-4BB1-A0ED-B108109357D1}"/>
              </a:ext>
            </a:extLst>
          </p:cNvPr>
          <p:cNvSpPr>
            <a:spLocks noGrp="1"/>
          </p:cNvSpPr>
          <p:nvPr>
            <p:ph idx="1"/>
          </p:nvPr>
        </p:nvSpPr>
        <p:spPr>
          <a:xfrm>
            <a:off x="735172" y="2484056"/>
            <a:ext cx="4192938" cy="3322975"/>
          </a:xfrm>
        </p:spPr>
        <p:txBody>
          <a:bodyPr>
            <a:normAutofit/>
          </a:bodyPr>
          <a:lstStyle/>
          <a:p>
            <a:pPr algn="l" rtl="0"/>
            <a:r>
              <a:rPr lang="sv" dirty="0">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Trygghet</a:t>
            </a:r>
            <a:endParaRPr lang="sv" b="0" i="0" u="none" baseline="0" dirty="0">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endParaRPr>
          </a:p>
          <a:p>
            <a:pPr algn="l" rtl="0"/>
            <a:r>
              <a:rPr lang="sv" dirty="0">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Lugn</a:t>
            </a:r>
            <a:endParaRPr lang="sv" b="0" i="0" u="none" baseline="0" dirty="0">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endParaRPr>
          </a:p>
          <a:p>
            <a:pPr algn="l" rtl="0"/>
            <a:r>
              <a:rPr lang="sv" b="0" i="0" u="none" baseline="0" dirty="0">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Samhörighet</a:t>
            </a:r>
          </a:p>
          <a:p>
            <a:pPr algn="l" rtl="0"/>
            <a:r>
              <a:rPr lang="sv">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Initiativförmåga</a:t>
            </a:r>
            <a:endParaRPr lang="sv" b="0" i="0" u="none" baseline="0" dirty="0">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endParaRPr>
          </a:p>
          <a:p>
            <a:pPr algn="l" rtl="0"/>
            <a:r>
              <a:rPr lang="sv" b="0" i="0" u="none" baseline="0" dirty="0">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Hopp</a:t>
            </a:r>
          </a:p>
          <a:p>
            <a:pPr marL="0" indent="0" algn="l" rtl="0">
              <a:buNone/>
            </a:pPr>
            <a:endParaRPr lang="sv" dirty="0"/>
          </a:p>
        </p:txBody>
      </p:sp>
      <p:sp>
        <p:nvSpPr>
          <p:cNvPr id="8" name="Title 1">
            <a:extLst>
              <a:ext uri="{FF2B5EF4-FFF2-40B4-BE49-F238E27FC236}">
                <a16:creationId xmlns:a16="http://schemas.microsoft.com/office/drawing/2014/main" id="{0EA088F0-1735-4807-B2DF-C2DFA14ECF02}"/>
              </a:ext>
            </a:extLst>
          </p:cNvPr>
          <p:cNvSpPr>
            <a:spLocks noGrp="1"/>
          </p:cNvSpPr>
          <p:nvPr>
            <p:ph type="title"/>
          </p:nvPr>
        </p:nvSpPr>
        <p:spPr>
          <a:xfrm>
            <a:off x="508189" y="713665"/>
            <a:ext cx="9223058" cy="1162629"/>
          </a:xfrm>
        </p:spPr>
        <p:txBody>
          <a:bodyPr/>
          <a:lstStyle/>
          <a:p>
            <a:pPr algn="l" rtl="0"/>
            <a:r>
              <a:rPr lang="sv" b="0" i="0" u="none" baseline="0"/>
              <a:t>Syftet med psykiskt stöd är att främja</a:t>
            </a:r>
          </a:p>
        </p:txBody>
      </p:sp>
      <p:sp>
        <p:nvSpPr>
          <p:cNvPr id="5" name="Tekstiruutu 4">
            <a:extLst>
              <a:ext uri="{FF2B5EF4-FFF2-40B4-BE49-F238E27FC236}">
                <a16:creationId xmlns:a16="http://schemas.microsoft.com/office/drawing/2014/main" id="{A7FB4ADD-2DBC-4265-8112-374E6ABDA37A}"/>
              </a:ext>
            </a:extLst>
          </p:cNvPr>
          <p:cNvSpPr txBox="1"/>
          <p:nvPr/>
        </p:nvSpPr>
        <p:spPr>
          <a:xfrm>
            <a:off x="6085951" y="5155622"/>
            <a:ext cx="1536116" cy="234871"/>
          </a:xfrm>
          <a:prstGeom prst="rect">
            <a:avLst/>
          </a:prstGeom>
          <a:noFill/>
        </p:spPr>
        <p:txBody>
          <a:bodyPr rot="0" spcFirstLastPara="0" vertOverflow="overflow" horzOverflow="overflow" vert="horz" wrap="square" lIns="80201" tIns="40100" rIns="80201" bIns="40100" numCol="1" spcCol="0" rtlCol="0" fromWordArt="0" anchor="t" anchorCtr="0" forceAA="0" compatLnSpc="1">
            <a:prstTxWarp prst="textNoShape">
              <a:avLst/>
            </a:prstTxWarp>
            <a:spAutoFit/>
          </a:bodyPr>
          <a:lstStyle/>
          <a:p>
            <a:pPr algn="l" rtl="0"/>
            <a:r>
              <a:rPr lang="sv" sz="1000" b="0" i="0" u="none" baseline="0">
                <a:latin typeface="Verdana"/>
                <a:ea typeface="Verdana"/>
                <a:cs typeface="Calibri"/>
              </a:rPr>
              <a:t>Bild:</a:t>
            </a:r>
            <a:r>
              <a:rPr lang="sv" sz="1000" b="0" i="0" u="none" baseline="0">
                <a:latin typeface="Verdana"/>
                <a:ea typeface="Verdana"/>
                <a:cs typeface="+mn-lt"/>
              </a:rPr>
              <a:t> </a:t>
            </a:r>
            <a:r>
              <a:rPr lang="sv" sz="1000" b="0" i="0" u="none" baseline="0">
                <a:latin typeface="Verdana"/>
                <a:ea typeface="Verdana"/>
                <a:cs typeface="Calibri"/>
              </a:rPr>
              <a:t>Joonas Brandt</a:t>
            </a:r>
            <a:endParaRPr lang="sv" sz="1000" dirty="0">
              <a:latin typeface="Verdana"/>
              <a:ea typeface="Verdana"/>
            </a:endParaRPr>
          </a:p>
        </p:txBody>
      </p:sp>
      <p:pic>
        <p:nvPicPr>
          <p:cNvPr id="6" name="Picture 5">
            <a:extLst>
              <a:ext uri="{FF2B5EF4-FFF2-40B4-BE49-F238E27FC236}">
                <a16:creationId xmlns:a16="http://schemas.microsoft.com/office/drawing/2014/main" id="{8E776714-5785-4E18-93BC-D88CBBA4DE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5951" y="2061412"/>
            <a:ext cx="4607449" cy="3068561"/>
          </a:xfrm>
          <a:prstGeom prst="rect">
            <a:avLst/>
          </a:prstGeom>
        </p:spPr>
      </p:pic>
    </p:spTree>
    <p:extLst>
      <p:ext uri="{BB962C8B-B14F-4D97-AF65-F5344CB8AC3E}">
        <p14:creationId xmlns:p14="http://schemas.microsoft.com/office/powerpoint/2010/main" val="2476862482"/>
      </p:ext>
    </p:extLst>
  </p:cSld>
  <p:clrMapOvr>
    <a:masterClrMapping/>
  </p:clrMapOvr>
  <p:transition>
    <p:cover dir="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7931A1B-6A80-4EB2-9100-38B8108DFA14}"/>
              </a:ext>
            </a:extLst>
          </p:cNvPr>
          <p:cNvSpPr>
            <a:spLocks noGrp="1"/>
          </p:cNvSpPr>
          <p:nvPr>
            <p:ph idx="1"/>
          </p:nvPr>
        </p:nvSpPr>
        <p:spPr>
          <a:xfrm>
            <a:off x="442376" y="1790601"/>
            <a:ext cx="5380907" cy="4212933"/>
          </a:xfrm>
        </p:spPr>
        <p:txBody>
          <a:bodyPr>
            <a:normAutofit fontScale="70000" lnSpcReduction="20000"/>
          </a:bodyPr>
          <a:lstStyle/>
          <a:p>
            <a:pPr algn="l" rtl="0"/>
            <a:r>
              <a:rPr lang="sv" sz="3300" b="0" i="0" u="none" baseline="0">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Tron på kontroll över livet, säkerhet, tillit, makt, närhet och självständighet kan förändras till följd av krisen. </a:t>
            </a:r>
          </a:p>
          <a:p>
            <a:pPr marL="0" indent="0" algn="l" rtl="0">
              <a:buNone/>
            </a:pPr>
            <a:endParaRPr lang="sv" sz="3300" dirty="0">
              <a:latin typeface="Verdana" panose="020B0604030504040204" pitchFamily="34" charset="0"/>
              <a:ea typeface="Verdana" panose="020B0604030504040204" pitchFamily="34" charset="0"/>
              <a:cs typeface="Verdana" panose="020B0604030504040204" pitchFamily="34" charset="0"/>
            </a:endParaRPr>
          </a:p>
          <a:p>
            <a:pPr algn="l" rtl="0"/>
            <a:r>
              <a:rPr lang="sv" sz="3300" b="0" i="0" u="none" baseline="0">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Behovet av stöd kan inte härledas från själva händelsen eller från vem det påverkar. Den avgörande faktorn är händelsens betydelse för individen. </a:t>
            </a:r>
            <a:r>
              <a:rPr lang="sv" sz="3300" b="1" i="0" u="none" baseline="0">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Behovet av stöd varierar från person till person. </a:t>
            </a:r>
          </a:p>
          <a:p>
            <a:endParaRPr lang="sv" dirty="0"/>
          </a:p>
        </p:txBody>
      </p:sp>
      <p:sp>
        <p:nvSpPr>
          <p:cNvPr id="7" name="Title 1">
            <a:extLst>
              <a:ext uri="{FF2B5EF4-FFF2-40B4-BE49-F238E27FC236}">
                <a16:creationId xmlns:a16="http://schemas.microsoft.com/office/drawing/2014/main" id="{1AA11CA5-C4BA-4E30-A67A-E7BE98A8013C}"/>
              </a:ext>
            </a:extLst>
          </p:cNvPr>
          <p:cNvSpPr>
            <a:spLocks noGrp="1"/>
          </p:cNvSpPr>
          <p:nvPr>
            <p:ph type="title"/>
          </p:nvPr>
        </p:nvSpPr>
        <p:spPr>
          <a:xfrm>
            <a:off x="603250" y="205665"/>
            <a:ext cx="9223058" cy="1162629"/>
          </a:xfrm>
        </p:spPr>
        <p:txBody>
          <a:bodyPr/>
          <a:lstStyle/>
          <a:p>
            <a:pPr algn="l" rtl="0"/>
            <a:r>
              <a:rPr lang="sv" b="0" i="0" u="none" baseline="0"/>
              <a:t>Behovet av stöd varierar från person till person</a:t>
            </a:r>
          </a:p>
        </p:txBody>
      </p:sp>
      <p:sp>
        <p:nvSpPr>
          <p:cNvPr id="6" name="Tekstiruutu 5">
            <a:extLst>
              <a:ext uri="{FF2B5EF4-FFF2-40B4-BE49-F238E27FC236}">
                <a16:creationId xmlns:a16="http://schemas.microsoft.com/office/drawing/2014/main" id="{25C80E65-7E39-4340-B61F-381BFF539C88}"/>
              </a:ext>
            </a:extLst>
          </p:cNvPr>
          <p:cNvSpPr txBox="1"/>
          <p:nvPr/>
        </p:nvSpPr>
        <p:spPr>
          <a:xfrm>
            <a:off x="6225247" y="5290534"/>
            <a:ext cx="1536116" cy="229485"/>
          </a:xfrm>
          <a:prstGeom prst="rect">
            <a:avLst/>
          </a:prstGeom>
          <a:noFill/>
        </p:spPr>
        <p:txBody>
          <a:bodyPr rot="0" spcFirstLastPara="0" vertOverflow="overflow" horzOverflow="overflow" vert="horz" wrap="square" lIns="80201" tIns="40100" rIns="80201" bIns="40100" numCol="1" spcCol="0" rtlCol="0" fromWordArt="0" anchor="t" anchorCtr="0" forceAA="0" compatLnSpc="1">
            <a:prstTxWarp prst="textNoShape">
              <a:avLst/>
            </a:prstTxWarp>
            <a:spAutoFit/>
          </a:bodyPr>
          <a:lstStyle/>
          <a:p>
            <a:pPr algn="l" rtl="0"/>
            <a:r>
              <a:rPr lang="sv" sz="965" b="0" i="0" u="none" baseline="0">
                <a:latin typeface="Verdana"/>
                <a:ea typeface="Verdana"/>
                <a:cs typeface="Calibri"/>
              </a:rPr>
              <a:t>Bild: </a:t>
            </a:r>
            <a:r>
              <a:rPr lang="sv" sz="965" b="0" i="0" u="none" baseline="0">
                <a:latin typeface="Verdana"/>
                <a:ea typeface="Verdana"/>
                <a:cs typeface="+mn-lt"/>
              </a:rPr>
              <a:t> </a:t>
            </a:r>
            <a:r>
              <a:rPr lang="sv" sz="965" b="0" i="0" u="none" baseline="0">
                <a:latin typeface="Verdana"/>
                <a:ea typeface="Verdana"/>
                <a:cs typeface="Calibri"/>
              </a:rPr>
              <a:t>Joonas Brandt</a:t>
            </a:r>
            <a:endParaRPr lang="sv" sz="965" dirty="0">
              <a:latin typeface="Verdana"/>
              <a:ea typeface="Verdana"/>
            </a:endParaRPr>
          </a:p>
        </p:txBody>
      </p:sp>
      <p:pic>
        <p:nvPicPr>
          <p:cNvPr id="5" name="Picture 4">
            <a:extLst>
              <a:ext uri="{FF2B5EF4-FFF2-40B4-BE49-F238E27FC236}">
                <a16:creationId xmlns:a16="http://schemas.microsoft.com/office/drawing/2014/main" id="{36823B16-2698-482A-BAA0-FC58A0568F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5247" y="2199675"/>
            <a:ext cx="4468153" cy="2975789"/>
          </a:xfrm>
          <a:prstGeom prst="rect">
            <a:avLst/>
          </a:prstGeom>
        </p:spPr>
      </p:pic>
    </p:spTree>
    <p:extLst>
      <p:ext uri="{BB962C8B-B14F-4D97-AF65-F5344CB8AC3E}">
        <p14:creationId xmlns:p14="http://schemas.microsoft.com/office/powerpoint/2010/main" val="484378481"/>
      </p:ext>
    </p:extLst>
  </p:cSld>
  <p:clrMapOvr>
    <a:masterClrMapping/>
  </p:clrMapOvr>
  <p:transition>
    <p:cover dir="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Content Placeholder 2">
            <a:extLst>
              <a:ext uri="{FF2B5EF4-FFF2-40B4-BE49-F238E27FC236}">
                <a16:creationId xmlns:a16="http://schemas.microsoft.com/office/drawing/2014/main" id="{9C1F47D2-BCD2-47F3-8F10-11E8BE651B9E}"/>
              </a:ext>
            </a:extLst>
          </p:cNvPr>
          <p:cNvSpPr>
            <a:spLocks noGrp="1"/>
          </p:cNvSpPr>
          <p:nvPr>
            <p:ph idx="1"/>
          </p:nvPr>
        </p:nvSpPr>
        <p:spPr>
          <a:xfrm>
            <a:off x="508190" y="1586284"/>
            <a:ext cx="6138970" cy="4427090"/>
          </a:xfrm>
        </p:spPr>
        <p:txBody>
          <a:bodyPr vert="horz" wrap="square" lIns="80201" tIns="40100" rIns="80201" bIns="40100" numCol="1" rtlCol="0" anchor="t" anchorCtr="0" compatLnSpc="1">
            <a:prstTxWarp prst="textNoShape">
              <a:avLst/>
            </a:prstTxWarp>
            <a:normAutofit lnSpcReduction="10000"/>
          </a:bodyPr>
          <a:lstStyle/>
          <a:p>
            <a:pPr algn="l" rtl="0">
              <a:defRPr/>
            </a:pPr>
            <a:r>
              <a:rPr lang="sv" sz="2200" b="0" i="0" u="none" baseline="0">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Ge rum för diskussionen. Man behöver </a:t>
            </a:r>
            <a:br>
              <a:rPr lang="sv" sz="2200">
                <a:latin typeface="Verdana" panose="020B0604030504040204" pitchFamily="34" charset="0"/>
                <a:ea typeface="Verdana" panose="020B0604030504040204" pitchFamily="34" charset="0"/>
                <a:cs typeface="Verdana" panose="020B0604030504040204" pitchFamily="34" charset="0"/>
              </a:rPr>
            </a:br>
            <a:r>
              <a:rPr lang="sv" sz="2200" b="0" i="0" u="none" baseline="0">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inte ha färdiga svar. Det är viktigt att kunna dela med sig.</a:t>
            </a:r>
          </a:p>
          <a:p>
            <a:pPr marL="0" indent="0" algn="l" rtl="0">
              <a:buNone/>
              <a:defRPr/>
            </a:pPr>
            <a:endParaRPr lang="sv" altLang="en-US" sz="2200" dirty="0">
              <a:latin typeface="Verdana" panose="020B0604030504040204" pitchFamily="34" charset="0"/>
              <a:ea typeface="Verdana" panose="020B0604030504040204" pitchFamily="34" charset="0"/>
              <a:cs typeface="Verdana" panose="020B0604030504040204" pitchFamily="34" charset="0"/>
            </a:endParaRPr>
          </a:p>
          <a:p>
            <a:pPr algn="l" rtl="0">
              <a:defRPr/>
            </a:pPr>
            <a:r>
              <a:rPr lang="sv" sz="2200" b="0" i="0" u="none" baseline="0">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Vardagsrutiner och regelbunden dygnsrytm hjälper dig att klara dig. Stöd regelbundna måltider, tillräcklig vila och motion.</a:t>
            </a:r>
          </a:p>
          <a:p>
            <a:pPr algn="l" rtl="0">
              <a:defRPr/>
            </a:pPr>
            <a:endParaRPr lang="sv" altLang="en-US" sz="2200" dirty="0">
              <a:latin typeface="Verdana" panose="020B0604030504040204" pitchFamily="34" charset="0"/>
              <a:ea typeface="Verdana" panose="020B0604030504040204" pitchFamily="34" charset="0"/>
              <a:cs typeface="Verdana" panose="020B0604030504040204" pitchFamily="34" charset="0"/>
            </a:endParaRPr>
          </a:p>
          <a:p>
            <a:pPr algn="l" rtl="0">
              <a:defRPr/>
            </a:pPr>
            <a:r>
              <a:rPr lang="sv" sz="2200" b="0" i="0" u="none" baseline="0">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Stöd personens egna resurser.</a:t>
            </a:r>
          </a:p>
          <a:p>
            <a:pPr marL="0" indent="0" algn="l" rtl="0">
              <a:buNone/>
              <a:defRPr/>
            </a:pPr>
            <a:endParaRPr lang="sv" altLang="en-US" sz="2200" dirty="0">
              <a:latin typeface="Verdana" panose="020B0604030504040204" pitchFamily="34" charset="0"/>
              <a:ea typeface="Verdana" panose="020B0604030504040204" pitchFamily="34" charset="0"/>
              <a:cs typeface="Verdana" panose="020B0604030504040204" pitchFamily="34" charset="0"/>
            </a:endParaRPr>
          </a:p>
          <a:p>
            <a:pPr algn="l" rtl="0">
              <a:defRPr/>
            </a:pPr>
            <a:r>
              <a:rPr lang="sv" sz="2200" b="0" i="0" u="none" baseline="0">
                <a:latin typeface="Verdana"/>
                <a:ea typeface="Verdana"/>
                <a:cs typeface="Verdana"/>
                <a:sym typeface="Verdana"/>
              </a:rPr>
              <a:t>Om det handlar om sorg, ge plats att sörja det förflutna. </a:t>
            </a:r>
            <a:endParaRPr lang="sv" altLang="en-US" sz="2200" dirty="0"/>
          </a:p>
          <a:p>
            <a:pPr algn="l" rtl="0">
              <a:defRPr/>
            </a:pPr>
            <a:endParaRPr lang="sv" altLang="en-US" sz="1591" dirty="0"/>
          </a:p>
        </p:txBody>
      </p:sp>
      <p:sp>
        <p:nvSpPr>
          <p:cNvPr id="7" name="Title 1">
            <a:extLst>
              <a:ext uri="{FF2B5EF4-FFF2-40B4-BE49-F238E27FC236}">
                <a16:creationId xmlns:a16="http://schemas.microsoft.com/office/drawing/2014/main" id="{3ED06F4C-A8E8-45C9-90FF-D28F116EEA91}"/>
              </a:ext>
            </a:extLst>
          </p:cNvPr>
          <p:cNvSpPr txBox="1">
            <a:spLocks/>
          </p:cNvSpPr>
          <p:nvPr/>
        </p:nvSpPr>
        <p:spPr>
          <a:xfrm>
            <a:off x="565349" y="773113"/>
            <a:ext cx="8308449" cy="1091117"/>
          </a:xfrm>
          <a:prstGeom prst="rect">
            <a:avLst/>
          </a:prstGeom>
        </p:spPr>
        <p:txBody>
          <a:bodyPr vert="horz" lIns="80201" tIns="40100" rIns="80201" bIns="40100" rtlCol="0" anchor="ctr">
            <a:norm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endParaRPr lang="sv" altLang="en-US" sz="3508"/>
          </a:p>
        </p:txBody>
      </p:sp>
      <p:sp>
        <p:nvSpPr>
          <p:cNvPr id="6" name="Title 1">
            <a:extLst>
              <a:ext uri="{FF2B5EF4-FFF2-40B4-BE49-F238E27FC236}">
                <a16:creationId xmlns:a16="http://schemas.microsoft.com/office/drawing/2014/main" id="{792876AF-A387-49A3-B6B0-201858671596}"/>
              </a:ext>
            </a:extLst>
          </p:cNvPr>
          <p:cNvSpPr>
            <a:spLocks noGrp="1"/>
          </p:cNvSpPr>
          <p:nvPr>
            <p:ph type="title"/>
          </p:nvPr>
        </p:nvSpPr>
        <p:spPr>
          <a:xfrm>
            <a:off x="508189" y="251147"/>
            <a:ext cx="9223058" cy="1162629"/>
          </a:xfrm>
        </p:spPr>
        <p:txBody>
          <a:bodyPr/>
          <a:lstStyle/>
          <a:p>
            <a:pPr algn="l" rtl="0"/>
            <a:r>
              <a:rPr lang="sv" b="0" i="0" u="none" baseline="0"/>
              <a:t>Aktivt lyssnande</a:t>
            </a:r>
          </a:p>
        </p:txBody>
      </p:sp>
      <p:sp>
        <p:nvSpPr>
          <p:cNvPr id="8" name="TextBox 7">
            <a:extLst>
              <a:ext uri="{FF2B5EF4-FFF2-40B4-BE49-F238E27FC236}">
                <a16:creationId xmlns:a16="http://schemas.microsoft.com/office/drawing/2014/main" id="{4D05EE30-24AB-4875-9355-0D31C218A3DF}"/>
              </a:ext>
            </a:extLst>
          </p:cNvPr>
          <p:cNvSpPr txBox="1"/>
          <p:nvPr/>
        </p:nvSpPr>
        <p:spPr>
          <a:xfrm>
            <a:off x="6868944" y="4412274"/>
            <a:ext cx="5348036" cy="276999"/>
          </a:xfrm>
          <a:prstGeom prst="rect">
            <a:avLst/>
          </a:prstGeom>
          <a:noFill/>
        </p:spPr>
        <p:txBody>
          <a:bodyPr wrap="square">
            <a:spAutoFit/>
          </a:bodyPr>
          <a:lstStyle/>
          <a:p>
            <a:pPr algn="l" rtl="0"/>
            <a:r>
              <a:rPr lang="sv" sz="1200" b="0" i="0" u="none" baseline="0">
                <a:latin typeface="+mn-lt"/>
                <a:ea typeface="+mn-lt"/>
                <a:cs typeface="+mn-lt"/>
                <a:sym typeface="+mn-lt"/>
              </a:rPr>
              <a:t>Bild: Joonas Brandt</a:t>
            </a:r>
          </a:p>
        </p:txBody>
      </p:sp>
      <p:pic>
        <p:nvPicPr>
          <p:cNvPr id="5" name="Picture 4" descr="A person and person standing in a field of tall grass&#10;&#10;Description automatically generated with low confidence">
            <a:extLst>
              <a:ext uri="{FF2B5EF4-FFF2-40B4-BE49-F238E27FC236}">
                <a16:creationId xmlns:a16="http://schemas.microsoft.com/office/drawing/2014/main" id="{F94B544A-4FF3-4B32-99A1-0A6EE971DE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8944" y="1864230"/>
            <a:ext cx="3824456" cy="2548044"/>
          </a:xfrm>
          <a:prstGeom prst="rect">
            <a:avLst/>
          </a:prstGeom>
        </p:spPr>
      </p:pic>
    </p:spTree>
  </p:cSld>
  <p:clrMapOvr>
    <a:masterClrMapping/>
  </p:clrMapOvr>
  <p:transition>
    <p:cover dir="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909A0BE-C8C8-42C2-AB95-4D3CEED9ACF0}"/>
              </a:ext>
            </a:extLst>
          </p:cNvPr>
          <p:cNvSpPr>
            <a:spLocks noGrp="1"/>
          </p:cNvSpPr>
          <p:nvPr>
            <p:ph idx="1"/>
          </p:nvPr>
        </p:nvSpPr>
        <p:spPr>
          <a:xfrm>
            <a:off x="508189" y="2410828"/>
            <a:ext cx="5324188" cy="3492899"/>
          </a:xfrm>
        </p:spPr>
        <p:txBody>
          <a:bodyPr>
            <a:normAutofit fontScale="85000" lnSpcReduction="10000"/>
          </a:bodyPr>
          <a:lstStyle/>
          <a:p>
            <a:pPr algn="l" rtl="0"/>
            <a:r>
              <a:rPr lang="sv" sz="2631" b="0" i="0" u="none" baseline="0">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Ögonkontakt</a:t>
            </a:r>
          </a:p>
          <a:p>
            <a:pPr algn="l" rtl="0"/>
            <a:r>
              <a:rPr lang="sv" sz="2631" b="0" i="0" u="none" baseline="0">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Öppna frågor</a:t>
            </a:r>
          </a:p>
          <a:p>
            <a:pPr algn="l" rtl="0"/>
            <a:r>
              <a:rPr lang="sv" sz="2631" b="0" i="0" u="none" baseline="0">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Preciserande frågor</a:t>
            </a:r>
          </a:p>
          <a:p>
            <a:pPr algn="l" rtl="0"/>
            <a:r>
              <a:rPr lang="sv" sz="2631" b="0" i="0" u="none" baseline="0">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Lyssna mer än du pratar</a:t>
            </a:r>
          </a:p>
          <a:p>
            <a:pPr algn="l" rtl="0"/>
            <a:r>
              <a:rPr lang="sv" sz="2631" b="0" i="0" u="none" baseline="0">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Upprepa med egna ord</a:t>
            </a:r>
          </a:p>
          <a:p>
            <a:pPr algn="l" rtl="0"/>
            <a:r>
              <a:rPr lang="sv" sz="2631" b="0" i="0" u="none" baseline="0">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Gör inga tolkningar</a:t>
            </a:r>
          </a:p>
          <a:p>
            <a:pPr algn="l" rtl="0"/>
            <a:r>
              <a:rPr lang="sv" sz="2631" b="0" i="0" u="none" baseline="0">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Avbryt inte</a:t>
            </a:r>
          </a:p>
          <a:p>
            <a:pPr algn="l" rtl="0"/>
            <a:r>
              <a:rPr lang="sv" sz="2631" b="0" i="0" u="none" baseline="0">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Döm inte</a:t>
            </a:r>
          </a:p>
          <a:p>
            <a:pPr algn="l" rtl="0"/>
            <a:r>
              <a:rPr lang="sv" sz="2631" b="0" i="0" u="none" baseline="0">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Sammanfattning</a:t>
            </a:r>
          </a:p>
          <a:p>
            <a:endParaRPr lang="sv" dirty="0"/>
          </a:p>
        </p:txBody>
      </p:sp>
      <p:sp>
        <p:nvSpPr>
          <p:cNvPr id="7" name="Title 1">
            <a:extLst>
              <a:ext uri="{FF2B5EF4-FFF2-40B4-BE49-F238E27FC236}">
                <a16:creationId xmlns:a16="http://schemas.microsoft.com/office/drawing/2014/main" id="{15B7DB82-A871-4BD6-9643-F9F8C91192B5}"/>
              </a:ext>
            </a:extLst>
          </p:cNvPr>
          <p:cNvSpPr>
            <a:spLocks noGrp="1"/>
          </p:cNvSpPr>
          <p:nvPr>
            <p:ph type="title"/>
          </p:nvPr>
        </p:nvSpPr>
        <p:spPr>
          <a:xfrm>
            <a:off x="508189" y="132771"/>
            <a:ext cx="9223058" cy="1162629"/>
          </a:xfrm>
        </p:spPr>
        <p:txBody>
          <a:bodyPr/>
          <a:lstStyle/>
          <a:p>
            <a:pPr algn="l" rtl="0"/>
            <a:r>
              <a:rPr lang="sv" b="0" i="0" u="none" baseline="0"/>
              <a:t>Aktivt lyssnande</a:t>
            </a:r>
          </a:p>
        </p:txBody>
      </p:sp>
      <p:pic>
        <p:nvPicPr>
          <p:cNvPr id="2" name="Kuva 3" descr="Kuva, joka sisältää kohteen vesi, ulko, koira, seisominen&#10;&#10;Kuvaus luotu, erittäin korkea luotettavuus">
            <a:extLst>
              <a:ext uri="{FF2B5EF4-FFF2-40B4-BE49-F238E27FC236}">
                <a16:creationId xmlns:a16="http://schemas.microsoft.com/office/drawing/2014/main" id="{EBC79B06-EF5B-4B14-AE5E-DF75A2271DA1}"/>
              </a:ext>
            </a:extLst>
          </p:cNvPr>
          <p:cNvPicPr>
            <a:picLocks noChangeAspect="1"/>
          </p:cNvPicPr>
          <p:nvPr/>
        </p:nvPicPr>
        <p:blipFill rotWithShape="1">
          <a:blip r:embed="rId3"/>
          <a:srcRect l="14479" t="287" r="6371" b="287"/>
          <a:stretch/>
        </p:blipFill>
        <p:spPr>
          <a:xfrm>
            <a:off x="6343761" y="2204204"/>
            <a:ext cx="4349639" cy="3664941"/>
          </a:xfrm>
          <a:prstGeom prst="rect">
            <a:avLst/>
          </a:prstGeom>
        </p:spPr>
      </p:pic>
      <p:sp>
        <p:nvSpPr>
          <p:cNvPr id="6" name="Tekstiruutu 5">
            <a:extLst>
              <a:ext uri="{FF2B5EF4-FFF2-40B4-BE49-F238E27FC236}">
                <a16:creationId xmlns:a16="http://schemas.microsoft.com/office/drawing/2014/main" id="{E5BCBA9B-9725-45F0-BDB0-7E9BEA0440BF}"/>
              </a:ext>
            </a:extLst>
          </p:cNvPr>
          <p:cNvSpPr txBox="1"/>
          <p:nvPr/>
        </p:nvSpPr>
        <p:spPr>
          <a:xfrm>
            <a:off x="6252202" y="5898197"/>
            <a:ext cx="1536116" cy="229485"/>
          </a:xfrm>
          <a:prstGeom prst="rect">
            <a:avLst/>
          </a:prstGeom>
          <a:noFill/>
        </p:spPr>
        <p:txBody>
          <a:bodyPr rot="0" spcFirstLastPara="0" vertOverflow="overflow" horzOverflow="overflow" vert="horz" wrap="square" lIns="80201" tIns="40100" rIns="80201" bIns="40100" numCol="1" spcCol="0" rtlCol="0" fromWordArt="0" anchor="t" anchorCtr="0" forceAA="0" compatLnSpc="1">
            <a:prstTxWarp prst="textNoShape">
              <a:avLst/>
            </a:prstTxWarp>
            <a:spAutoFit/>
          </a:bodyPr>
          <a:lstStyle/>
          <a:p>
            <a:pPr algn="l" rtl="0"/>
            <a:r>
              <a:rPr lang="sv" sz="965" b="0" i="0" u="none" baseline="0">
                <a:latin typeface="Verdana"/>
                <a:ea typeface="Verdana"/>
                <a:cs typeface="Calibri"/>
              </a:rPr>
              <a:t>Bild: </a:t>
            </a:r>
            <a:r>
              <a:rPr lang="sv" sz="965" b="0" i="0" u="none" baseline="0">
                <a:latin typeface="Verdana"/>
                <a:ea typeface="Verdana"/>
                <a:cs typeface="+mn-lt"/>
              </a:rPr>
              <a:t> </a:t>
            </a:r>
            <a:r>
              <a:rPr lang="sv" sz="965" b="0" i="0" u="none" baseline="0">
                <a:latin typeface="Verdana"/>
                <a:ea typeface="Verdana"/>
                <a:cs typeface="Calibri"/>
              </a:rPr>
              <a:t>Joonas Brandt</a:t>
            </a:r>
            <a:endParaRPr lang="sv" sz="965" dirty="0">
              <a:latin typeface="Verdana"/>
              <a:ea typeface="Verdana"/>
            </a:endParaRPr>
          </a:p>
        </p:txBody>
      </p:sp>
    </p:spTree>
    <p:extLst>
      <p:ext uri="{BB962C8B-B14F-4D97-AF65-F5344CB8AC3E}">
        <p14:creationId xmlns:p14="http://schemas.microsoft.com/office/powerpoint/2010/main" val="1084593435"/>
      </p:ext>
    </p:extLst>
  </p:cSld>
  <p:clrMapOvr>
    <a:masterClrMapping/>
  </p:clrMapOvr>
  <p:transition>
    <p:cover dir="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C201B-B859-43F8-8626-C80285BA95C3}"/>
              </a:ext>
            </a:extLst>
          </p:cNvPr>
          <p:cNvSpPr>
            <a:spLocks noGrp="1"/>
          </p:cNvSpPr>
          <p:nvPr>
            <p:ph type="title"/>
          </p:nvPr>
        </p:nvSpPr>
        <p:spPr>
          <a:xfrm>
            <a:off x="552450" y="230188"/>
            <a:ext cx="7705725" cy="1371600"/>
          </a:xfrm>
        </p:spPr>
        <p:txBody>
          <a:bodyPr wrap="square" anchor="ctr">
            <a:normAutofit/>
          </a:bodyPr>
          <a:lstStyle/>
          <a:p>
            <a:pPr algn="l" rtl="0"/>
            <a:r>
              <a:rPr lang="sv" b="0" i="0" u="none" baseline="0"/>
              <a:t>Att lugna ner sig själv – fjärilskram</a:t>
            </a:r>
          </a:p>
        </p:txBody>
      </p:sp>
      <p:pic>
        <p:nvPicPr>
          <p:cNvPr id="6" name="Content Placeholder 5">
            <a:extLst>
              <a:ext uri="{FF2B5EF4-FFF2-40B4-BE49-F238E27FC236}">
                <a16:creationId xmlns:a16="http://schemas.microsoft.com/office/drawing/2014/main" id="{07E31324-A26E-481E-8EF7-D7CA08472C5E}"/>
              </a:ext>
            </a:extLst>
          </p:cNvPr>
          <p:cNvPicPr>
            <a:picLocks noGrp="1" noChangeAspect="1"/>
          </p:cNvPicPr>
          <p:nvPr>
            <p:ph sz="half" idx="1"/>
          </p:nvPr>
        </p:nvPicPr>
        <p:blipFill>
          <a:blip r:embed="rId3"/>
          <a:stretch>
            <a:fillRect/>
          </a:stretch>
        </p:blipFill>
        <p:spPr>
          <a:xfrm>
            <a:off x="831406" y="1906588"/>
            <a:ext cx="4120451" cy="4749800"/>
          </a:xfrm>
          <a:noFill/>
        </p:spPr>
      </p:pic>
      <p:sp>
        <p:nvSpPr>
          <p:cNvPr id="4" name="Content Placeholder 3">
            <a:extLst>
              <a:ext uri="{FF2B5EF4-FFF2-40B4-BE49-F238E27FC236}">
                <a16:creationId xmlns:a16="http://schemas.microsoft.com/office/drawing/2014/main" id="{48827C5C-FF44-4434-9462-62510588D2EB}"/>
              </a:ext>
            </a:extLst>
          </p:cNvPr>
          <p:cNvSpPr>
            <a:spLocks noGrp="1"/>
          </p:cNvSpPr>
          <p:nvPr>
            <p:ph sz="half" idx="2"/>
          </p:nvPr>
        </p:nvSpPr>
        <p:spPr>
          <a:xfrm>
            <a:off x="5426075" y="1906588"/>
            <a:ext cx="4764088" cy="4749800"/>
          </a:xfrm>
        </p:spPr>
        <p:txBody>
          <a:bodyPr wrap="square" anchor="t">
            <a:normAutofit/>
          </a:bodyPr>
          <a:lstStyle/>
          <a:p>
            <a:pPr algn="l" rtl="0">
              <a:lnSpc>
                <a:spcPct val="90000"/>
              </a:lnSpc>
            </a:pPr>
            <a:r>
              <a:rPr lang="sv" sz="1800" b="0" i="0" u="none" baseline="0"/>
              <a:t>När du känner dig stressad kan du ägna några minuter åt att lugna ner dig. Du kan göra en fjärilskram stående eller sittande.</a:t>
            </a:r>
          </a:p>
          <a:p>
            <a:pPr lvl="1" algn="l" rtl="0">
              <a:lnSpc>
                <a:spcPct val="90000"/>
              </a:lnSpc>
            </a:pPr>
            <a:r>
              <a:rPr lang="sv" sz="1800" b="0" i="0" u="none" baseline="0"/>
              <a:t>Håll fötterna stadigt på marken. Känn stödet från marken mot fötterna. </a:t>
            </a:r>
          </a:p>
          <a:p>
            <a:pPr lvl="1" algn="l" rtl="0">
              <a:lnSpc>
                <a:spcPct val="90000"/>
              </a:lnSpc>
            </a:pPr>
            <a:r>
              <a:rPr lang="sv" sz="1800" b="0" i="0" u="none" baseline="0"/>
              <a:t>Andas djupt.</a:t>
            </a:r>
          </a:p>
          <a:p>
            <a:pPr lvl="1" algn="l" rtl="0">
              <a:lnSpc>
                <a:spcPct val="90000"/>
              </a:lnSpc>
            </a:pPr>
            <a:r>
              <a:rPr lang="sv" sz="1800" b="0" i="0" u="none" baseline="0"/>
              <a:t>Ge dig själv en kraftfull kram i några sekunder.</a:t>
            </a:r>
          </a:p>
          <a:p>
            <a:pPr lvl="1" algn="l" rtl="0">
              <a:lnSpc>
                <a:spcPct val="90000"/>
              </a:lnSpc>
            </a:pPr>
            <a:r>
              <a:rPr lang="sv" sz="1800" b="0" i="0" u="none" baseline="0"/>
              <a:t>Lätta greppet en stund och upprepa ett par gånger.</a:t>
            </a:r>
          </a:p>
          <a:p>
            <a:pPr lvl="1" algn="l" rtl="0">
              <a:lnSpc>
                <a:spcPct val="90000"/>
              </a:lnSpc>
            </a:pPr>
            <a:r>
              <a:rPr lang="sv" sz="1800" b="0" i="0" u="none" baseline="0"/>
              <a:t>Du kan också klappa på armarna med fingertopparna medan du kramar dig själv.</a:t>
            </a:r>
          </a:p>
        </p:txBody>
      </p:sp>
    </p:spTree>
    <p:extLst>
      <p:ext uri="{BB962C8B-B14F-4D97-AF65-F5344CB8AC3E}">
        <p14:creationId xmlns:p14="http://schemas.microsoft.com/office/powerpoint/2010/main" val="1680868712"/>
      </p:ext>
    </p:extLst>
  </p:cSld>
  <p:clrMapOvr>
    <a:masterClrMapping/>
  </p:clrMapOvr>
  <p:transition>
    <p:cover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7ACFA-6EEE-47A6-BEBB-C5071B400778}"/>
              </a:ext>
            </a:extLst>
          </p:cNvPr>
          <p:cNvSpPr>
            <a:spLocks noGrp="1"/>
          </p:cNvSpPr>
          <p:nvPr>
            <p:ph type="title"/>
          </p:nvPr>
        </p:nvSpPr>
        <p:spPr>
          <a:xfrm>
            <a:off x="552450" y="230188"/>
            <a:ext cx="7705725" cy="1371600"/>
          </a:xfrm>
        </p:spPr>
        <p:txBody>
          <a:bodyPr wrap="square" anchor="ctr">
            <a:normAutofit/>
          </a:bodyPr>
          <a:lstStyle/>
          <a:p>
            <a:pPr algn="l" rtl="0"/>
            <a:r>
              <a:rPr lang="sv" b="0" i="0" u="none" baseline="0"/>
              <a:t>Oro och ångest</a:t>
            </a:r>
          </a:p>
        </p:txBody>
      </p:sp>
      <p:pic>
        <p:nvPicPr>
          <p:cNvPr id="5" name="Picture 4" descr="Two people walking on a dirt path&#10;&#10;Description automatically generated with medium confidence">
            <a:extLst>
              <a:ext uri="{FF2B5EF4-FFF2-40B4-BE49-F238E27FC236}">
                <a16:creationId xmlns:a16="http://schemas.microsoft.com/office/drawing/2014/main" id="{460CB676-D20A-448A-B4F4-184249D00A4F}"/>
              </a:ext>
            </a:extLst>
          </p:cNvPr>
          <p:cNvPicPr>
            <a:picLocks noChangeAspect="1"/>
          </p:cNvPicPr>
          <p:nvPr/>
        </p:nvPicPr>
        <p:blipFill rotWithShape="1">
          <a:blip r:embed="rId2">
            <a:extLst>
              <a:ext uri="{28A0092B-C50C-407E-A947-70E740481C1C}">
                <a14:useLocalDpi xmlns:a14="http://schemas.microsoft.com/office/drawing/2010/main" val="0"/>
              </a:ext>
            </a:extLst>
          </a:blip>
          <a:srcRect l="33048" r="3" b="3"/>
          <a:stretch/>
        </p:blipFill>
        <p:spPr>
          <a:xfrm>
            <a:off x="509588" y="1906588"/>
            <a:ext cx="4764087" cy="4749800"/>
          </a:xfrm>
          <a:prstGeom prst="rect">
            <a:avLst/>
          </a:prstGeom>
          <a:noFill/>
        </p:spPr>
      </p:pic>
      <p:sp>
        <p:nvSpPr>
          <p:cNvPr id="3" name="Content Placeholder 2">
            <a:extLst>
              <a:ext uri="{FF2B5EF4-FFF2-40B4-BE49-F238E27FC236}">
                <a16:creationId xmlns:a16="http://schemas.microsoft.com/office/drawing/2014/main" id="{E0527FBA-CA0A-4733-AACE-9BB7B25FA600}"/>
              </a:ext>
            </a:extLst>
          </p:cNvPr>
          <p:cNvSpPr>
            <a:spLocks noGrp="1"/>
          </p:cNvSpPr>
          <p:nvPr>
            <p:ph sz="half" idx="2"/>
          </p:nvPr>
        </p:nvSpPr>
        <p:spPr>
          <a:xfrm>
            <a:off x="5426075" y="1601787"/>
            <a:ext cx="4764088" cy="5159959"/>
          </a:xfrm>
        </p:spPr>
        <p:txBody>
          <a:bodyPr wrap="square" anchor="t">
            <a:normAutofit/>
          </a:bodyPr>
          <a:lstStyle/>
          <a:p>
            <a:pPr algn="l" rtl="0">
              <a:lnSpc>
                <a:spcPct val="90000"/>
              </a:lnSpc>
            </a:pPr>
            <a:r>
              <a:rPr lang="sv" sz="1400" b="0" i="0" u="none" baseline="0">
                <a:effectLst/>
              </a:rPr>
              <a:t>Vem som helst som följer med situationen i Ukraina kan känna oro och ångest över händelserna. Att följa nyhetsflödet visar krigsföring, materiell förstörelse och möjligen även dödsfall för tittaren. </a:t>
            </a:r>
          </a:p>
          <a:p>
            <a:pPr algn="l" rtl="0">
              <a:lnSpc>
                <a:spcPct val="90000"/>
              </a:lnSpc>
            </a:pPr>
            <a:endParaRPr lang="sv" sz="1400" dirty="0"/>
          </a:p>
          <a:p>
            <a:pPr algn="l" rtl="0">
              <a:lnSpc>
                <a:spcPct val="90000"/>
              </a:lnSpc>
            </a:pPr>
            <a:r>
              <a:rPr lang="sv" sz="1400" b="0" i="0" u="none" baseline="0">
                <a:effectLst/>
              </a:rPr>
              <a:t>Händelserna kan kännas konstiga, svåra att förstå eller overkliga.</a:t>
            </a:r>
          </a:p>
          <a:p>
            <a:pPr algn="l" rtl="0">
              <a:lnSpc>
                <a:spcPct val="90000"/>
              </a:lnSpc>
            </a:pPr>
            <a:endParaRPr lang="sv" sz="1400" b="0" i="0" dirty="0">
              <a:effectLst/>
            </a:endParaRPr>
          </a:p>
          <a:p>
            <a:pPr algn="l" rtl="0">
              <a:lnSpc>
                <a:spcPct val="90000"/>
              </a:lnSpc>
            </a:pPr>
            <a:r>
              <a:rPr lang="sv" sz="1400" b="0" i="0" u="none" baseline="0">
                <a:effectLst/>
              </a:rPr>
              <a:t>Händelsen och nyheterna </a:t>
            </a:r>
            <a:r>
              <a:rPr lang="sv" sz="1400" b="0" i="0" u="none" baseline="0"/>
              <a:t>kan snurra </a:t>
            </a:r>
            <a:r>
              <a:rPr lang="sv" sz="1400" b="0" i="0" u="none" baseline="0">
                <a:effectLst/>
              </a:rPr>
              <a:t>i tankarna.</a:t>
            </a:r>
          </a:p>
          <a:p>
            <a:pPr algn="l" rtl="0">
              <a:lnSpc>
                <a:spcPct val="90000"/>
              </a:lnSpc>
            </a:pPr>
            <a:endParaRPr lang="sv" sz="1400" b="0" i="0" dirty="0">
              <a:effectLst/>
            </a:endParaRPr>
          </a:p>
          <a:p>
            <a:pPr algn="l" rtl="0">
              <a:lnSpc>
                <a:spcPct val="90000"/>
              </a:lnSpc>
            </a:pPr>
            <a:r>
              <a:rPr lang="sv" sz="1400" b="0" i="0" u="none" baseline="0">
                <a:effectLst/>
              </a:rPr>
              <a:t>Du kan vara rädd för att händelserna kan expandera geografiskt, till exempel till Finland.</a:t>
            </a:r>
          </a:p>
          <a:p>
            <a:pPr marL="0" indent="0" algn="l" rtl="0">
              <a:lnSpc>
                <a:spcPct val="90000"/>
              </a:lnSpc>
              <a:buNone/>
            </a:pPr>
            <a:endParaRPr lang="sv" sz="1400" b="0" i="0" dirty="0">
              <a:effectLst/>
            </a:endParaRPr>
          </a:p>
          <a:p>
            <a:pPr algn="l" rtl="0">
              <a:lnSpc>
                <a:spcPct val="90000"/>
              </a:lnSpc>
            </a:pPr>
            <a:r>
              <a:rPr lang="sv" sz="1400" b="0" i="0" u="none" baseline="0">
                <a:effectLst/>
              </a:rPr>
              <a:t>Händelser kan särskilt drabba personer i utsatt ställning, till exempel barn, äldre eller personer som flyttat från krigszoner till Finland. </a:t>
            </a:r>
          </a:p>
          <a:p>
            <a:pPr algn="l" rtl="0">
              <a:lnSpc>
                <a:spcPct val="90000"/>
              </a:lnSpc>
            </a:pPr>
            <a:endParaRPr lang="sv" sz="1400" dirty="0"/>
          </a:p>
          <a:p>
            <a:pPr algn="l" rtl="0">
              <a:lnSpc>
                <a:spcPct val="90000"/>
              </a:lnSpc>
            </a:pPr>
            <a:r>
              <a:rPr lang="sv" sz="1400" b="0" i="0" u="none" baseline="0">
                <a:effectLst/>
              </a:rPr>
              <a:t>Personer med släktingar, bekanta eller andra band till Ukraina eller Ryssland kan också reagera starkt på situationen.</a:t>
            </a:r>
          </a:p>
          <a:p>
            <a:pPr marL="0" indent="0" algn="l" rtl="0">
              <a:lnSpc>
                <a:spcPct val="90000"/>
              </a:lnSpc>
              <a:buNone/>
            </a:pPr>
            <a:endParaRPr lang="sv" sz="1300" b="0" i="0" dirty="0">
              <a:effectLst/>
            </a:endParaRPr>
          </a:p>
          <a:p>
            <a:pPr algn="l" rtl="0">
              <a:lnSpc>
                <a:spcPct val="90000"/>
              </a:lnSpc>
            </a:pPr>
            <a:endParaRPr lang="sv" sz="1300" dirty="0"/>
          </a:p>
        </p:txBody>
      </p:sp>
      <p:sp>
        <p:nvSpPr>
          <p:cNvPr id="6" name="TextBox 5">
            <a:extLst>
              <a:ext uri="{FF2B5EF4-FFF2-40B4-BE49-F238E27FC236}">
                <a16:creationId xmlns:a16="http://schemas.microsoft.com/office/drawing/2014/main" id="{8D1B8CC7-30CE-40F7-A94B-9A4EA854265C}"/>
              </a:ext>
            </a:extLst>
          </p:cNvPr>
          <p:cNvSpPr txBox="1"/>
          <p:nvPr/>
        </p:nvSpPr>
        <p:spPr>
          <a:xfrm>
            <a:off x="392271" y="6627496"/>
            <a:ext cx="2499360" cy="246221"/>
          </a:xfrm>
          <a:prstGeom prst="rect">
            <a:avLst/>
          </a:prstGeom>
          <a:noFill/>
        </p:spPr>
        <p:txBody>
          <a:bodyPr wrap="square" rtlCol="0">
            <a:spAutoFit/>
          </a:bodyPr>
          <a:lstStyle/>
          <a:p>
            <a:pPr algn="l" rtl="0"/>
            <a:r>
              <a:rPr lang="sv" sz="1000" b="0" i="0" u="none" baseline="0">
                <a:latin typeface="+mn-lt"/>
                <a:ea typeface="+mn-lt"/>
                <a:cs typeface="+mn-lt"/>
                <a:sym typeface="+mn-lt"/>
              </a:rPr>
              <a:t>Bild: Joonas Brandt</a:t>
            </a:r>
          </a:p>
        </p:txBody>
      </p:sp>
    </p:spTree>
    <p:extLst>
      <p:ext uri="{BB962C8B-B14F-4D97-AF65-F5344CB8AC3E}">
        <p14:creationId xmlns:p14="http://schemas.microsoft.com/office/powerpoint/2010/main" val="3973147087"/>
      </p:ext>
    </p:extLst>
  </p:cSld>
  <p:clrMapOvr>
    <a:masterClrMapping/>
  </p:clrMapOvr>
  <p:transition>
    <p:cover dir="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58E80-6EE0-4AE4-AF20-FE1E829150E4}"/>
              </a:ext>
            </a:extLst>
          </p:cNvPr>
          <p:cNvSpPr>
            <a:spLocks noGrp="1"/>
          </p:cNvSpPr>
          <p:nvPr>
            <p:ph type="title"/>
          </p:nvPr>
        </p:nvSpPr>
        <p:spPr>
          <a:xfrm>
            <a:off x="552450" y="0"/>
            <a:ext cx="7705725" cy="1549400"/>
          </a:xfrm>
        </p:spPr>
        <p:txBody>
          <a:bodyPr/>
          <a:lstStyle/>
          <a:p>
            <a:pPr algn="l" rtl="0"/>
            <a:r>
              <a:rPr lang="sv" sz="3200" b="0" i="0" u="none" baseline="0">
                <a:solidFill>
                  <a:schemeClr val="tx1"/>
                </a:solidFill>
                <a:effectLst/>
                <a:latin typeface="Segoe UI" panose="020B0502040204020203" pitchFamily="34" charset="0"/>
                <a:ea typeface="Segoe UI" panose="020B0502040204020203" pitchFamily="34" charset="0"/>
                <a:cs typeface="Segoe UI" panose="020B0502040204020203" pitchFamily="34" charset="0"/>
                <a:sym typeface="Segoe UI" panose="020B0502040204020203" pitchFamily="34" charset="0"/>
              </a:rPr>
              <a:t>Hur kan jag hjälpa ukrainarna?</a:t>
            </a:r>
            <a:br>
              <a:rPr lang="sv" sz="3200" b="0" i="0">
                <a:solidFill>
                  <a:srgbClr val="2D4A5E"/>
                </a:solidFill>
                <a:effectLst/>
                <a:latin typeface="Segoe UI" panose="020B0502040204020203" pitchFamily="34" charset="0"/>
              </a:rPr>
            </a:br>
            <a:endParaRPr lang="sv" dirty="0"/>
          </a:p>
        </p:txBody>
      </p:sp>
      <p:sp>
        <p:nvSpPr>
          <p:cNvPr id="3" name="Content Placeholder 2">
            <a:extLst>
              <a:ext uri="{FF2B5EF4-FFF2-40B4-BE49-F238E27FC236}">
                <a16:creationId xmlns:a16="http://schemas.microsoft.com/office/drawing/2014/main" id="{B69FDE89-E696-4916-B0F6-BF98231183BB}"/>
              </a:ext>
            </a:extLst>
          </p:cNvPr>
          <p:cNvSpPr>
            <a:spLocks noGrp="1"/>
          </p:cNvSpPr>
          <p:nvPr>
            <p:ph idx="1"/>
          </p:nvPr>
        </p:nvSpPr>
        <p:spPr>
          <a:xfrm>
            <a:off x="506412" y="677696"/>
            <a:ext cx="9680575" cy="4929020"/>
          </a:xfrm>
        </p:spPr>
        <p:txBody>
          <a:bodyPr/>
          <a:lstStyle/>
          <a:p>
            <a:pPr algn="l" rtl="0"/>
            <a:br>
              <a:rPr lang="sv" sz="1200" b="0" i="0">
                <a:solidFill>
                  <a:srgbClr val="2D4A5E"/>
                </a:solidFill>
                <a:effectLst/>
                <a:latin typeface="Segoe UI" panose="020B0502040204020203" pitchFamily="34" charset="0"/>
              </a:rPr>
            </a:br>
            <a:br>
              <a:rPr lang="sv" sz="1800" b="0" i="0">
                <a:solidFill>
                  <a:srgbClr val="2D4A5E"/>
                </a:solidFill>
                <a:effectLst/>
              </a:rPr>
            </a:br>
            <a:r>
              <a:rPr lang="sv" sz="1800" b="0" i="0" u="none" baseline="0">
                <a:effectLst/>
              </a:rPr>
              <a:t>Finlands Röda Kors katastroffond hjälper offer för konflikter och naturkatastrofer runt om i världen. Katastroffonden är icke-bundna pengar med vilka vi kan hjälpa ukrainarna om det behövs.  Du kan bidra till katastroffonden här:</a:t>
            </a:r>
            <a:r>
              <a:rPr lang="sv" sz="1800" b="0" i="0" u="sng" baseline="0">
                <a:solidFill>
                  <a:srgbClr val="990099"/>
                </a:solidFill>
                <a:effectLst/>
                <a:hlinkClick r:id="rId2">
                  <a:extLst>
                    <a:ext uri="{A12FA001-AC4F-418D-AE19-62706E023703}">
                      <ahyp:hlinkClr xmlns:ahyp="http://schemas.microsoft.com/office/drawing/2018/hyperlinkcolor" val="tx"/>
                    </a:ext>
                  </a:extLst>
                </a:hlinkClick>
              </a:rPr>
              <a:t>https://www.rodakorset.fi/ge-ett-bidrag/</a:t>
            </a:r>
            <a:r>
              <a:rPr lang="sv" sz="1800" b="0" i="0" u="sng" baseline="0">
                <a:effectLst/>
                <a:hlinkClick r:id="rId2">
                  <a:extLst>
                    <a:ext uri="{A12FA001-AC4F-418D-AE19-62706E023703}">
                      <ahyp:hlinkClr xmlns:ahyp="http://schemas.microsoft.com/office/drawing/2018/hyperlinkcolor" val="tx"/>
                    </a:ext>
                  </a:extLst>
                </a:hlinkClick>
              </a:rPr>
              <a:t>katastroffonden/</a:t>
            </a:r>
            <a:endParaRPr lang="sv" sz="1800" b="0" i="0" u="sng" dirty="0">
              <a:effectLst/>
            </a:endParaRPr>
          </a:p>
          <a:p>
            <a:pPr algn="l" rtl="0"/>
            <a:endParaRPr lang="sv" sz="1800" b="0" i="0" dirty="0">
              <a:effectLst/>
            </a:endParaRPr>
          </a:p>
          <a:p>
            <a:pPr algn="l" rtl="0"/>
            <a:r>
              <a:rPr lang="sv" sz="1800" b="0" i="0" u="none" baseline="0">
                <a:effectLst/>
              </a:rPr>
              <a:t>I Ukraina ges bistånd av Ukrainas Röda Kors, Internationella Rödakorskommittén och Internationella rödakors- och rödahalvmånefederationen. Finlands Röda Kors har också hjälpt Ukraina i flera år. </a:t>
            </a:r>
            <a:r>
              <a:rPr lang="sv" sz="1800" b="0" i="0" u="none" baseline="0"/>
              <a:t> Finlands Röda Kors följer med</a:t>
            </a:r>
            <a:r>
              <a:rPr lang="sv" sz="1800" b="0" i="0" u="none" baseline="0">
                <a:effectLst/>
              </a:rPr>
              <a:t> situationen noga och är redo att vid behov ge ytterligare stöd från katastroffonden.</a:t>
            </a:r>
          </a:p>
          <a:p>
            <a:pPr algn="l" rtl="0"/>
            <a:endParaRPr lang="sv" sz="1800" b="0" i="0" dirty="0">
              <a:effectLst/>
            </a:endParaRPr>
          </a:p>
          <a:p>
            <a:pPr algn="l" rtl="0"/>
            <a:r>
              <a:rPr lang="sv" sz="1800" b="0" i="0" u="none" baseline="0">
                <a:effectLst/>
              </a:rPr>
              <a:t>Konflikten har skadat den civila infrastrukturen (t.ex. vattenförsörjningen) och undergrävt känslan av säkerhet.</a:t>
            </a:r>
          </a:p>
          <a:p>
            <a:pPr algn="l" rtl="0"/>
            <a:endParaRPr lang="sv" sz="1800" b="0" i="0" dirty="0">
              <a:effectLst/>
            </a:endParaRPr>
          </a:p>
          <a:p>
            <a:pPr algn="l" rtl="0"/>
            <a:r>
              <a:rPr lang="sv" sz="1800" b="0" i="0" u="none" baseline="0"/>
              <a:t>Du kan inte donera kläder till ukrainare </a:t>
            </a:r>
            <a:r>
              <a:rPr lang="sv" sz="1800" b="0" i="0" u="none" baseline="0">
                <a:effectLst/>
              </a:rPr>
              <a:t>genom Finlands Röda Kors. Ukrainas eget Röda Kors och Internationella Röda Korset sköter det materiella biståndet på plats.</a:t>
            </a:r>
          </a:p>
          <a:p>
            <a:endParaRPr lang="sv" dirty="0"/>
          </a:p>
        </p:txBody>
      </p:sp>
    </p:spTree>
    <p:extLst>
      <p:ext uri="{BB962C8B-B14F-4D97-AF65-F5344CB8AC3E}">
        <p14:creationId xmlns:p14="http://schemas.microsoft.com/office/powerpoint/2010/main" val="3660280149"/>
      </p:ext>
    </p:extLst>
  </p:cSld>
  <p:clrMapOvr>
    <a:masterClrMapping/>
  </p:clrMapOvr>
  <p:transition>
    <p:cover dir="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44510-4335-4A19-BC46-3AAC7F81F5A2}"/>
              </a:ext>
            </a:extLst>
          </p:cNvPr>
          <p:cNvSpPr>
            <a:spLocks noGrp="1"/>
          </p:cNvSpPr>
          <p:nvPr>
            <p:ph type="title"/>
          </p:nvPr>
        </p:nvSpPr>
        <p:spPr>
          <a:xfrm>
            <a:off x="552450" y="230188"/>
            <a:ext cx="7705725" cy="1676400"/>
          </a:xfrm>
        </p:spPr>
        <p:txBody>
          <a:bodyPr/>
          <a:lstStyle/>
          <a:p>
            <a:pPr algn="l" rtl="0"/>
            <a:r>
              <a:rPr lang="sv" sz="3200" b="0" i="0" u="none" baseline="0">
                <a:solidFill>
                  <a:schemeClr val="tx1"/>
                </a:solidFill>
                <a:effectLst/>
                <a:latin typeface="Segoe UI" panose="020B0502040204020203" pitchFamily="34" charset="0"/>
                <a:ea typeface="Segoe UI" panose="020B0502040204020203" pitchFamily="34" charset="0"/>
                <a:cs typeface="Segoe UI" panose="020B0502040204020203" pitchFamily="34" charset="0"/>
                <a:sym typeface="Segoe UI" panose="020B0502040204020203" pitchFamily="34" charset="0"/>
              </a:rPr>
              <a:t>Hur hjälper Finlands Röda Kors i Ukraina? </a:t>
            </a:r>
            <a:br>
              <a:rPr lang="sv" sz="3200" b="1" i="0">
                <a:solidFill>
                  <a:schemeClr val="tx1"/>
                </a:solidFill>
                <a:effectLst/>
                <a:latin typeface="Segoe UI" panose="020B0502040204020203" pitchFamily="34" charset="0"/>
              </a:rPr>
            </a:br>
            <a:endParaRPr lang="sv" dirty="0">
              <a:solidFill>
                <a:schemeClr val="tx1"/>
              </a:solidFill>
            </a:endParaRPr>
          </a:p>
        </p:txBody>
      </p:sp>
      <p:sp>
        <p:nvSpPr>
          <p:cNvPr id="3" name="Content Placeholder 2">
            <a:extLst>
              <a:ext uri="{FF2B5EF4-FFF2-40B4-BE49-F238E27FC236}">
                <a16:creationId xmlns:a16="http://schemas.microsoft.com/office/drawing/2014/main" id="{3B64427B-E41D-45A7-9CF8-B7957962E48D}"/>
              </a:ext>
            </a:extLst>
          </p:cNvPr>
          <p:cNvSpPr>
            <a:spLocks noGrp="1"/>
          </p:cNvSpPr>
          <p:nvPr>
            <p:ph idx="1"/>
          </p:nvPr>
        </p:nvSpPr>
        <p:spPr/>
        <p:txBody>
          <a:bodyPr/>
          <a:lstStyle/>
          <a:p>
            <a:pPr algn="l" rtl="0"/>
            <a:r>
              <a:rPr lang="sv" sz="1800" b="0" i="0" u="none" baseline="0">
                <a:effectLst/>
              </a:rPr>
              <a:t>Finlands Röda Kors har i flera år stött offren för konflikten i Ukraina genom Internationella Röda Korset. </a:t>
            </a:r>
          </a:p>
          <a:p>
            <a:pPr algn="l" rtl="0"/>
            <a:r>
              <a:rPr lang="sv" sz="1800" b="0" i="0" u="none" baseline="0">
                <a:effectLst/>
              </a:rPr>
              <a:t>Internationella Röda Korset ger hjälp på båda sidor av konfliktlinjen till hjälpbehövande. Hjälpen tryggar människors grundläggande behov. Röda Korset levererar vatten, mat, skydd och hälsovårdstjänster. Den hjälper oss också med att söka efter försvunna personer.</a:t>
            </a:r>
            <a:r>
              <a:rPr lang="sv" sz="1800" b="0" i="0" u="none" baseline="0">
                <a:solidFill>
                  <a:srgbClr val="2D4A5E"/>
                </a:solidFill>
                <a:effectLst/>
              </a:rPr>
              <a:t> </a:t>
            </a:r>
          </a:p>
          <a:p>
            <a:endParaRPr lang="sv" dirty="0">
              <a:solidFill>
                <a:srgbClr val="2D4A5E"/>
              </a:solidFill>
              <a:latin typeface="Segoe UI" panose="020B0502040204020203" pitchFamily="34" charset="0"/>
            </a:endParaRPr>
          </a:p>
          <a:p>
            <a:endParaRPr lang="sv" dirty="0"/>
          </a:p>
        </p:txBody>
      </p:sp>
    </p:spTree>
    <p:extLst>
      <p:ext uri="{BB962C8B-B14F-4D97-AF65-F5344CB8AC3E}">
        <p14:creationId xmlns:p14="http://schemas.microsoft.com/office/powerpoint/2010/main" val="1297451481"/>
      </p:ext>
    </p:extLst>
  </p:cSld>
  <p:clrMapOvr>
    <a:masterClrMapping/>
  </p:clrMapOvr>
  <p:transition>
    <p:cover dir="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DAE2E-FA0A-41D1-B14C-160586BAF30F}"/>
              </a:ext>
            </a:extLst>
          </p:cNvPr>
          <p:cNvSpPr>
            <a:spLocks noGrp="1"/>
          </p:cNvSpPr>
          <p:nvPr>
            <p:ph type="title"/>
          </p:nvPr>
        </p:nvSpPr>
        <p:spPr>
          <a:xfrm>
            <a:off x="552450" y="230188"/>
            <a:ext cx="7705725" cy="1371600"/>
          </a:xfrm>
        </p:spPr>
        <p:txBody>
          <a:bodyPr wrap="square" anchor="ctr">
            <a:normAutofit/>
          </a:bodyPr>
          <a:lstStyle/>
          <a:p>
            <a:pPr algn="l" rtl="0"/>
            <a:r>
              <a:rPr lang="sv" b="0" i="0" u="none" baseline="0"/>
              <a:t>Var får du hjälp om dina egna krafter inte räcker till?</a:t>
            </a:r>
          </a:p>
        </p:txBody>
      </p:sp>
      <p:sp>
        <p:nvSpPr>
          <p:cNvPr id="3" name="Content Placeholder 2">
            <a:extLst>
              <a:ext uri="{FF2B5EF4-FFF2-40B4-BE49-F238E27FC236}">
                <a16:creationId xmlns:a16="http://schemas.microsoft.com/office/drawing/2014/main" id="{F1577609-F696-455F-82E0-20F44E0CAC01}"/>
              </a:ext>
            </a:extLst>
          </p:cNvPr>
          <p:cNvSpPr>
            <a:spLocks noGrp="1"/>
          </p:cNvSpPr>
          <p:nvPr>
            <p:ph sz="half" idx="1"/>
          </p:nvPr>
        </p:nvSpPr>
        <p:spPr>
          <a:xfrm>
            <a:off x="509588" y="1906588"/>
            <a:ext cx="6131844" cy="4749800"/>
          </a:xfrm>
        </p:spPr>
        <p:txBody>
          <a:bodyPr wrap="square" anchor="t">
            <a:normAutofit/>
          </a:bodyPr>
          <a:lstStyle/>
          <a:p>
            <a:pPr algn="l" rtl="0">
              <a:lnSpc>
                <a:spcPct val="90000"/>
              </a:lnSpc>
            </a:pPr>
            <a:r>
              <a:rPr lang="sv" sz="1500" b="0" i="0" u="none" baseline="0"/>
              <a:t>Kommunala social- och hälsovården</a:t>
            </a:r>
          </a:p>
          <a:p>
            <a:pPr algn="l" rtl="0">
              <a:lnSpc>
                <a:spcPct val="90000"/>
              </a:lnSpc>
            </a:pPr>
            <a:r>
              <a:rPr lang="sv" sz="1500" b="0" i="0" u="none" baseline="0"/>
              <a:t>Företagshälsovården</a:t>
            </a:r>
          </a:p>
          <a:p>
            <a:pPr algn="l" rtl="0">
              <a:lnSpc>
                <a:spcPct val="90000"/>
              </a:lnSpc>
            </a:pPr>
            <a:r>
              <a:rPr lang="sv" sz="1500" b="0" i="0" u="none" baseline="0"/>
              <a:t>Skol- och studerandehälsovården</a:t>
            </a:r>
          </a:p>
          <a:p>
            <a:pPr algn="l" rtl="0">
              <a:lnSpc>
                <a:spcPct val="90000"/>
              </a:lnSpc>
            </a:pPr>
            <a:r>
              <a:rPr lang="sv" sz="1500" b="0" i="0" u="none" baseline="0"/>
              <a:t>Organisationer</a:t>
            </a:r>
          </a:p>
          <a:p>
            <a:pPr lvl="1" algn="l" rtl="0">
              <a:lnSpc>
                <a:spcPct val="90000"/>
              </a:lnSpc>
            </a:pPr>
            <a:r>
              <a:rPr lang="sv" sz="1500" b="0" i="0" u="none" baseline="0"/>
              <a:t>Mieli ry </a:t>
            </a:r>
          </a:p>
          <a:p>
            <a:pPr lvl="2" algn="l" rtl="0">
              <a:lnSpc>
                <a:spcPct val="90000"/>
              </a:lnSpc>
            </a:pPr>
            <a:r>
              <a:rPr lang="sv" sz="1500" b="0" i="0" u="none" baseline="0"/>
              <a:t>Kristelefon</a:t>
            </a:r>
          </a:p>
          <a:p>
            <a:pPr lvl="2" algn="l" rtl="0">
              <a:lnSpc>
                <a:spcPct val="90000"/>
              </a:lnSpc>
            </a:pPr>
            <a:r>
              <a:rPr lang="sv" sz="1500" b="0" i="0" u="none" baseline="0"/>
              <a:t>Krismottagning</a:t>
            </a:r>
          </a:p>
          <a:p>
            <a:pPr lvl="2" algn="l" rtl="0">
              <a:lnSpc>
                <a:spcPct val="90000"/>
              </a:lnSpc>
            </a:pPr>
            <a:r>
              <a:rPr lang="sv" sz="1500" b="0" i="0" u="none" baseline="0"/>
              <a:t>Sekasin-chatten</a:t>
            </a:r>
            <a:endParaRPr lang="sv" sz="1500" dirty="0"/>
          </a:p>
          <a:p>
            <a:pPr lvl="2" algn="l" rtl="0">
              <a:lnSpc>
                <a:spcPct val="90000"/>
              </a:lnSpc>
            </a:pPr>
            <a:r>
              <a:rPr lang="sv" sz="1500" b="0" i="0" u="none" baseline="0"/>
              <a:t>Kamrastödgrupper</a:t>
            </a:r>
          </a:p>
          <a:p>
            <a:pPr lvl="1" algn="l" rtl="0">
              <a:lnSpc>
                <a:spcPct val="90000"/>
              </a:lnSpc>
            </a:pPr>
            <a:r>
              <a:rPr lang="sv" sz="1500" b="0" i="0" u="none" baseline="0"/>
              <a:t>Mannerheims Barnskyddsförbund</a:t>
            </a:r>
          </a:p>
          <a:p>
            <a:pPr lvl="1" algn="l" rtl="0">
              <a:lnSpc>
                <a:spcPct val="90000"/>
              </a:lnSpc>
            </a:pPr>
            <a:r>
              <a:rPr lang="sv" sz="1500" b="0" i="0" u="none" baseline="0"/>
              <a:t>Rädda Barnen</a:t>
            </a:r>
          </a:p>
          <a:p>
            <a:pPr lvl="1" algn="l" rtl="0">
              <a:lnSpc>
                <a:spcPct val="90000"/>
              </a:lnSpc>
            </a:pPr>
            <a:r>
              <a:rPr lang="sv" sz="1500" b="0" i="0" u="none" baseline="0"/>
              <a:t>Röda Korsets De ungas skyddshus</a:t>
            </a:r>
          </a:p>
          <a:p>
            <a:pPr algn="l" rtl="0">
              <a:lnSpc>
                <a:spcPct val="90000"/>
              </a:lnSpc>
            </a:pPr>
            <a:r>
              <a:rPr lang="sv" sz="1500" b="0" i="0" u="none" baseline="0"/>
              <a:t>Tukinet.net – kamratstöd och kamratgrupper på nätet </a:t>
            </a:r>
          </a:p>
          <a:p>
            <a:pPr lvl="1" algn="l" rtl="0">
              <a:lnSpc>
                <a:spcPct val="90000"/>
              </a:lnSpc>
            </a:pPr>
            <a:r>
              <a:rPr lang="sv" sz="1500" b="0" i="0" u="none" baseline="0"/>
              <a:t>Stöd från flera organisationer för livets problemsituationer. </a:t>
            </a:r>
            <a:r>
              <a:rPr lang="sv" sz="1500" b="0" i="0" u="none" baseline="0">
                <a:hlinkClick r:id="rId2"/>
              </a:rPr>
              <a:t>https://tukinet.net/</a:t>
            </a:r>
            <a:endParaRPr lang="sv" sz="1500" dirty="0"/>
          </a:p>
          <a:p>
            <a:pPr marL="519112" lvl="1" indent="0" algn="l" rtl="0">
              <a:lnSpc>
                <a:spcPct val="90000"/>
              </a:lnSpc>
              <a:buNone/>
            </a:pPr>
            <a:endParaRPr lang="sv" sz="1500" dirty="0"/>
          </a:p>
          <a:p>
            <a:pPr lvl="1" algn="l" rtl="0">
              <a:lnSpc>
                <a:spcPct val="90000"/>
              </a:lnSpc>
            </a:pPr>
            <a:r>
              <a:rPr lang="sv" sz="1500" b="0" i="0" u="none" baseline="0"/>
              <a:t>Ukrainas krig och psykiskt välbefinnande: </a:t>
            </a:r>
            <a:r>
              <a:rPr lang="sv" sz="1500" b="0" i="0" u="none" baseline="0">
                <a:hlinkClick r:id="rId3"/>
              </a:rPr>
              <a:t>https://www.ninalyytinen.fi/psykopodiaa/ukrainan-sota-mielen-hyvinointi</a:t>
            </a:r>
            <a:endParaRPr lang="sv" sz="1500" dirty="0"/>
          </a:p>
          <a:p>
            <a:pPr lvl="1" algn="l" rtl="0">
              <a:lnSpc>
                <a:spcPct val="90000"/>
              </a:lnSpc>
            </a:pPr>
            <a:endParaRPr lang="sv" sz="1500" dirty="0"/>
          </a:p>
          <a:p>
            <a:pPr marL="401010" lvl="1" indent="0" algn="l" rtl="0">
              <a:lnSpc>
                <a:spcPct val="90000"/>
              </a:lnSpc>
              <a:buNone/>
            </a:pPr>
            <a:endParaRPr lang="sv" sz="1500" dirty="0"/>
          </a:p>
        </p:txBody>
      </p:sp>
      <p:pic>
        <p:nvPicPr>
          <p:cNvPr id="4" name="Picture 3">
            <a:extLst>
              <a:ext uri="{FF2B5EF4-FFF2-40B4-BE49-F238E27FC236}">
                <a16:creationId xmlns:a16="http://schemas.microsoft.com/office/drawing/2014/main" id="{9CA48719-0817-4837-A56A-1C47925E8795}"/>
              </a:ext>
            </a:extLst>
          </p:cNvPr>
          <p:cNvPicPr>
            <a:picLocks noChangeAspect="1"/>
          </p:cNvPicPr>
          <p:nvPr/>
        </p:nvPicPr>
        <p:blipFill rotWithShape="1">
          <a:blip r:embed="rId4">
            <a:extLst>
              <a:ext uri="{28A0092B-C50C-407E-A947-70E740481C1C}">
                <a14:useLocalDpi xmlns:a14="http://schemas.microsoft.com/office/drawing/2010/main" val="0"/>
              </a:ext>
            </a:extLst>
          </a:blip>
          <a:srcRect r="33051" b="3"/>
          <a:stretch/>
        </p:blipFill>
        <p:spPr>
          <a:xfrm>
            <a:off x="6763664" y="1821656"/>
            <a:ext cx="3929736" cy="3917950"/>
          </a:xfrm>
          <a:prstGeom prst="rect">
            <a:avLst/>
          </a:prstGeom>
          <a:noFill/>
        </p:spPr>
      </p:pic>
      <p:sp>
        <p:nvSpPr>
          <p:cNvPr id="5" name="TextBox 4">
            <a:extLst>
              <a:ext uri="{FF2B5EF4-FFF2-40B4-BE49-F238E27FC236}">
                <a16:creationId xmlns:a16="http://schemas.microsoft.com/office/drawing/2014/main" id="{59D71ADE-B4FF-4008-B366-09B4419F7D1F}"/>
              </a:ext>
            </a:extLst>
          </p:cNvPr>
          <p:cNvSpPr txBox="1"/>
          <p:nvPr/>
        </p:nvSpPr>
        <p:spPr>
          <a:xfrm>
            <a:off x="6777612" y="5828669"/>
            <a:ext cx="2418347" cy="261610"/>
          </a:xfrm>
          <a:prstGeom prst="rect">
            <a:avLst/>
          </a:prstGeom>
          <a:noFill/>
        </p:spPr>
        <p:txBody>
          <a:bodyPr wrap="square" rtlCol="0">
            <a:spAutoFit/>
          </a:bodyPr>
          <a:lstStyle/>
          <a:p>
            <a:pPr algn="l" rtl="0"/>
            <a:r>
              <a:rPr lang="sv" sz="1100" b="0" i="0" u="none" baseline="0">
                <a:latin typeface="+mn-lt"/>
                <a:ea typeface="+mn-lt"/>
                <a:cs typeface="+mn-lt"/>
                <a:sym typeface="+mn-lt"/>
              </a:rPr>
              <a:t>Bild: Pixabay</a:t>
            </a:r>
            <a:endParaRPr lang="sv" sz="1100" dirty="0">
              <a:latin typeface="+mn-lt"/>
            </a:endParaRPr>
          </a:p>
        </p:txBody>
      </p:sp>
    </p:spTree>
    <p:extLst>
      <p:ext uri="{BB962C8B-B14F-4D97-AF65-F5344CB8AC3E}">
        <p14:creationId xmlns:p14="http://schemas.microsoft.com/office/powerpoint/2010/main" val="4175492600"/>
      </p:ext>
    </p:extLst>
  </p:cSld>
  <p:clrMapOvr>
    <a:masterClrMapping/>
  </p:clrMapOvr>
  <p:transition>
    <p:cover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0054786" y="6581805"/>
            <a:ext cx="137131" cy="121894"/>
          </a:xfrm>
          <a:custGeom>
            <a:avLst/>
            <a:gdLst/>
            <a:ahLst/>
            <a:cxnLst/>
            <a:rect l="l" t="t" r="r" b="b"/>
            <a:pathLst>
              <a:path w="137159" h="121920">
                <a:moveTo>
                  <a:pt x="0" y="121358"/>
                </a:moveTo>
                <a:lnTo>
                  <a:pt x="137083" y="121358"/>
                </a:lnTo>
                <a:lnTo>
                  <a:pt x="137083" y="0"/>
                </a:lnTo>
                <a:lnTo>
                  <a:pt x="0" y="0"/>
                </a:lnTo>
                <a:lnTo>
                  <a:pt x="0" y="121358"/>
                </a:lnTo>
                <a:close/>
              </a:path>
            </a:pathLst>
          </a:custGeom>
          <a:solidFill>
            <a:srgbClr val="ED1C24"/>
          </a:solidFill>
        </p:spPr>
        <p:txBody>
          <a:bodyPr wrap="square" lIns="0" tIns="0" rIns="0" bIns="0" rtlCol="0"/>
          <a:lstStyle/>
          <a:p>
            <a:endParaRPr/>
          </a:p>
        </p:txBody>
      </p:sp>
      <p:sp>
        <p:nvSpPr>
          <p:cNvPr id="3" name="object 3"/>
          <p:cNvSpPr/>
          <p:nvPr/>
        </p:nvSpPr>
        <p:spPr>
          <a:xfrm>
            <a:off x="9443126" y="7016452"/>
            <a:ext cx="144750" cy="180302"/>
          </a:xfrm>
          <a:custGeom>
            <a:avLst/>
            <a:gdLst/>
            <a:ahLst/>
            <a:cxnLst/>
            <a:rect l="l" t="t" r="r" b="b"/>
            <a:pathLst>
              <a:path w="144779" h="180340">
                <a:moveTo>
                  <a:pt x="62674" y="0"/>
                </a:moveTo>
                <a:lnTo>
                  <a:pt x="0" y="0"/>
                </a:lnTo>
                <a:lnTo>
                  <a:pt x="0" y="180009"/>
                </a:lnTo>
                <a:lnTo>
                  <a:pt x="35864" y="180009"/>
                </a:lnTo>
                <a:lnTo>
                  <a:pt x="35864" y="112636"/>
                </a:lnTo>
                <a:lnTo>
                  <a:pt x="97879" y="112636"/>
                </a:lnTo>
                <a:lnTo>
                  <a:pt x="93281" y="105943"/>
                </a:lnTo>
                <a:lnTo>
                  <a:pt x="93776" y="104406"/>
                </a:lnTo>
                <a:lnTo>
                  <a:pt x="108919" y="96262"/>
                </a:lnTo>
                <a:lnTo>
                  <a:pt x="118792" y="86144"/>
                </a:lnTo>
                <a:lnTo>
                  <a:pt x="35864" y="86144"/>
                </a:lnTo>
                <a:lnTo>
                  <a:pt x="35864" y="25971"/>
                </a:lnTo>
                <a:lnTo>
                  <a:pt x="120833" y="25971"/>
                </a:lnTo>
                <a:lnTo>
                  <a:pt x="110483" y="12534"/>
                </a:lnTo>
                <a:lnTo>
                  <a:pt x="89765" y="2964"/>
                </a:lnTo>
                <a:lnTo>
                  <a:pt x="62674" y="0"/>
                </a:lnTo>
                <a:close/>
              </a:path>
              <a:path w="144779" h="180340">
                <a:moveTo>
                  <a:pt x="97879" y="112636"/>
                </a:moveTo>
                <a:lnTo>
                  <a:pt x="57175" y="112636"/>
                </a:lnTo>
                <a:lnTo>
                  <a:pt x="99288" y="180009"/>
                </a:lnTo>
                <a:lnTo>
                  <a:pt x="144170" y="180009"/>
                </a:lnTo>
                <a:lnTo>
                  <a:pt x="97879" y="112636"/>
                </a:lnTo>
                <a:close/>
              </a:path>
              <a:path w="144779" h="180340">
                <a:moveTo>
                  <a:pt x="120833" y="25971"/>
                </a:moveTo>
                <a:lnTo>
                  <a:pt x="58432" y="25971"/>
                </a:lnTo>
                <a:lnTo>
                  <a:pt x="72475" y="27418"/>
                </a:lnTo>
                <a:lnTo>
                  <a:pt x="82591" y="32337"/>
                </a:lnTo>
                <a:lnTo>
                  <a:pt x="88711" y="41594"/>
                </a:lnTo>
                <a:lnTo>
                  <a:pt x="90766" y="56057"/>
                </a:lnTo>
                <a:lnTo>
                  <a:pt x="88711" y="70526"/>
                </a:lnTo>
                <a:lnTo>
                  <a:pt x="82591" y="79782"/>
                </a:lnTo>
                <a:lnTo>
                  <a:pt x="72475" y="84698"/>
                </a:lnTo>
                <a:lnTo>
                  <a:pt x="58432" y="86144"/>
                </a:lnTo>
                <a:lnTo>
                  <a:pt x="118792" y="86144"/>
                </a:lnTo>
                <a:lnTo>
                  <a:pt x="119734" y="85178"/>
                </a:lnTo>
                <a:lnTo>
                  <a:pt x="126221" y="71495"/>
                </a:lnTo>
                <a:lnTo>
                  <a:pt x="128384" y="55549"/>
                </a:lnTo>
                <a:lnTo>
                  <a:pt x="123724" y="29725"/>
                </a:lnTo>
                <a:lnTo>
                  <a:pt x="120833" y="25971"/>
                </a:lnTo>
                <a:close/>
              </a:path>
            </a:pathLst>
          </a:custGeom>
          <a:solidFill>
            <a:srgbClr val="231F20"/>
          </a:solidFill>
        </p:spPr>
        <p:txBody>
          <a:bodyPr wrap="square" lIns="0" tIns="0" rIns="0" bIns="0" rtlCol="0"/>
          <a:lstStyle/>
          <a:p>
            <a:endParaRPr/>
          </a:p>
        </p:txBody>
      </p:sp>
      <p:sp>
        <p:nvSpPr>
          <p:cNvPr id="4" name="object 4"/>
          <p:cNvSpPr/>
          <p:nvPr/>
        </p:nvSpPr>
        <p:spPr>
          <a:xfrm>
            <a:off x="9614629" y="7096248"/>
            <a:ext cx="0" cy="100309"/>
          </a:xfrm>
          <a:custGeom>
            <a:avLst/>
            <a:gdLst/>
            <a:ahLst/>
            <a:cxnLst/>
            <a:rect l="l" t="t" r="r" b="b"/>
            <a:pathLst>
              <a:path h="100329">
                <a:moveTo>
                  <a:pt x="0" y="0"/>
                </a:moveTo>
                <a:lnTo>
                  <a:pt x="0" y="100203"/>
                </a:lnTo>
              </a:path>
            </a:pathLst>
          </a:custGeom>
          <a:ln w="35610">
            <a:solidFill>
              <a:srgbClr val="231F20"/>
            </a:solidFill>
          </a:ln>
        </p:spPr>
        <p:txBody>
          <a:bodyPr wrap="square" lIns="0" tIns="0" rIns="0" bIns="0" rtlCol="0"/>
          <a:lstStyle/>
          <a:p>
            <a:endParaRPr/>
          </a:p>
        </p:txBody>
      </p:sp>
      <p:sp>
        <p:nvSpPr>
          <p:cNvPr id="5" name="object 5"/>
          <p:cNvSpPr/>
          <p:nvPr/>
        </p:nvSpPr>
        <p:spPr>
          <a:xfrm>
            <a:off x="9649989" y="7058868"/>
            <a:ext cx="113640" cy="140306"/>
          </a:xfrm>
          <a:custGeom>
            <a:avLst/>
            <a:gdLst/>
            <a:ahLst/>
            <a:cxnLst/>
            <a:rect l="l" t="t" r="r" b="b"/>
            <a:pathLst>
              <a:path w="113665" h="140334">
                <a:moveTo>
                  <a:pt x="1015" y="109296"/>
                </a:moveTo>
                <a:lnTo>
                  <a:pt x="1015" y="134746"/>
                </a:lnTo>
                <a:lnTo>
                  <a:pt x="11505" y="136787"/>
                </a:lnTo>
                <a:lnTo>
                  <a:pt x="23237" y="138514"/>
                </a:lnTo>
                <a:lnTo>
                  <a:pt x="35956" y="139710"/>
                </a:lnTo>
                <a:lnTo>
                  <a:pt x="49402" y="140157"/>
                </a:lnTo>
                <a:lnTo>
                  <a:pt x="75789" y="137054"/>
                </a:lnTo>
                <a:lnTo>
                  <a:pt x="95948" y="128066"/>
                </a:lnTo>
                <a:lnTo>
                  <a:pt x="106992" y="115722"/>
                </a:lnTo>
                <a:lnTo>
                  <a:pt x="43878" y="115722"/>
                </a:lnTo>
                <a:lnTo>
                  <a:pt x="32496" y="115150"/>
                </a:lnTo>
                <a:lnTo>
                  <a:pt x="21604" y="113661"/>
                </a:lnTo>
                <a:lnTo>
                  <a:pt x="11133" y="111596"/>
                </a:lnTo>
                <a:lnTo>
                  <a:pt x="1015" y="109296"/>
                </a:lnTo>
                <a:close/>
              </a:path>
              <a:path w="113665" h="140334">
                <a:moveTo>
                  <a:pt x="58178" y="0"/>
                </a:moveTo>
                <a:lnTo>
                  <a:pt x="38935" y="1772"/>
                </a:lnTo>
                <a:lnTo>
                  <a:pt x="20064" y="8199"/>
                </a:lnTo>
                <a:lnTo>
                  <a:pt x="5706" y="20943"/>
                </a:lnTo>
                <a:lnTo>
                  <a:pt x="0" y="41668"/>
                </a:lnTo>
                <a:lnTo>
                  <a:pt x="5402" y="60943"/>
                </a:lnTo>
                <a:lnTo>
                  <a:pt x="17832" y="72650"/>
                </a:lnTo>
                <a:lnTo>
                  <a:pt x="31627" y="78766"/>
                </a:lnTo>
                <a:lnTo>
                  <a:pt x="41122" y="81267"/>
                </a:lnTo>
                <a:lnTo>
                  <a:pt x="55418" y="84376"/>
                </a:lnTo>
                <a:lnTo>
                  <a:pt x="66327" y="87410"/>
                </a:lnTo>
                <a:lnTo>
                  <a:pt x="73285" y="91936"/>
                </a:lnTo>
                <a:lnTo>
                  <a:pt x="75730" y="99517"/>
                </a:lnTo>
                <a:lnTo>
                  <a:pt x="72623" y="107583"/>
                </a:lnTo>
                <a:lnTo>
                  <a:pt x="64790" y="112539"/>
                </a:lnTo>
                <a:lnTo>
                  <a:pt x="54464" y="115035"/>
                </a:lnTo>
                <a:lnTo>
                  <a:pt x="43878" y="115722"/>
                </a:lnTo>
                <a:lnTo>
                  <a:pt x="106992" y="115722"/>
                </a:lnTo>
                <a:lnTo>
                  <a:pt x="108825" y="113661"/>
                </a:lnTo>
                <a:lnTo>
                  <a:pt x="113347" y="94373"/>
                </a:lnTo>
                <a:lnTo>
                  <a:pt x="108695" y="76585"/>
                </a:lnTo>
                <a:lnTo>
                  <a:pt x="97201" y="65285"/>
                </a:lnTo>
                <a:lnTo>
                  <a:pt x="82556" y="58760"/>
                </a:lnTo>
                <a:lnTo>
                  <a:pt x="68452" y="55295"/>
                </a:lnTo>
                <a:lnTo>
                  <a:pt x="58048" y="53298"/>
                </a:lnTo>
                <a:lnTo>
                  <a:pt x="47615" y="50477"/>
                </a:lnTo>
                <a:lnTo>
                  <a:pt x="39577" y="45821"/>
                </a:lnTo>
                <a:lnTo>
                  <a:pt x="36360" y="38315"/>
                </a:lnTo>
                <a:lnTo>
                  <a:pt x="39280" y="30716"/>
                </a:lnTo>
                <a:lnTo>
                  <a:pt x="46551" y="26268"/>
                </a:lnTo>
                <a:lnTo>
                  <a:pt x="55937" y="24180"/>
                </a:lnTo>
                <a:lnTo>
                  <a:pt x="65201" y="23660"/>
                </a:lnTo>
                <a:lnTo>
                  <a:pt x="101612" y="23660"/>
                </a:lnTo>
                <a:lnTo>
                  <a:pt x="101612" y="3467"/>
                </a:lnTo>
                <a:lnTo>
                  <a:pt x="94894" y="2453"/>
                </a:lnTo>
                <a:lnTo>
                  <a:pt x="85486" y="1314"/>
                </a:lnTo>
                <a:lnTo>
                  <a:pt x="73284" y="384"/>
                </a:lnTo>
                <a:lnTo>
                  <a:pt x="58178" y="0"/>
                </a:lnTo>
                <a:close/>
              </a:path>
              <a:path w="113665" h="140334">
                <a:moveTo>
                  <a:pt x="101612" y="23660"/>
                </a:moveTo>
                <a:lnTo>
                  <a:pt x="65201" y="23660"/>
                </a:lnTo>
                <a:lnTo>
                  <a:pt x="75952" y="24082"/>
                </a:lnTo>
                <a:lnTo>
                  <a:pt x="86236" y="25106"/>
                </a:lnTo>
                <a:lnTo>
                  <a:pt x="95105" y="26365"/>
                </a:lnTo>
                <a:lnTo>
                  <a:pt x="101612" y="27495"/>
                </a:lnTo>
                <a:lnTo>
                  <a:pt x="101612" y="23660"/>
                </a:lnTo>
                <a:close/>
              </a:path>
            </a:pathLst>
          </a:custGeom>
          <a:solidFill>
            <a:srgbClr val="231F20"/>
          </a:solidFill>
        </p:spPr>
        <p:txBody>
          <a:bodyPr wrap="square" lIns="0" tIns="0" rIns="0" bIns="0" rtlCol="0"/>
          <a:lstStyle/>
          <a:p>
            <a:endParaRPr/>
          </a:p>
        </p:txBody>
      </p:sp>
      <p:sp>
        <p:nvSpPr>
          <p:cNvPr id="6" name="object 6"/>
          <p:cNvSpPr/>
          <p:nvPr/>
        </p:nvSpPr>
        <p:spPr>
          <a:xfrm>
            <a:off x="9766216" y="7014140"/>
            <a:ext cx="98404" cy="182842"/>
          </a:xfrm>
          <a:custGeom>
            <a:avLst/>
            <a:gdLst/>
            <a:ahLst/>
            <a:cxnLst/>
            <a:rect l="l" t="t" r="r" b="b"/>
            <a:pathLst>
              <a:path w="98425" h="182879">
                <a:moveTo>
                  <a:pt x="58254" y="73545"/>
                </a:moveTo>
                <a:lnTo>
                  <a:pt x="23901" y="73545"/>
                </a:lnTo>
                <a:lnTo>
                  <a:pt x="23901" y="145795"/>
                </a:lnTo>
                <a:lnTo>
                  <a:pt x="27429" y="166912"/>
                </a:lnTo>
                <a:lnTo>
                  <a:pt x="36901" y="177755"/>
                </a:lnTo>
                <a:lnTo>
                  <a:pt x="50652" y="181750"/>
                </a:lnTo>
                <a:lnTo>
                  <a:pt x="67017" y="182321"/>
                </a:lnTo>
                <a:lnTo>
                  <a:pt x="95605" y="182321"/>
                </a:lnTo>
                <a:lnTo>
                  <a:pt x="95605" y="156336"/>
                </a:lnTo>
                <a:lnTo>
                  <a:pt x="64757" y="156336"/>
                </a:lnTo>
                <a:lnTo>
                  <a:pt x="58254" y="154025"/>
                </a:lnTo>
                <a:lnTo>
                  <a:pt x="58254" y="73545"/>
                </a:lnTo>
                <a:close/>
              </a:path>
              <a:path w="98425" h="182879">
                <a:moveTo>
                  <a:pt x="98361" y="47320"/>
                </a:moveTo>
                <a:lnTo>
                  <a:pt x="0" y="47320"/>
                </a:lnTo>
                <a:lnTo>
                  <a:pt x="0" y="73545"/>
                </a:lnTo>
                <a:lnTo>
                  <a:pt x="98361" y="73545"/>
                </a:lnTo>
                <a:lnTo>
                  <a:pt x="98361" y="47320"/>
                </a:lnTo>
                <a:close/>
              </a:path>
              <a:path w="98425" h="182879">
                <a:moveTo>
                  <a:pt x="58254" y="0"/>
                </a:moveTo>
                <a:lnTo>
                  <a:pt x="54467" y="1342"/>
                </a:lnTo>
                <a:lnTo>
                  <a:pt x="23901" y="11823"/>
                </a:lnTo>
                <a:lnTo>
                  <a:pt x="23901" y="47320"/>
                </a:lnTo>
                <a:lnTo>
                  <a:pt x="58254" y="47320"/>
                </a:lnTo>
                <a:lnTo>
                  <a:pt x="58254" y="0"/>
                </a:lnTo>
                <a:close/>
              </a:path>
            </a:pathLst>
          </a:custGeom>
          <a:solidFill>
            <a:srgbClr val="231F20"/>
          </a:solidFill>
        </p:spPr>
        <p:txBody>
          <a:bodyPr wrap="square" lIns="0" tIns="0" rIns="0" bIns="0" rtlCol="0"/>
          <a:lstStyle/>
          <a:p>
            <a:endParaRPr/>
          </a:p>
        </p:txBody>
      </p:sp>
      <p:sp>
        <p:nvSpPr>
          <p:cNvPr id="7" name="object 7"/>
          <p:cNvSpPr/>
          <p:nvPr/>
        </p:nvSpPr>
        <p:spPr>
          <a:xfrm>
            <a:off x="9900199" y="7096248"/>
            <a:ext cx="0" cy="100309"/>
          </a:xfrm>
          <a:custGeom>
            <a:avLst/>
            <a:gdLst/>
            <a:ahLst/>
            <a:cxnLst/>
            <a:rect l="l" t="t" r="r" b="b"/>
            <a:pathLst>
              <a:path h="100329">
                <a:moveTo>
                  <a:pt x="0" y="0"/>
                </a:moveTo>
                <a:lnTo>
                  <a:pt x="0" y="100203"/>
                </a:lnTo>
              </a:path>
            </a:pathLst>
          </a:custGeom>
          <a:ln w="35598">
            <a:solidFill>
              <a:srgbClr val="231F20"/>
            </a:solidFill>
          </a:ln>
        </p:spPr>
        <p:txBody>
          <a:bodyPr wrap="square" lIns="0" tIns="0" rIns="0" bIns="0" rtlCol="0"/>
          <a:lstStyle/>
          <a:p>
            <a:endParaRPr/>
          </a:p>
        </p:txBody>
      </p:sp>
      <p:sp>
        <p:nvSpPr>
          <p:cNvPr id="8" name="object 8"/>
          <p:cNvSpPr/>
          <p:nvPr/>
        </p:nvSpPr>
        <p:spPr>
          <a:xfrm>
            <a:off x="8905369" y="7061444"/>
            <a:ext cx="0" cy="135227"/>
          </a:xfrm>
          <a:custGeom>
            <a:avLst/>
            <a:gdLst/>
            <a:ahLst/>
            <a:cxnLst/>
            <a:rect l="l" t="t" r="r" b="b"/>
            <a:pathLst>
              <a:path h="135254">
                <a:moveTo>
                  <a:pt x="0" y="0"/>
                </a:moveTo>
                <a:lnTo>
                  <a:pt x="0" y="135000"/>
                </a:lnTo>
              </a:path>
            </a:pathLst>
          </a:custGeom>
          <a:ln w="35610">
            <a:solidFill>
              <a:srgbClr val="231F20"/>
            </a:solidFill>
          </a:ln>
        </p:spPr>
        <p:txBody>
          <a:bodyPr wrap="square" lIns="0" tIns="0" rIns="0" bIns="0" rtlCol="0"/>
          <a:lstStyle/>
          <a:p>
            <a:endParaRPr/>
          </a:p>
        </p:txBody>
      </p:sp>
      <p:sp>
        <p:nvSpPr>
          <p:cNvPr id="9" name="object 9"/>
          <p:cNvSpPr/>
          <p:nvPr/>
        </p:nvSpPr>
        <p:spPr>
          <a:xfrm>
            <a:off x="8887567" y="7003595"/>
            <a:ext cx="36187" cy="34283"/>
          </a:xfrm>
          <a:custGeom>
            <a:avLst/>
            <a:gdLst/>
            <a:ahLst/>
            <a:cxnLst/>
            <a:rect l="l" t="t" r="r" b="b"/>
            <a:pathLst>
              <a:path w="36195" h="34290">
                <a:moveTo>
                  <a:pt x="35610" y="0"/>
                </a:moveTo>
                <a:lnTo>
                  <a:pt x="0" y="0"/>
                </a:lnTo>
                <a:lnTo>
                  <a:pt x="0" y="33680"/>
                </a:lnTo>
                <a:lnTo>
                  <a:pt x="35610" y="33680"/>
                </a:lnTo>
                <a:lnTo>
                  <a:pt x="35610" y="0"/>
                </a:lnTo>
                <a:close/>
              </a:path>
            </a:pathLst>
          </a:custGeom>
          <a:solidFill>
            <a:srgbClr val="231F20"/>
          </a:solidFill>
        </p:spPr>
        <p:txBody>
          <a:bodyPr wrap="square" lIns="0" tIns="0" rIns="0" bIns="0" rtlCol="0"/>
          <a:lstStyle/>
          <a:p>
            <a:endParaRPr/>
          </a:p>
        </p:txBody>
      </p:sp>
      <p:sp>
        <p:nvSpPr>
          <p:cNvPr id="10" name="object 10"/>
          <p:cNvSpPr/>
          <p:nvPr/>
        </p:nvSpPr>
        <p:spPr>
          <a:xfrm>
            <a:off x="8948994" y="7058615"/>
            <a:ext cx="410662" cy="140889"/>
          </a:xfrm>
          <a:prstGeom prst="rect">
            <a:avLst/>
          </a:prstGeom>
          <a:blipFill>
            <a:blip r:embed="rId2" cstate="print"/>
            <a:stretch>
              <a:fillRect/>
            </a:stretch>
          </a:blipFill>
        </p:spPr>
        <p:txBody>
          <a:bodyPr wrap="square" lIns="0" tIns="0" rIns="0" bIns="0" rtlCol="0"/>
          <a:lstStyle/>
          <a:p>
            <a:endParaRPr/>
          </a:p>
        </p:txBody>
      </p:sp>
      <p:sp>
        <p:nvSpPr>
          <p:cNvPr id="11" name="object 11"/>
          <p:cNvSpPr/>
          <p:nvPr/>
        </p:nvSpPr>
        <p:spPr>
          <a:xfrm>
            <a:off x="8317246" y="7016431"/>
            <a:ext cx="261460" cy="182030"/>
          </a:xfrm>
          <a:prstGeom prst="rect">
            <a:avLst/>
          </a:prstGeom>
          <a:blipFill>
            <a:blip r:embed="rId3" cstate="print"/>
            <a:stretch>
              <a:fillRect/>
            </a:stretch>
          </a:blipFill>
        </p:spPr>
        <p:txBody>
          <a:bodyPr wrap="square" lIns="0" tIns="0" rIns="0" bIns="0" rtlCol="0"/>
          <a:lstStyle/>
          <a:p>
            <a:endParaRPr/>
          </a:p>
        </p:txBody>
      </p:sp>
      <p:sp>
        <p:nvSpPr>
          <p:cNvPr id="12" name="object 12"/>
          <p:cNvSpPr/>
          <p:nvPr/>
        </p:nvSpPr>
        <p:spPr>
          <a:xfrm>
            <a:off x="8604536" y="7058600"/>
            <a:ext cx="259497" cy="140688"/>
          </a:xfrm>
          <a:prstGeom prst="rect">
            <a:avLst/>
          </a:prstGeom>
          <a:blipFill>
            <a:blip r:embed="rId4" cstate="print"/>
            <a:stretch>
              <a:fillRect/>
            </a:stretch>
          </a:blipFill>
        </p:spPr>
        <p:txBody>
          <a:bodyPr wrap="square" lIns="0" tIns="0" rIns="0" bIns="0" rtlCol="0"/>
          <a:lstStyle/>
          <a:p>
            <a:endParaRPr/>
          </a:p>
        </p:txBody>
      </p:sp>
      <p:sp>
        <p:nvSpPr>
          <p:cNvPr id="13" name="object 13"/>
          <p:cNvSpPr/>
          <p:nvPr/>
        </p:nvSpPr>
        <p:spPr>
          <a:xfrm>
            <a:off x="-15613" y="4347"/>
            <a:ext cx="10689755" cy="7558405"/>
          </a:xfrm>
          <a:prstGeom prst="rect">
            <a:avLst/>
          </a:prstGeom>
          <a:blipFill>
            <a:blip r:embed="rId5" cstate="print"/>
            <a:stretch>
              <a:fillRect/>
            </a:stretch>
          </a:blipFill>
        </p:spPr>
        <p:txBody>
          <a:bodyPr wrap="square" lIns="0" tIns="0" rIns="0" bIns="0" rtlCol="0"/>
          <a:lstStyle/>
          <a:p>
            <a:endParaRPr/>
          </a:p>
        </p:txBody>
      </p:sp>
      <p:sp>
        <p:nvSpPr>
          <p:cNvPr id="14" name="object 14"/>
          <p:cNvSpPr txBox="1">
            <a:spLocks noGrp="1"/>
          </p:cNvSpPr>
          <p:nvPr>
            <p:ph type="title"/>
          </p:nvPr>
        </p:nvSpPr>
        <p:spPr>
          <a:xfrm>
            <a:off x="2446021" y="1405111"/>
            <a:ext cx="4965218" cy="429169"/>
          </a:xfrm>
          <a:prstGeom prst="rect">
            <a:avLst/>
          </a:prstGeom>
        </p:spPr>
        <p:txBody>
          <a:bodyPr vert="horz" wrap="square" lIns="0" tIns="12697" rIns="0" bIns="0" numCol="1" rtlCol="0" anchor="ctr" anchorCtr="0" compatLnSpc="1">
            <a:prstTxWarp prst="textNoShape">
              <a:avLst/>
            </a:prstTxWarp>
            <a:spAutoFit/>
          </a:bodyPr>
          <a:lstStyle/>
          <a:p>
            <a:pPr marL="12697" algn="l" rtl="0">
              <a:spcBef>
                <a:spcPts val="100"/>
              </a:spcBef>
            </a:pPr>
            <a:r>
              <a:rPr lang="sv" sz="2649" b="1" i="0" u="none" spc="65" baseline="0" dirty="0"/>
              <a:t>Det är </a:t>
            </a:r>
            <a:r>
              <a:rPr lang="sv" sz="2649" b="1" i="0" u="none" spc="55" baseline="0" dirty="0"/>
              <a:t>naturligt</a:t>
            </a:r>
            <a:r>
              <a:rPr lang="sv" sz="2649" b="1" i="0" u="none" spc="-20" baseline="0" dirty="0"/>
              <a:t> </a:t>
            </a:r>
            <a:r>
              <a:rPr lang="sv" sz="2649" b="1" i="0" u="none" spc="25" baseline="0" dirty="0"/>
              <a:t>att reagera</a:t>
            </a:r>
            <a:endParaRPr sz="2649" dirty="0"/>
          </a:p>
        </p:txBody>
      </p:sp>
      <p:sp>
        <p:nvSpPr>
          <p:cNvPr id="15" name="object 15"/>
          <p:cNvSpPr txBox="1"/>
          <p:nvPr/>
        </p:nvSpPr>
        <p:spPr>
          <a:xfrm>
            <a:off x="3459787" y="3242555"/>
            <a:ext cx="1557328" cy="792314"/>
          </a:xfrm>
          <a:prstGeom prst="rect">
            <a:avLst/>
          </a:prstGeom>
        </p:spPr>
        <p:txBody>
          <a:bodyPr vert="horz" wrap="square" lIns="0" tIns="25395" rIns="0" bIns="0" rtlCol="0">
            <a:spAutoFit/>
          </a:bodyPr>
          <a:lstStyle/>
          <a:p>
            <a:pPr marL="12697" marR="5079" algn="ctr" rtl="0">
              <a:lnSpc>
                <a:spcPts val="2000"/>
              </a:lnSpc>
              <a:spcBef>
                <a:spcPts val="200"/>
              </a:spcBef>
            </a:pPr>
            <a:r>
              <a:rPr lang="sv" sz="1700" b="1" i="0" u="none" spc="135" baseline="0" dirty="0">
                <a:solidFill>
                  <a:srgbClr val="D71920"/>
                </a:solidFill>
                <a:latin typeface="Arial"/>
                <a:ea typeface="Arial"/>
                <a:cs typeface="Arial"/>
                <a:sym typeface="Arial"/>
              </a:rPr>
              <a:t>o</a:t>
            </a:r>
            <a:r>
              <a:rPr lang="sv" sz="1700" b="1" i="0" u="none" spc="45" baseline="0" dirty="0">
                <a:solidFill>
                  <a:srgbClr val="D71920"/>
                </a:solidFill>
                <a:latin typeface="Arial"/>
                <a:ea typeface="Arial"/>
                <a:cs typeface="Arial"/>
                <a:sym typeface="Arial"/>
              </a:rPr>
              <a:t>f</a:t>
            </a:r>
            <a:r>
              <a:rPr lang="sv" sz="1700" b="1" i="0" u="none" spc="-15" baseline="0" dirty="0">
                <a:solidFill>
                  <a:srgbClr val="D71920"/>
                </a:solidFill>
                <a:latin typeface="Arial"/>
                <a:ea typeface="Arial"/>
                <a:cs typeface="Arial"/>
                <a:sym typeface="Arial"/>
              </a:rPr>
              <a:t>ö</a:t>
            </a:r>
            <a:r>
              <a:rPr lang="sv" sz="1700" b="1" i="0" u="none" spc="75" baseline="0" dirty="0">
                <a:solidFill>
                  <a:srgbClr val="D71920"/>
                </a:solidFill>
                <a:latin typeface="Arial"/>
                <a:ea typeface="Arial"/>
                <a:cs typeface="Arial"/>
                <a:sym typeface="Arial"/>
              </a:rPr>
              <a:t>r</a:t>
            </a:r>
            <a:r>
              <a:rPr lang="sv" sz="1700" b="1" i="0" u="none" spc="20" baseline="0" dirty="0">
                <a:solidFill>
                  <a:srgbClr val="D71920"/>
                </a:solidFill>
                <a:latin typeface="Arial"/>
                <a:ea typeface="Arial"/>
                <a:cs typeface="Arial"/>
                <a:sym typeface="Arial"/>
              </a:rPr>
              <a:t>m</a:t>
            </a:r>
            <a:r>
              <a:rPr lang="sv" sz="1700" b="1" i="0" u="none" spc="75" baseline="0" dirty="0">
                <a:solidFill>
                  <a:srgbClr val="D71920"/>
                </a:solidFill>
                <a:latin typeface="Arial"/>
                <a:ea typeface="Arial"/>
                <a:cs typeface="Arial"/>
                <a:sym typeface="Arial"/>
              </a:rPr>
              <a:t>å</a:t>
            </a:r>
            <a:r>
              <a:rPr lang="sv" sz="1700" b="1" i="0" u="none" spc="40" baseline="0" dirty="0">
                <a:solidFill>
                  <a:srgbClr val="D71920"/>
                </a:solidFill>
                <a:latin typeface="Arial"/>
                <a:ea typeface="Arial"/>
                <a:cs typeface="Arial"/>
                <a:sym typeface="Arial"/>
              </a:rPr>
              <a:t>g</a:t>
            </a:r>
            <a:r>
              <a:rPr lang="sv" sz="1700" b="1" i="0" u="none" spc="25" baseline="0" dirty="0">
                <a:solidFill>
                  <a:srgbClr val="D71920"/>
                </a:solidFill>
                <a:latin typeface="Arial"/>
                <a:ea typeface="Arial"/>
                <a:cs typeface="Arial"/>
                <a:sym typeface="Arial"/>
              </a:rPr>
              <a:t>a</a:t>
            </a:r>
            <a:r>
              <a:rPr lang="sv" sz="1700" b="1" i="0" u="none" spc="204" baseline="0" dirty="0">
                <a:solidFill>
                  <a:srgbClr val="D71920"/>
                </a:solidFill>
                <a:latin typeface="Arial"/>
                <a:ea typeface="Arial"/>
                <a:cs typeface="Arial"/>
                <a:sym typeface="Arial"/>
              </a:rPr>
              <a:t> </a:t>
            </a:r>
            <a:r>
              <a:rPr lang="sv" sz="1700" b="1" i="0" u="none" spc="160" baseline="0" dirty="0">
                <a:solidFill>
                  <a:srgbClr val="D71920"/>
                </a:solidFill>
                <a:latin typeface="Arial"/>
                <a:ea typeface="Arial"/>
                <a:cs typeface="Arial"/>
                <a:sym typeface="Arial"/>
              </a:rPr>
              <a:t>a</a:t>
            </a:r>
            <a:r>
              <a:rPr lang="sv" sz="1700" b="1" i="0" u="none" spc="65" baseline="0" dirty="0">
                <a:solidFill>
                  <a:srgbClr val="D71920"/>
                </a:solidFill>
                <a:latin typeface="Arial"/>
                <a:ea typeface="Arial"/>
                <a:cs typeface="Arial"/>
                <a:sym typeface="Arial"/>
              </a:rPr>
              <a:t>t</a:t>
            </a:r>
            <a:r>
              <a:rPr lang="sv" sz="1700" b="1" i="0" u="none" spc="165" baseline="0" dirty="0">
                <a:solidFill>
                  <a:srgbClr val="D71920"/>
                </a:solidFill>
                <a:latin typeface="Arial"/>
                <a:ea typeface="Arial"/>
                <a:cs typeface="Arial"/>
                <a:sym typeface="Arial"/>
              </a:rPr>
              <a:t>t  </a:t>
            </a:r>
            <a:r>
              <a:rPr lang="sv" sz="1700" b="1" i="0" u="none" baseline="0" dirty="0">
                <a:solidFill>
                  <a:srgbClr val="D71920"/>
                </a:solidFill>
                <a:latin typeface="Arial"/>
                <a:ea typeface="Arial"/>
                <a:cs typeface="Arial"/>
                <a:sym typeface="Arial"/>
              </a:rPr>
              <a:t>ta </a:t>
            </a:r>
            <a:r>
              <a:rPr lang="sv" sz="1700" b="1" i="0" u="none" spc="40" baseline="0" dirty="0">
                <a:solidFill>
                  <a:srgbClr val="D71920"/>
                </a:solidFill>
                <a:latin typeface="Arial"/>
                <a:ea typeface="Arial"/>
                <a:cs typeface="Arial"/>
                <a:sym typeface="Arial"/>
              </a:rPr>
              <a:t>sig  </a:t>
            </a:r>
            <a:r>
              <a:rPr lang="sv" sz="1700" b="1" i="0" u="none" spc="15" baseline="0" dirty="0">
                <a:solidFill>
                  <a:srgbClr val="D71920"/>
                </a:solidFill>
                <a:latin typeface="Arial"/>
                <a:ea typeface="Arial"/>
                <a:cs typeface="Arial"/>
                <a:sym typeface="Arial"/>
              </a:rPr>
              <a:t>upp ur</a:t>
            </a:r>
            <a:r>
              <a:rPr lang="sv" sz="1700" b="1" i="0" u="none" spc="-40" baseline="0" dirty="0">
                <a:solidFill>
                  <a:srgbClr val="D71920"/>
                </a:solidFill>
                <a:latin typeface="Arial"/>
                <a:ea typeface="Arial"/>
                <a:cs typeface="Arial"/>
                <a:sym typeface="Arial"/>
              </a:rPr>
              <a:t> </a:t>
            </a:r>
            <a:r>
              <a:rPr lang="sv" sz="1700" b="1" i="0" u="none" baseline="0" dirty="0">
                <a:solidFill>
                  <a:srgbClr val="D71920"/>
                </a:solidFill>
                <a:latin typeface="Arial"/>
                <a:ea typeface="Arial"/>
                <a:cs typeface="Arial"/>
                <a:sym typeface="Arial"/>
              </a:rPr>
              <a:t>sängen</a:t>
            </a:r>
            <a:endParaRPr sz="1700" dirty="0">
              <a:latin typeface="Arial"/>
              <a:cs typeface="Arial"/>
            </a:endParaRPr>
          </a:p>
        </p:txBody>
      </p:sp>
      <p:sp>
        <p:nvSpPr>
          <p:cNvPr id="16" name="object 16"/>
          <p:cNvSpPr/>
          <p:nvPr/>
        </p:nvSpPr>
        <p:spPr>
          <a:xfrm>
            <a:off x="8864033" y="6815379"/>
            <a:ext cx="1485213" cy="281376"/>
          </a:xfrm>
          <a:custGeom>
            <a:avLst/>
            <a:gdLst/>
            <a:ahLst/>
            <a:cxnLst/>
            <a:rect l="l" t="t" r="r" b="b"/>
            <a:pathLst>
              <a:path w="914400" h="393700">
                <a:moveTo>
                  <a:pt x="0" y="0"/>
                </a:moveTo>
                <a:lnTo>
                  <a:pt x="914400" y="0"/>
                </a:lnTo>
                <a:lnTo>
                  <a:pt x="914400" y="393192"/>
                </a:lnTo>
                <a:lnTo>
                  <a:pt x="0" y="393192"/>
                </a:lnTo>
                <a:lnTo>
                  <a:pt x="0" y="0"/>
                </a:lnTo>
                <a:close/>
              </a:path>
            </a:pathLst>
          </a:custGeom>
          <a:solidFill>
            <a:srgbClr val="231F20">
              <a:alpha val="75000"/>
            </a:srgbClr>
          </a:solidFill>
        </p:spPr>
        <p:txBody>
          <a:bodyPr wrap="square" lIns="0" tIns="0" rIns="0" bIns="0" rtlCol="0"/>
          <a:lstStyle/>
          <a:p>
            <a:endParaRPr/>
          </a:p>
        </p:txBody>
      </p:sp>
      <p:sp>
        <p:nvSpPr>
          <p:cNvPr id="17" name="object 17"/>
          <p:cNvSpPr txBox="1"/>
          <p:nvPr/>
        </p:nvSpPr>
        <p:spPr>
          <a:xfrm>
            <a:off x="8999137" y="6815379"/>
            <a:ext cx="1263220" cy="274431"/>
          </a:xfrm>
          <a:prstGeom prst="rect">
            <a:avLst/>
          </a:prstGeom>
        </p:spPr>
        <p:txBody>
          <a:bodyPr vert="horz" wrap="square" lIns="0" tIns="12697" rIns="0" bIns="0" rtlCol="0">
            <a:spAutoFit/>
          </a:bodyPr>
          <a:lstStyle/>
          <a:p>
            <a:pPr marL="12697" algn="l" rtl="0">
              <a:spcBef>
                <a:spcPts val="100"/>
              </a:spcBef>
            </a:pPr>
            <a:r>
              <a:rPr lang="sv" sz="1700" b="1" i="0" u="none" spc="15" baseline="0" dirty="0">
                <a:solidFill>
                  <a:srgbClr val="FFFFFF"/>
                </a:solidFill>
                <a:latin typeface="Arial"/>
                <a:ea typeface="Arial"/>
                <a:cs typeface="Arial"/>
                <a:sym typeface="Arial"/>
              </a:rPr>
              <a:t>svettning</a:t>
            </a:r>
            <a:endParaRPr sz="1700" dirty="0">
              <a:latin typeface="Arial"/>
              <a:cs typeface="Arial"/>
            </a:endParaRPr>
          </a:p>
        </p:txBody>
      </p:sp>
      <p:sp>
        <p:nvSpPr>
          <p:cNvPr id="18" name="object 18"/>
          <p:cNvSpPr txBox="1"/>
          <p:nvPr/>
        </p:nvSpPr>
        <p:spPr>
          <a:xfrm>
            <a:off x="551023" y="4348323"/>
            <a:ext cx="742159" cy="284420"/>
          </a:xfrm>
          <a:prstGeom prst="rect">
            <a:avLst/>
          </a:prstGeom>
        </p:spPr>
        <p:txBody>
          <a:bodyPr vert="horz" wrap="square" lIns="0" tIns="12697" rIns="0" bIns="0" rtlCol="0">
            <a:spAutoFit/>
          </a:bodyPr>
          <a:lstStyle/>
          <a:p>
            <a:pPr marL="12697" algn="l" rtl="0">
              <a:spcBef>
                <a:spcPts val="100"/>
              </a:spcBef>
            </a:pPr>
            <a:r>
              <a:rPr lang="sv" sz="1700" b="1" i="0" u="none" spc="-65" baseline="0">
                <a:solidFill>
                  <a:srgbClr val="D71920"/>
                </a:solidFill>
                <a:latin typeface="Arial"/>
                <a:ea typeface="Arial"/>
                <a:cs typeface="Arial"/>
                <a:sym typeface="Arial"/>
              </a:rPr>
              <a:t>c</a:t>
            </a:r>
            <a:r>
              <a:rPr lang="sv" sz="1700" b="1" i="0" u="none" spc="25" baseline="0">
                <a:solidFill>
                  <a:srgbClr val="D71920"/>
                </a:solidFill>
                <a:latin typeface="Arial"/>
                <a:ea typeface="Arial"/>
                <a:cs typeface="Arial"/>
                <a:sym typeface="Arial"/>
              </a:rPr>
              <a:t>h</a:t>
            </a:r>
            <a:r>
              <a:rPr lang="sv" sz="1700" b="1" i="0" u="none" spc="70" baseline="0">
                <a:solidFill>
                  <a:srgbClr val="D71920"/>
                </a:solidFill>
                <a:latin typeface="Arial"/>
                <a:ea typeface="Arial"/>
                <a:cs typeface="Arial"/>
                <a:sym typeface="Arial"/>
              </a:rPr>
              <a:t>o</a:t>
            </a:r>
            <a:r>
              <a:rPr lang="sv" sz="1700" b="1" i="0" u="none" spc="95" baseline="0">
                <a:solidFill>
                  <a:srgbClr val="D71920"/>
                </a:solidFill>
                <a:latin typeface="Arial"/>
                <a:ea typeface="Arial"/>
                <a:cs typeface="Arial"/>
                <a:sym typeface="Arial"/>
              </a:rPr>
              <a:t>c</a:t>
            </a:r>
            <a:r>
              <a:rPr lang="sv" sz="1700" b="1" i="0" u="none" spc="25" baseline="0">
                <a:solidFill>
                  <a:srgbClr val="D71920"/>
                </a:solidFill>
                <a:latin typeface="Arial"/>
                <a:ea typeface="Arial"/>
                <a:cs typeface="Arial"/>
                <a:sym typeface="Arial"/>
              </a:rPr>
              <a:t>k</a:t>
            </a:r>
            <a:endParaRPr sz="1700">
              <a:latin typeface="Arial"/>
              <a:cs typeface="Arial"/>
            </a:endParaRPr>
          </a:p>
        </p:txBody>
      </p:sp>
      <p:sp>
        <p:nvSpPr>
          <p:cNvPr id="19" name="object 19"/>
          <p:cNvSpPr txBox="1"/>
          <p:nvPr/>
        </p:nvSpPr>
        <p:spPr>
          <a:xfrm>
            <a:off x="5932541" y="4874733"/>
            <a:ext cx="1224137" cy="274431"/>
          </a:xfrm>
          <a:prstGeom prst="rect">
            <a:avLst/>
          </a:prstGeom>
        </p:spPr>
        <p:txBody>
          <a:bodyPr vert="horz" wrap="square" lIns="0" tIns="12697" rIns="0" bIns="0" rtlCol="0">
            <a:spAutoFit/>
          </a:bodyPr>
          <a:lstStyle/>
          <a:p>
            <a:pPr marL="12697" algn="l" rtl="0">
              <a:spcBef>
                <a:spcPts val="100"/>
              </a:spcBef>
            </a:pPr>
            <a:r>
              <a:rPr lang="sv" sz="1700" b="1" i="0" u="none" baseline="0" dirty="0">
                <a:solidFill>
                  <a:srgbClr val="D71920"/>
                </a:solidFill>
                <a:latin typeface="Arial"/>
                <a:ea typeface="Arial"/>
                <a:cs typeface="Arial"/>
                <a:sym typeface="Arial"/>
              </a:rPr>
              <a:t>r</a:t>
            </a:r>
            <a:r>
              <a:rPr lang="sv" sz="1700" b="1" i="0" u="none" spc="75" baseline="0" dirty="0">
                <a:solidFill>
                  <a:srgbClr val="D71920"/>
                </a:solidFill>
                <a:latin typeface="Arial"/>
                <a:ea typeface="Arial"/>
                <a:cs typeface="Arial"/>
                <a:sym typeface="Arial"/>
              </a:rPr>
              <a:t>ä</a:t>
            </a:r>
            <a:r>
              <a:rPr lang="sv" sz="1700" b="1" i="0" u="none" spc="-5" baseline="0" dirty="0">
                <a:solidFill>
                  <a:srgbClr val="D71920"/>
                </a:solidFill>
                <a:latin typeface="Arial"/>
                <a:ea typeface="Arial"/>
                <a:cs typeface="Arial"/>
                <a:sym typeface="Arial"/>
              </a:rPr>
              <a:t>d</a:t>
            </a:r>
            <a:r>
              <a:rPr lang="sv" sz="1700" b="1" i="0" u="none" spc="5" baseline="0" dirty="0">
                <a:solidFill>
                  <a:srgbClr val="D71920"/>
                </a:solidFill>
                <a:latin typeface="Arial"/>
                <a:ea typeface="Arial"/>
                <a:cs typeface="Arial"/>
                <a:sym typeface="Arial"/>
              </a:rPr>
              <a:t>sla</a:t>
            </a:r>
            <a:endParaRPr sz="1700" dirty="0">
              <a:latin typeface="Arial"/>
              <a:cs typeface="Arial"/>
            </a:endParaRPr>
          </a:p>
        </p:txBody>
      </p:sp>
      <p:sp>
        <p:nvSpPr>
          <p:cNvPr id="20" name="object 20"/>
          <p:cNvSpPr/>
          <p:nvPr/>
        </p:nvSpPr>
        <p:spPr>
          <a:xfrm>
            <a:off x="8828571" y="5954019"/>
            <a:ext cx="1558050" cy="468250"/>
          </a:xfrm>
          <a:custGeom>
            <a:avLst/>
            <a:gdLst/>
            <a:ahLst/>
            <a:cxnLst/>
            <a:rect l="l" t="t" r="r" b="b"/>
            <a:pathLst>
              <a:path w="1312545" h="434340">
                <a:moveTo>
                  <a:pt x="0" y="0"/>
                </a:moveTo>
                <a:lnTo>
                  <a:pt x="1312164" y="0"/>
                </a:lnTo>
                <a:lnTo>
                  <a:pt x="1312164" y="434340"/>
                </a:lnTo>
                <a:lnTo>
                  <a:pt x="0" y="434340"/>
                </a:lnTo>
                <a:lnTo>
                  <a:pt x="0" y="0"/>
                </a:lnTo>
                <a:close/>
              </a:path>
            </a:pathLst>
          </a:custGeom>
          <a:solidFill>
            <a:srgbClr val="231F20">
              <a:alpha val="75000"/>
            </a:srgbClr>
          </a:solidFill>
        </p:spPr>
        <p:txBody>
          <a:bodyPr wrap="square" lIns="0" tIns="0" rIns="0" bIns="0" rtlCol="0"/>
          <a:lstStyle/>
          <a:p>
            <a:endParaRPr/>
          </a:p>
        </p:txBody>
      </p:sp>
      <p:sp>
        <p:nvSpPr>
          <p:cNvPr id="21" name="object 21"/>
          <p:cNvSpPr txBox="1"/>
          <p:nvPr/>
        </p:nvSpPr>
        <p:spPr>
          <a:xfrm>
            <a:off x="8844169" y="6068691"/>
            <a:ext cx="1526854" cy="274431"/>
          </a:xfrm>
          <a:prstGeom prst="rect">
            <a:avLst/>
          </a:prstGeom>
        </p:spPr>
        <p:txBody>
          <a:bodyPr vert="horz" wrap="square" lIns="0" tIns="12697" rIns="0" bIns="0" rtlCol="0">
            <a:spAutoFit/>
          </a:bodyPr>
          <a:lstStyle/>
          <a:p>
            <a:pPr marL="96501" algn="l" rtl="0">
              <a:spcBef>
                <a:spcPts val="100"/>
              </a:spcBef>
            </a:pPr>
            <a:r>
              <a:rPr lang="sv" sz="1700" b="1" i="0" u="none" spc="25" baseline="0" dirty="0">
                <a:solidFill>
                  <a:srgbClr val="FFFFFF"/>
                </a:solidFill>
                <a:latin typeface="Arial"/>
                <a:ea typeface="Arial"/>
                <a:cs typeface="Arial"/>
                <a:sym typeface="Arial"/>
              </a:rPr>
              <a:t>huvudvärk</a:t>
            </a:r>
            <a:endParaRPr sz="1700" dirty="0">
              <a:latin typeface="Arial"/>
              <a:cs typeface="Arial"/>
            </a:endParaRPr>
          </a:p>
        </p:txBody>
      </p:sp>
      <p:sp>
        <p:nvSpPr>
          <p:cNvPr id="22" name="object 22"/>
          <p:cNvSpPr txBox="1"/>
          <p:nvPr/>
        </p:nvSpPr>
        <p:spPr>
          <a:xfrm>
            <a:off x="3827388" y="5720514"/>
            <a:ext cx="1557328" cy="314176"/>
          </a:xfrm>
          <a:prstGeom prst="rect">
            <a:avLst/>
          </a:prstGeom>
          <a:solidFill>
            <a:srgbClr val="231F20">
              <a:alpha val="75000"/>
            </a:srgbClr>
          </a:solidFill>
        </p:spPr>
        <p:txBody>
          <a:bodyPr vert="horz" wrap="square" lIns="0" tIns="52058" rIns="0" bIns="0" rtlCol="0">
            <a:spAutoFit/>
          </a:bodyPr>
          <a:lstStyle/>
          <a:p>
            <a:pPr marL="109833" algn="l" rtl="0">
              <a:spcBef>
                <a:spcPts val="409"/>
              </a:spcBef>
            </a:pPr>
            <a:r>
              <a:rPr lang="sv" sz="1700" b="1" i="0" u="none" spc="10" baseline="0" dirty="0">
                <a:solidFill>
                  <a:srgbClr val="FFFFFF"/>
                </a:solidFill>
                <a:latin typeface="Arial"/>
                <a:ea typeface="Arial"/>
                <a:cs typeface="Arial"/>
                <a:sym typeface="Arial"/>
              </a:rPr>
              <a:t>darrningar</a:t>
            </a:r>
            <a:endParaRPr sz="1700" dirty="0">
              <a:latin typeface="Arial"/>
              <a:cs typeface="Arial"/>
            </a:endParaRPr>
          </a:p>
        </p:txBody>
      </p:sp>
      <p:sp>
        <p:nvSpPr>
          <p:cNvPr id="23" name="object 23"/>
          <p:cNvSpPr/>
          <p:nvPr/>
        </p:nvSpPr>
        <p:spPr>
          <a:xfrm>
            <a:off x="7261622" y="6401672"/>
            <a:ext cx="1551350" cy="451453"/>
          </a:xfrm>
          <a:custGeom>
            <a:avLst/>
            <a:gdLst/>
            <a:ahLst/>
            <a:cxnLst/>
            <a:rect l="l" t="t" r="r" b="b"/>
            <a:pathLst>
              <a:path w="1115695" h="434340">
                <a:moveTo>
                  <a:pt x="0" y="0"/>
                </a:moveTo>
                <a:lnTo>
                  <a:pt x="1115568" y="0"/>
                </a:lnTo>
                <a:lnTo>
                  <a:pt x="1115568" y="434340"/>
                </a:lnTo>
                <a:lnTo>
                  <a:pt x="0" y="434340"/>
                </a:lnTo>
                <a:lnTo>
                  <a:pt x="0" y="0"/>
                </a:lnTo>
                <a:close/>
              </a:path>
            </a:pathLst>
          </a:custGeom>
          <a:solidFill>
            <a:srgbClr val="231F20">
              <a:alpha val="75000"/>
            </a:srgbClr>
          </a:solidFill>
        </p:spPr>
        <p:txBody>
          <a:bodyPr wrap="square" lIns="0" tIns="0" rIns="0" bIns="0" rtlCol="0"/>
          <a:lstStyle/>
          <a:p>
            <a:endParaRPr/>
          </a:p>
        </p:txBody>
      </p:sp>
      <p:sp>
        <p:nvSpPr>
          <p:cNvPr id="24" name="object 24"/>
          <p:cNvSpPr txBox="1"/>
          <p:nvPr/>
        </p:nvSpPr>
        <p:spPr>
          <a:xfrm>
            <a:off x="7310534" y="6496667"/>
            <a:ext cx="1360096" cy="274431"/>
          </a:xfrm>
          <a:prstGeom prst="rect">
            <a:avLst/>
          </a:prstGeom>
        </p:spPr>
        <p:txBody>
          <a:bodyPr vert="horz" wrap="square" lIns="0" tIns="12697" rIns="0" bIns="0" rtlCol="0">
            <a:spAutoFit/>
          </a:bodyPr>
          <a:lstStyle/>
          <a:p>
            <a:pPr marL="111103" algn="l" rtl="0">
              <a:spcBef>
                <a:spcPts val="100"/>
              </a:spcBef>
            </a:pPr>
            <a:r>
              <a:rPr lang="sv" sz="1700" b="1" i="0" u="none" spc="-10" baseline="0" dirty="0">
                <a:solidFill>
                  <a:srgbClr val="FFFFFF"/>
                </a:solidFill>
                <a:latin typeface="Arial"/>
                <a:ea typeface="Arial"/>
                <a:cs typeface="Arial"/>
                <a:sym typeface="Arial"/>
              </a:rPr>
              <a:t>utmattning</a:t>
            </a:r>
            <a:endParaRPr sz="1700" dirty="0">
              <a:latin typeface="Arial"/>
              <a:cs typeface="Arial"/>
            </a:endParaRPr>
          </a:p>
        </p:txBody>
      </p:sp>
      <p:sp>
        <p:nvSpPr>
          <p:cNvPr id="25" name="object 25"/>
          <p:cNvSpPr/>
          <p:nvPr/>
        </p:nvSpPr>
        <p:spPr>
          <a:xfrm>
            <a:off x="6234814" y="7018223"/>
            <a:ext cx="1545266" cy="429805"/>
          </a:xfrm>
          <a:custGeom>
            <a:avLst/>
            <a:gdLst/>
            <a:ahLst/>
            <a:cxnLst/>
            <a:rect l="l" t="t" r="r" b="b"/>
            <a:pathLst>
              <a:path w="1545590" h="429895">
                <a:moveTo>
                  <a:pt x="0" y="0"/>
                </a:moveTo>
                <a:lnTo>
                  <a:pt x="1545336" y="0"/>
                </a:lnTo>
                <a:lnTo>
                  <a:pt x="1545336" y="429767"/>
                </a:lnTo>
                <a:lnTo>
                  <a:pt x="0" y="429767"/>
                </a:lnTo>
                <a:lnTo>
                  <a:pt x="0" y="0"/>
                </a:lnTo>
                <a:close/>
              </a:path>
            </a:pathLst>
          </a:custGeom>
          <a:solidFill>
            <a:srgbClr val="231F20">
              <a:alpha val="75000"/>
            </a:srgbClr>
          </a:solidFill>
        </p:spPr>
        <p:txBody>
          <a:bodyPr wrap="square" lIns="0" tIns="0" rIns="0" bIns="0" rtlCol="0"/>
          <a:lstStyle/>
          <a:p>
            <a:endParaRPr/>
          </a:p>
        </p:txBody>
      </p:sp>
      <p:sp>
        <p:nvSpPr>
          <p:cNvPr id="26" name="object 26"/>
          <p:cNvSpPr txBox="1"/>
          <p:nvPr/>
        </p:nvSpPr>
        <p:spPr>
          <a:xfrm>
            <a:off x="6322775" y="7003595"/>
            <a:ext cx="1667807" cy="274431"/>
          </a:xfrm>
          <a:prstGeom prst="rect">
            <a:avLst/>
          </a:prstGeom>
        </p:spPr>
        <p:txBody>
          <a:bodyPr vert="horz" wrap="square" lIns="0" tIns="12697" rIns="0" bIns="0" rtlCol="0">
            <a:spAutoFit/>
          </a:bodyPr>
          <a:lstStyle/>
          <a:p>
            <a:pPr marL="12697" algn="l" rtl="0">
              <a:spcBef>
                <a:spcPts val="100"/>
              </a:spcBef>
            </a:pPr>
            <a:r>
              <a:rPr lang="sv" sz="1700" b="1" i="0" u="none" spc="10" baseline="0" dirty="0">
                <a:solidFill>
                  <a:srgbClr val="FFFFFF"/>
                </a:solidFill>
                <a:latin typeface="Arial"/>
                <a:ea typeface="Arial"/>
                <a:cs typeface="Arial"/>
                <a:sym typeface="Arial"/>
              </a:rPr>
              <a:t>s</a:t>
            </a:r>
            <a:r>
              <a:rPr lang="sv" sz="1700" b="1" i="0" u="none" spc="5" baseline="0" dirty="0">
                <a:solidFill>
                  <a:srgbClr val="FFFFFF"/>
                </a:solidFill>
                <a:latin typeface="Arial"/>
                <a:ea typeface="Arial"/>
                <a:cs typeface="Arial"/>
                <a:sym typeface="Arial"/>
              </a:rPr>
              <a:t>ö</a:t>
            </a:r>
            <a:r>
              <a:rPr lang="sv" sz="1700" b="1" i="0" u="none" spc="50" baseline="0" dirty="0">
                <a:solidFill>
                  <a:srgbClr val="FFFFFF"/>
                </a:solidFill>
                <a:latin typeface="Arial"/>
                <a:ea typeface="Arial"/>
                <a:cs typeface="Arial"/>
                <a:sym typeface="Arial"/>
              </a:rPr>
              <a:t>m</a:t>
            </a:r>
            <a:r>
              <a:rPr lang="sv" sz="1700" b="1" i="0" u="none" baseline="0" dirty="0">
                <a:solidFill>
                  <a:srgbClr val="FFFFFF"/>
                </a:solidFill>
                <a:latin typeface="Arial"/>
                <a:ea typeface="Arial"/>
                <a:cs typeface="Arial"/>
                <a:sym typeface="Arial"/>
              </a:rPr>
              <a:t>n</a:t>
            </a:r>
            <a:r>
              <a:rPr lang="sv" sz="1700" b="1" i="0" u="none" spc="10" baseline="0" dirty="0">
                <a:solidFill>
                  <a:srgbClr val="FFFFFF"/>
                </a:solidFill>
                <a:latin typeface="Arial"/>
                <a:ea typeface="Arial"/>
                <a:cs typeface="Arial"/>
                <a:sym typeface="Arial"/>
              </a:rPr>
              <a:t>p</a:t>
            </a:r>
            <a:r>
              <a:rPr lang="sv" sz="1700" b="1" i="0" u="none" spc="-5" baseline="0" dirty="0">
                <a:solidFill>
                  <a:srgbClr val="FFFFFF"/>
                </a:solidFill>
                <a:latin typeface="Arial"/>
                <a:ea typeface="Arial"/>
                <a:cs typeface="Arial"/>
                <a:sym typeface="Arial"/>
              </a:rPr>
              <a:t>r</a:t>
            </a:r>
            <a:r>
              <a:rPr lang="sv" sz="1700" b="1" i="0" u="none" spc="40" baseline="0" dirty="0">
                <a:solidFill>
                  <a:srgbClr val="FFFFFF"/>
                </a:solidFill>
                <a:latin typeface="Arial"/>
                <a:ea typeface="Arial"/>
                <a:cs typeface="Arial"/>
                <a:sym typeface="Arial"/>
              </a:rPr>
              <a:t>o</a:t>
            </a:r>
            <a:r>
              <a:rPr lang="sv" sz="1700" b="1" i="0" u="none" spc="25" baseline="0" dirty="0">
                <a:solidFill>
                  <a:srgbClr val="FFFFFF"/>
                </a:solidFill>
                <a:latin typeface="Arial"/>
                <a:ea typeface="Arial"/>
                <a:cs typeface="Arial"/>
                <a:sym typeface="Arial"/>
              </a:rPr>
              <a:t>b</a:t>
            </a:r>
            <a:r>
              <a:rPr lang="sv" sz="1700" b="1" i="0" u="none" spc="200" baseline="0" dirty="0">
                <a:solidFill>
                  <a:srgbClr val="FFFFFF"/>
                </a:solidFill>
                <a:latin typeface="Arial"/>
                <a:ea typeface="Arial"/>
                <a:cs typeface="Arial"/>
                <a:sym typeface="Arial"/>
              </a:rPr>
              <a:t>lem</a:t>
            </a:r>
            <a:endParaRPr sz="1700" dirty="0">
              <a:latin typeface="Arial"/>
              <a:cs typeface="Arial"/>
            </a:endParaRPr>
          </a:p>
        </p:txBody>
      </p:sp>
      <p:sp>
        <p:nvSpPr>
          <p:cNvPr id="27" name="object 27"/>
          <p:cNvSpPr txBox="1"/>
          <p:nvPr/>
        </p:nvSpPr>
        <p:spPr>
          <a:xfrm>
            <a:off x="5652148" y="6063827"/>
            <a:ext cx="1526854" cy="578883"/>
          </a:xfrm>
          <a:prstGeom prst="rect">
            <a:avLst/>
          </a:prstGeom>
          <a:solidFill>
            <a:srgbClr val="231F20">
              <a:alpha val="75000"/>
            </a:srgbClr>
          </a:solidFill>
        </p:spPr>
        <p:txBody>
          <a:bodyPr vert="horz" wrap="square" lIns="0" tIns="65391" rIns="0" bIns="0" rtlCol="0">
            <a:spAutoFit/>
          </a:bodyPr>
          <a:lstStyle/>
          <a:p>
            <a:pPr marL="182843" marR="94596" indent="-87612" algn="l" rtl="0">
              <a:lnSpc>
                <a:spcPts val="2000"/>
              </a:lnSpc>
              <a:spcBef>
                <a:spcPts val="515"/>
              </a:spcBef>
            </a:pPr>
            <a:r>
              <a:rPr lang="sv" sz="1700" b="1" i="0" u="none" baseline="0">
                <a:solidFill>
                  <a:srgbClr val="FFFFFF"/>
                </a:solidFill>
                <a:latin typeface="Arial"/>
                <a:ea typeface="Arial"/>
                <a:cs typeface="Arial"/>
                <a:sym typeface="Arial"/>
              </a:rPr>
              <a:t>i</a:t>
            </a:r>
            <a:r>
              <a:rPr lang="sv" sz="1700" b="1" i="0" u="none" spc="30" baseline="0">
                <a:solidFill>
                  <a:srgbClr val="FFFFFF"/>
                </a:solidFill>
                <a:latin typeface="Arial"/>
                <a:ea typeface="Arial"/>
                <a:cs typeface="Arial"/>
                <a:sym typeface="Arial"/>
              </a:rPr>
              <a:t>l</a:t>
            </a:r>
            <a:r>
              <a:rPr lang="sv" sz="1700" b="1" i="0" u="none" spc="35" baseline="0">
                <a:solidFill>
                  <a:srgbClr val="FFFFFF"/>
                </a:solidFill>
                <a:latin typeface="Arial"/>
                <a:ea typeface="Arial"/>
                <a:cs typeface="Arial"/>
                <a:sym typeface="Arial"/>
              </a:rPr>
              <a:t>l</a:t>
            </a:r>
            <a:r>
              <a:rPr lang="sv" sz="1700" b="1" i="0" u="none" spc="-5" baseline="0">
                <a:solidFill>
                  <a:srgbClr val="FFFFFF"/>
                </a:solidFill>
                <a:latin typeface="Arial"/>
                <a:ea typeface="Arial"/>
                <a:cs typeface="Arial"/>
                <a:sym typeface="Arial"/>
              </a:rPr>
              <a:t>a</a:t>
            </a:r>
            <a:r>
              <a:rPr lang="sv" sz="1700" b="1" i="0" u="none" spc="10" baseline="0">
                <a:solidFill>
                  <a:srgbClr val="FFFFFF"/>
                </a:solidFill>
                <a:latin typeface="Arial"/>
                <a:ea typeface="Arial"/>
                <a:cs typeface="Arial"/>
                <a:sym typeface="Arial"/>
              </a:rPr>
              <a:t>m</a:t>
            </a:r>
            <a:r>
              <a:rPr lang="sv" sz="1700" b="1" i="0" u="none" spc="-75" baseline="0">
                <a:solidFill>
                  <a:srgbClr val="FFFFFF"/>
                </a:solidFill>
                <a:latin typeface="Arial"/>
                <a:ea typeface="Arial"/>
                <a:cs typeface="Arial"/>
                <a:sym typeface="Arial"/>
              </a:rPr>
              <a:t>å</a:t>
            </a:r>
            <a:r>
              <a:rPr lang="sv" sz="1700" b="1" i="0" u="none" spc="45" baseline="0">
                <a:solidFill>
                  <a:srgbClr val="FFFFFF"/>
                </a:solidFill>
                <a:latin typeface="Arial"/>
                <a:ea typeface="Arial"/>
                <a:cs typeface="Arial"/>
                <a:sym typeface="Arial"/>
              </a:rPr>
              <a:t>e</a:t>
            </a:r>
            <a:r>
              <a:rPr lang="sv" sz="1700" b="1" i="0" u="none" baseline="0">
                <a:solidFill>
                  <a:srgbClr val="FFFFFF"/>
                </a:solidFill>
                <a:latin typeface="Arial"/>
                <a:ea typeface="Arial"/>
                <a:cs typeface="Arial"/>
                <a:sym typeface="Arial"/>
              </a:rPr>
              <a:t>n</a:t>
            </a:r>
            <a:r>
              <a:rPr lang="sv" sz="1700" b="1" i="0" u="none" spc="15" baseline="0">
                <a:solidFill>
                  <a:srgbClr val="FFFFFF"/>
                </a:solidFill>
                <a:latin typeface="Arial"/>
                <a:ea typeface="Arial"/>
                <a:cs typeface="Arial"/>
                <a:sym typeface="Arial"/>
              </a:rPr>
              <a:t>d</a:t>
            </a:r>
            <a:r>
              <a:rPr lang="sv" sz="1700" b="1" i="0" u="none" spc="75" baseline="0">
                <a:solidFill>
                  <a:srgbClr val="FFFFFF"/>
                </a:solidFill>
                <a:latin typeface="Arial"/>
                <a:ea typeface="Arial"/>
                <a:cs typeface="Arial"/>
                <a:sym typeface="Arial"/>
              </a:rPr>
              <a:t>e </a:t>
            </a:r>
            <a:r>
              <a:rPr lang="sv" sz="1700" b="1" i="0" u="none" spc="30" baseline="0">
                <a:solidFill>
                  <a:srgbClr val="FFFFFF"/>
                </a:solidFill>
                <a:latin typeface="Arial"/>
                <a:ea typeface="Arial"/>
                <a:cs typeface="Arial"/>
                <a:sym typeface="Arial"/>
              </a:rPr>
              <a:t>och</a:t>
            </a:r>
            <a:r>
              <a:rPr lang="sv" sz="1700" b="1" i="0" u="none" spc="-25" baseline="0">
                <a:solidFill>
                  <a:srgbClr val="FFFFFF"/>
                </a:solidFill>
                <a:latin typeface="Arial"/>
                <a:ea typeface="Arial"/>
                <a:cs typeface="Arial"/>
                <a:sym typeface="Arial"/>
              </a:rPr>
              <a:t> </a:t>
            </a:r>
            <a:r>
              <a:rPr lang="sv" sz="1700" b="1" i="0" u="none" spc="10" baseline="0">
                <a:solidFill>
                  <a:srgbClr val="FFFFFF"/>
                </a:solidFill>
                <a:latin typeface="Arial"/>
                <a:ea typeface="Arial"/>
                <a:cs typeface="Arial"/>
                <a:sym typeface="Arial"/>
              </a:rPr>
              <a:t>yrsel</a:t>
            </a:r>
            <a:endParaRPr sz="1700">
              <a:latin typeface="Arial"/>
              <a:cs typeface="Arial"/>
            </a:endParaRPr>
          </a:p>
        </p:txBody>
      </p:sp>
      <p:sp>
        <p:nvSpPr>
          <p:cNvPr id="28" name="object 28"/>
          <p:cNvSpPr txBox="1"/>
          <p:nvPr/>
        </p:nvSpPr>
        <p:spPr>
          <a:xfrm>
            <a:off x="344154" y="6613845"/>
            <a:ext cx="1736169" cy="322510"/>
          </a:xfrm>
          <a:prstGeom prst="rect">
            <a:avLst/>
          </a:prstGeom>
          <a:solidFill>
            <a:srgbClr val="231F20">
              <a:alpha val="75000"/>
            </a:srgbClr>
          </a:solidFill>
        </p:spPr>
        <p:txBody>
          <a:bodyPr vert="horz" wrap="square" lIns="0" tIns="65391" rIns="0" bIns="0" rtlCol="0">
            <a:spAutoFit/>
          </a:bodyPr>
          <a:lstStyle/>
          <a:p>
            <a:pPr marL="246966" marR="92691" indent="-151100" algn="l" rtl="0">
              <a:lnSpc>
                <a:spcPts val="2000"/>
              </a:lnSpc>
              <a:spcBef>
                <a:spcPts val="515"/>
              </a:spcBef>
            </a:pPr>
            <a:r>
              <a:rPr lang="sv" sz="1700" b="1" i="0" u="none" spc="25" baseline="0" dirty="0">
                <a:solidFill>
                  <a:srgbClr val="FFFFFF"/>
                </a:solidFill>
                <a:latin typeface="Arial"/>
                <a:ea typeface="Arial"/>
                <a:cs typeface="Arial"/>
                <a:sym typeface="Arial"/>
              </a:rPr>
              <a:t>n</a:t>
            </a:r>
            <a:r>
              <a:rPr lang="sv" sz="1700" b="1" i="0" u="none" spc="75" baseline="0" dirty="0">
                <a:solidFill>
                  <a:srgbClr val="FFFFFF"/>
                </a:solidFill>
                <a:latin typeface="Arial"/>
                <a:ea typeface="Arial"/>
                <a:cs typeface="Arial"/>
                <a:sym typeface="Arial"/>
              </a:rPr>
              <a:t>e</a:t>
            </a:r>
            <a:r>
              <a:rPr lang="sv" sz="1700" b="1" i="0" u="none" spc="25" baseline="0" dirty="0">
                <a:solidFill>
                  <a:srgbClr val="FFFFFF"/>
                </a:solidFill>
                <a:latin typeface="Arial"/>
                <a:ea typeface="Arial"/>
                <a:cs typeface="Arial"/>
                <a:sym typeface="Arial"/>
              </a:rPr>
              <a:t>r</a:t>
            </a:r>
            <a:r>
              <a:rPr lang="sv" sz="1700" b="1" i="0" u="none" spc="30" baseline="0" dirty="0">
                <a:solidFill>
                  <a:srgbClr val="FFFFFF"/>
                </a:solidFill>
                <a:latin typeface="Arial"/>
                <a:ea typeface="Arial"/>
                <a:cs typeface="Arial"/>
                <a:sym typeface="Arial"/>
              </a:rPr>
              <a:t>v</a:t>
            </a:r>
            <a:r>
              <a:rPr lang="sv" sz="1700" b="1" i="0" u="none" spc="50" baseline="0" dirty="0">
                <a:solidFill>
                  <a:srgbClr val="FFFFFF"/>
                </a:solidFill>
                <a:latin typeface="Arial"/>
                <a:ea typeface="Arial"/>
                <a:cs typeface="Arial"/>
                <a:sym typeface="Arial"/>
              </a:rPr>
              <a:t>o</a:t>
            </a:r>
            <a:r>
              <a:rPr lang="sv" sz="1700" b="1" i="0" u="none" spc="70" baseline="0" dirty="0">
                <a:solidFill>
                  <a:srgbClr val="FFFFFF"/>
                </a:solidFill>
                <a:latin typeface="Arial"/>
                <a:ea typeface="Arial"/>
                <a:cs typeface="Arial"/>
                <a:sym typeface="Arial"/>
              </a:rPr>
              <a:t>s</a:t>
            </a:r>
            <a:r>
              <a:rPr lang="sv" sz="1700" b="1" i="0" u="none" spc="25" baseline="0" dirty="0">
                <a:solidFill>
                  <a:srgbClr val="FFFFFF"/>
                </a:solidFill>
                <a:latin typeface="Arial"/>
                <a:ea typeface="Arial"/>
                <a:cs typeface="Arial"/>
                <a:sym typeface="Arial"/>
              </a:rPr>
              <a:t>i</a:t>
            </a:r>
            <a:r>
              <a:rPr lang="sv" sz="1700" b="1" i="0" u="none" spc="55" baseline="0" dirty="0">
                <a:solidFill>
                  <a:srgbClr val="FFFFFF"/>
                </a:solidFill>
                <a:latin typeface="Arial"/>
                <a:ea typeface="Arial"/>
                <a:cs typeface="Arial"/>
                <a:sym typeface="Arial"/>
              </a:rPr>
              <a:t>­</a:t>
            </a:r>
            <a:r>
              <a:rPr lang="sv" sz="1700" b="1" i="0" u="none" spc="5" baseline="0" dirty="0">
                <a:solidFill>
                  <a:srgbClr val="FFFFFF"/>
                </a:solidFill>
                <a:latin typeface="Arial"/>
                <a:ea typeface="Arial"/>
                <a:cs typeface="Arial"/>
                <a:sym typeface="Arial"/>
              </a:rPr>
              <a:t>tet</a:t>
            </a:r>
            <a:endParaRPr sz="1700" dirty="0">
              <a:latin typeface="Arial"/>
              <a:cs typeface="Arial"/>
            </a:endParaRPr>
          </a:p>
        </p:txBody>
      </p:sp>
      <p:sp>
        <p:nvSpPr>
          <p:cNvPr id="29" name="object 29"/>
          <p:cNvSpPr txBox="1"/>
          <p:nvPr/>
        </p:nvSpPr>
        <p:spPr>
          <a:xfrm>
            <a:off x="2278988" y="6244584"/>
            <a:ext cx="1493409" cy="314176"/>
          </a:xfrm>
          <a:prstGeom prst="rect">
            <a:avLst/>
          </a:prstGeom>
          <a:solidFill>
            <a:srgbClr val="231F20">
              <a:alpha val="75000"/>
            </a:srgbClr>
          </a:solidFill>
        </p:spPr>
        <p:txBody>
          <a:bodyPr vert="horz" wrap="square" lIns="0" tIns="52058" rIns="0" bIns="0" rtlCol="0">
            <a:spAutoFit/>
          </a:bodyPr>
          <a:lstStyle/>
          <a:p>
            <a:pPr marL="109833" algn="l" rtl="0">
              <a:spcBef>
                <a:spcPts val="409"/>
              </a:spcBef>
            </a:pPr>
            <a:r>
              <a:rPr lang="sv" sz="1700" b="1" i="0" u="none" spc="40" baseline="0" dirty="0">
                <a:solidFill>
                  <a:srgbClr val="FFFFFF"/>
                </a:solidFill>
                <a:latin typeface="Arial"/>
                <a:ea typeface="Arial"/>
                <a:cs typeface="Arial"/>
                <a:sym typeface="Arial"/>
              </a:rPr>
              <a:t>magsmärtor</a:t>
            </a:r>
            <a:endParaRPr sz="1700" dirty="0">
              <a:latin typeface="Arial"/>
              <a:cs typeface="Arial"/>
            </a:endParaRPr>
          </a:p>
        </p:txBody>
      </p:sp>
      <p:sp>
        <p:nvSpPr>
          <p:cNvPr id="30" name="object 30"/>
          <p:cNvSpPr txBox="1"/>
          <p:nvPr/>
        </p:nvSpPr>
        <p:spPr>
          <a:xfrm>
            <a:off x="6312880" y="2250165"/>
            <a:ext cx="1642400" cy="709146"/>
          </a:xfrm>
          <a:prstGeom prst="rect">
            <a:avLst/>
          </a:prstGeom>
        </p:spPr>
        <p:txBody>
          <a:bodyPr vert="horz" wrap="square" lIns="0" tIns="12697" rIns="0" bIns="0" rtlCol="0">
            <a:spAutoFit/>
          </a:bodyPr>
          <a:lstStyle/>
          <a:p>
            <a:pPr marL="12697" algn="l" rtl="0">
              <a:spcBef>
                <a:spcPts val="100"/>
              </a:spcBef>
            </a:pPr>
            <a:r>
              <a:rPr lang="sv" sz="1700" b="1" i="0" u="none" spc="-15" baseline="0">
                <a:solidFill>
                  <a:srgbClr val="D71920"/>
                </a:solidFill>
                <a:latin typeface="Arial"/>
                <a:ea typeface="Arial"/>
                <a:cs typeface="Arial"/>
                <a:sym typeface="Arial"/>
              </a:rPr>
              <a:t>aggression</a:t>
            </a:r>
            <a:endParaRPr sz="1700">
              <a:latin typeface="Arial"/>
              <a:cs typeface="Arial"/>
            </a:endParaRPr>
          </a:p>
          <a:p>
            <a:pPr marL="258393" algn="l" rtl="0">
              <a:spcBef>
                <a:spcPts val="1300"/>
              </a:spcBef>
            </a:pPr>
            <a:r>
              <a:rPr lang="sv" sz="1700" b="1" i="0" u="none" spc="10" baseline="0">
                <a:solidFill>
                  <a:srgbClr val="D71920"/>
                </a:solidFill>
                <a:latin typeface="Arial"/>
                <a:ea typeface="Arial"/>
                <a:cs typeface="Arial"/>
                <a:sym typeface="Arial"/>
              </a:rPr>
              <a:t>ilska</a:t>
            </a:r>
            <a:endParaRPr sz="1700">
              <a:latin typeface="Arial"/>
              <a:cs typeface="Arial"/>
            </a:endParaRPr>
          </a:p>
        </p:txBody>
      </p:sp>
      <p:sp>
        <p:nvSpPr>
          <p:cNvPr id="31" name="object 31"/>
          <p:cNvSpPr txBox="1"/>
          <p:nvPr/>
        </p:nvSpPr>
        <p:spPr>
          <a:xfrm>
            <a:off x="248614" y="1810854"/>
            <a:ext cx="1780801" cy="1087506"/>
          </a:xfrm>
          <a:prstGeom prst="rect">
            <a:avLst/>
          </a:prstGeom>
        </p:spPr>
        <p:txBody>
          <a:bodyPr vert="horz" wrap="square" lIns="0" tIns="12697" rIns="0" bIns="0" rtlCol="0">
            <a:spAutoFit/>
          </a:bodyPr>
          <a:lstStyle/>
          <a:p>
            <a:pPr marL="90152" algn="l" rtl="0">
              <a:spcBef>
                <a:spcPts val="100"/>
              </a:spcBef>
            </a:pPr>
            <a:r>
              <a:rPr lang="sv" sz="1700" b="1" i="0" u="none" spc="30" baseline="0" dirty="0">
                <a:solidFill>
                  <a:srgbClr val="D71920"/>
                </a:solidFill>
                <a:latin typeface="Arial"/>
                <a:ea typeface="Arial"/>
                <a:cs typeface="Arial"/>
                <a:sym typeface="Arial"/>
              </a:rPr>
              <a:t>anpassning</a:t>
            </a:r>
            <a:endParaRPr sz="1700" dirty="0">
              <a:latin typeface="Arial"/>
              <a:cs typeface="Arial"/>
            </a:endParaRPr>
          </a:p>
          <a:p>
            <a:pPr marL="12697" marR="5079" indent="248870" algn="l" rtl="0">
              <a:lnSpc>
                <a:spcPct val="163900"/>
              </a:lnSpc>
              <a:spcBef>
                <a:spcPts val="114"/>
              </a:spcBef>
            </a:pPr>
            <a:r>
              <a:rPr lang="sv" sz="1700" b="1" i="0" u="none" spc="50" baseline="0" dirty="0">
                <a:solidFill>
                  <a:srgbClr val="D71920"/>
                </a:solidFill>
                <a:latin typeface="Arial"/>
                <a:ea typeface="Arial"/>
                <a:cs typeface="Arial"/>
                <a:sym typeface="Arial"/>
              </a:rPr>
              <a:t>dra sig tillbaka  </a:t>
            </a:r>
            <a:r>
              <a:rPr lang="sv" sz="1700" b="1" i="0" u="none" spc="40" baseline="0" dirty="0">
                <a:solidFill>
                  <a:srgbClr val="D71920"/>
                </a:solidFill>
                <a:latin typeface="Arial"/>
                <a:ea typeface="Arial"/>
                <a:cs typeface="Arial"/>
                <a:sym typeface="Arial"/>
              </a:rPr>
              <a:t>känsla</a:t>
            </a:r>
            <a:r>
              <a:rPr lang="sv" sz="1700" b="1" i="0" u="none" spc="-55" baseline="0" dirty="0">
                <a:solidFill>
                  <a:srgbClr val="D71920"/>
                </a:solidFill>
                <a:latin typeface="Arial"/>
                <a:ea typeface="Arial"/>
                <a:cs typeface="Arial"/>
                <a:sym typeface="Arial"/>
              </a:rPr>
              <a:t> </a:t>
            </a:r>
            <a:r>
              <a:rPr lang="sv" sz="1700" b="1" i="0" u="none" spc="55" baseline="0" dirty="0">
                <a:solidFill>
                  <a:srgbClr val="D71920"/>
                </a:solidFill>
                <a:latin typeface="Arial"/>
                <a:ea typeface="Arial"/>
                <a:cs typeface="Arial"/>
                <a:sym typeface="Arial"/>
              </a:rPr>
              <a:t>av tomhet</a:t>
            </a:r>
            <a:endParaRPr sz="1700" dirty="0">
              <a:latin typeface="Arial"/>
              <a:cs typeface="Arial"/>
            </a:endParaRPr>
          </a:p>
        </p:txBody>
      </p:sp>
      <p:sp>
        <p:nvSpPr>
          <p:cNvPr id="32" name="object 32"/>
          <p:cNvSpPr txBox="1"/>
          <p:nvPr/>
        </p:nvSpPr>
        <p:spPr>
          <a:xfrm>
            <a:off x="2188579" y="2250165"/>
            <a:ext cx="3140686" cy="709146"/>
          </a:xfrm>
          <a:prstGeom prst="rect">
            <a:avLst/>
          </a:prstGeom>
        </p:spPr>
        <p:txBody>
          <a:bodyPr vert="horz" wrap="square" lIns="0" tIns="12697" rIns="0" bIns="0" rtlCol="0">
            <a:spAutoFit/>
          </a:bodyPr>
          <a:lstStyle/>
          <a:p>
            <a:pPr marL="12697" algn="l" rtl="0">
              <a:spcBef>
                <a:spcPts val="100"/>
              </a:spcBef>
              <a:tabLst>
                <a:tab pos="1617656" algn="l"/>
              </a:tabLst>
            </a:pPr>
            <a:r>
              <a:rPr lang="fi-FI" sz="1700" b="1" i="0" u="none" spc="25" baseline="0" dirty="0">
                <a:solidFill>
                  <a:srgbClr val="D71920"/>
                </a:solidFill>
                <a:latin typeface="Arial"/>
                <a:ea typeface="Arial"/>
                <a:cs typeface="Arial"/>
                <a:sym typeface="Arial"/>
              </a:rPr>
              <a:t>F</a:t>
            </a:r>
            <a:r>
              <a:rPr lang="sv" sz="1700" b="1" i="0" u="none" spc="25" baseline="0" dirty="0">
                <a:solidFill>
                  <a:srgbClr val="D71920"/>
                </a:solidFill>
                <a:latin typeface="Arial"/>
                <a:ea typeface="Arial"/>
                <a:cs typeface="Arial"/>
                <a:sym typeface="Arial"/>
              </a:rPr>
              <a:t>örvirring	</a:t>
            </a:r>
            <a:r>
              <a:rPr lang="sv" sz="1700" b="1" i="0" u="none" spc="-5" baseline="0" dirty="0">
                <a:solidFill>
                  <a:srgbClr val="D71920"/>
                </a:solidFill>
                <a:latin typeface="Arial"/>
                <a:ea typeface="Arial"/>
                <a:cs typeface="Arial"/>
                <a:sym typeface="Arial"/>
              </a:rPr>
              <a:t>skuldkänslor</a:t>
            </a:r>
            <a:endParaRPr sz="1700" dirty="0">
              <a:latin typeface="Arial"/>
              <a:cs typeface="Arial"/>
            </a:endParaRPr>
          </a:p>
          <a:p>
            <a:pPr marL="968181" algn="l" rtl="0">
              <a:spcBef>
                <a:spcPts val="1300"/>
              </a:spcBef>
            </a:pPr>
            <a:r>
              <a:rPr lang="sv" sz="1700" b="1" i="0" u="none" spc="35" baseline="0" dirty="0">
                <a:solidFill>
                  <a:srgbClr val="D71920"/>
                </a:solidFill>
                <a:latin typeface="Arial"/>
                <a:ea typeface="Arial"/>
                <a:cs typeface="Arial"/>
                <a:sym typeface="Arial"/>
              </a:rPr>
              <a:t>overklig</a:t>
            </a:r>
            <a:r>
              <a:rPr lang="sv" sz="1700" b="1" i="0" u="none" spc="-15" baseline="0" dirty="0">
                <a:solidFill>
                  <a:srgbClr val="D71920"/>
                </a:solidFill>
                <a:latin typeface="Arial"/>
                <a:ea typeface="Arial"/>
                <a:cs typeface="Arial"/>
                <a:sym typeface="Arial"/>
              </a:rPr>
              <a:t> </a:t>
            </a:r>
            <a:r>
              <a:rPr lang="sv" sz="1700" b="1" i="0" u="none" spc="55" baseline="0" dirty="0">
                <a:solidFill>
                  <a:srgbClr val="D71920"/>
                </a:solidFill>
                <a:latin typeface="Arial"/>
                <a:ea typeface="Arial"/>
                <a:cs typeface="Arial"/>
                <a:sym typeface="Arial"/>
              </a:rPr>
              <a:t>känsla</a:t>
            </a:r>
            <a:endParaRPr sz="1700" dirty="0">
              <a:latin typeface="Arial"/>
              <a:cs typeface="Arial"/>
            </a:endParaRPr>
          </a:p>
        </p:txBody>
      </p:sp>
      <p:sp>
        <p:nvSpPr>
          <p:cNvPr id="33" name="object 33"/>
          <p:cNvSpPr txBox="1"/>
          <p:nvPr/>
        </p:nvSpPr>
        <p:spPr>
          <a:xfrm>
            <a:off x="309546" y="3242555"/>
            <a:ext cx="1363059" cy="792314"/>
          </a:xfrm>
          <a:prstGeom prst="rect">
            <a:avLst/>
          </a:prstGeom>
        </p:spPr>
        <p:txBody>
          <a:bodyPr vert="horz" wrap="square" lIns="0" tIns="25395" rIns="0" bIns="0" rtlCol="0">
            <a:spAutoFit/>
          </a:bodyPr>
          <a:lstStyle/>
          <a:p>
            <a:pPr marL="12697" marR="5079" indent="-635" algn="ctr" rtl="0">
              <a:lnSpc>
                <a:spcPts val="2000"/>
              </a:lnSpc>
              <a:spcBef>
                <a:spcPts val="200"/>
              </a:spcBef>
            </a:pPr>
            <a:r>
              <a:rPr lang="sv" sz="1700" b="1" i="0" u="none" spc="10" baseline="0" dirty="0">
                <a:solidFill>
                  <a:srgbClr val="D71920"/>
                </a:solidFill>
                <a:latin typeface="Arial"/>
                <a:ea typeface="Arial"/>
                <a:cs typeface="Arial"/>
                <a:sym typeface="Arial"/>
              </a:rPr>
              <a:t>osäkerhet  </a:t>
            </a:r>
            <a:r>
              <a:rPr lang="sv" sz="1700" b="1" i="0" u="none" spc="30" baseline="0" dirty="0">
                <a:solidFill>
                  <a:srgbClr val="D71920"/>
                </a:solidFill>
                <a:latin typeface="Arial"/>
                <a:ea typeface="Arial"/>
                <a:cs typeface="Arial"/>
                <a:sym typeface="Arial"/>
              </a:rPr>
              <a:t>om </a:t>
            </a:r>
            <a:r>
              <a:rPr lang="sv" sz="1700" b="1" i="0" u="none" spc="65" baseline="0" dirty="0">
                <a:solidFill>
                  <a:srgbClr val="D71920"/>
                </a:solidFill>
                <a:latin typeface="Arial"/>
                <a:ea typeface="Arial"/>
                <a:cs typeface="Arial"/>
                <a:sym typeface="Arial"/>
              </a:rPr>
              <a:t>vad man  </a:t>
            </a:r>
            <a:r>
              <a:rPr lang="sv" sz="1700" b="1" i="0" u="none" spc="25" baseline="0" dirty="0">
                <a:solidFill>
                  <a:srgbClr val="D71920"/>
                </a:solidFill>
                <a:latin typeface="Arial"/>
                <a:ea typeface="Arial"/>
                <a:cs typeface="Arial"/>
                <a:sym typeface="Arial"/>
              </a:rPr>
              <a:t>borde</a:t>
            </a:r>
            <a:r>
              <a:rPr lang="sv" sz="1700" b="1" i="0" u="none" spc="-70" baseline="0" dirty="0">
                <a:solidFill>
                  <a:srgbClr val="D71920"/>
                </a:solidFill>
                <a:latin typeface="Arial"/>
                <a:ea typeface="Arial"/>
                <a:cs typeface="Arial"/>
                <a:sym typeface="Arial"/>
              </a:rPr>
              <a:t> </a:t>
            </a:r>
            <a:r>
              <a:rPr lang="sv" sz="1700" b="1" i="0" u="none" spc="65" baseline="0" dirty="0">
                <a:solidFill>
                  <a:srgbClr val="D71920"/>
                </a:solidFill>
                <a:latin typeface="Arial"/>
                <a:ea typeface="Arial"/>
                <a:cs typeface="Arial"/>
                <a:sym typeface="Arial"/>
              </a:rPr>
              <a:t>göra</a:t>
            </a:r>
            <a:endParaRPr sz="1700" dirty="0">
              <a:latin typeface="Arial"/>
              <a:cs typeface="Arial"/>
            </a:endParaRPr>
          </a:p>
        </p:txBody>
      </p:sp>
      <p:sp>
        <p:nvSpPr>
          <p:cNvPr id="34" name="object 34"/>
          <p:cNvSpPr txBox="1"/>
          <p:nvPr/>
        </p:nvSpPr>
        <p:spPr>
          <a:xfrm>
            <a:off x="185006" y="4928200"/>
            <a:ext cx="1611927" cy="792314"/>
          </a:xfrm>
          <a:prstGeom prst="rect">
            <a:avLst/>
          </a:prstGeom>
        </p:spPr>
        <p:txBody>
          <a:bodyPr vert="horz" wrap="square" lIns="0" tIns="25395" rIns="0" bIns="0" rtlCol="0">
            <a:spAutoFit/>
          </a:bodyPr>
          <a:lstStyle/>
          <a:p>
            <a:pPr marL="12697" marR="5079" algn="ctr" rtl="0">
              <a:lnSpc>
                <a:spcPts val="2000"/>
              </a:lnSpc>
              <a:spcBef>
                <a:spcPts val="200"/>
              </a:spcBef>
            </a:pPr>
            <a:r>
              <a:rPr lang="sv" sz="1700" b="1" i="0" u="none" spc="30" baseline="0">
                <a:solidFill>
                  <a:srgbClr val="D71920"/>
                </a:solidFill>
                <a:latin typeface="Arial"/>
                <a:ea typeface="Arial"/>
                <a:cs typeface="Arial"/>
                <a:sym typeface="Arial"/>
              </a:rPr>
              <a:t>att påbörja  </a:t>
            </a:r>
            <a:r>
              <a:rPr lang="sv" sz="1700" b="1" i="0" u="none" spc="35" baseline="0">
                <a:solidFill>
                  <a:srgbClr val="D71920"/>
                </a:solidFill>
                <a:latin typeface="Arial"/>
                <a:ea typeface="Arial"/>
                <a:cs typeface="Arial"/>
                <a:sym typeface="Arial"/>
              </a:rPr>
              <a:t>v</a:t>
            </a:r>
            <a:r>
              <a:rPr lang="sv" sz="1700" b="1" i="0" u="none" spc="25" baseline="0">
                <a:solidFill>
                  <a:srgbClr val="D71920"/>
                </a:solidFill>
                <a:latin typeface="Arial"/>
                <a:ea typeface="Arial"/>
                <a:cs typeface="Arial"/>
                <a:sym typeface="Arial"/>
              </a:rPr>
              <a:t>a</a:t>
            </a:r>
            <a:r>
              <a:rPr lang="sv" sz="1700" b="1" i="0" u="none" spc="95" baseline="0">
                <a:solidFill>
                  <a:srgbClr val="D71920"/>
                </a:solidFill>
                <a:latin typeface="Arial"/>
                <a:ea typeface="Arial"/>
                <a:cs typeface="Arial"/>
                <a:sym typeface="Arial"/>
              </a:rPr>
              <a:t>r</a:t>
            </a:r>
            <a:r>
              <a:rPr lang="sv" sz="1700" b="1" i="0" u="none" spc="10" baseline="0">
                <a:solidFill>
                  <a:srgbClr val="D71920"/>
                </a:solidFill>
                <a:latin typeface="Arial"/>
                <a:ea typeface="Arial"/>
                <a:cs typeface="Arial"/>
                <a:sym typeface="Arial"/>
              </a:rPr>
              <a:t>d</a:t>
            </a:r>
            <a:r>
              <a:rPr lang="sv" sz="1700" b="1" i="0" u="none" spc="50" baseline="0">
                <a:solidFill>
                  <a:srgbClr val="D71920"/>
                </a:solidFill>
                <a:latin typeface="Arial"/>
                <a:ea typeface="Arial"/>
                <a:cs typeface="Arial"/>
                <a:sym typeface="Arial"/>
              </a:rPr>
              <a:t>a</a:t>
            </a:r>
            <a:r>
              <a:rPr lang="sv" sz="1700" b="1" i="0" u="none" spc="-65" baseline="0">
                <a:solidFill>
                  <a:srgbClr val="D71920"/>
                </a:solidFill>
                <a:latin typeface="Arial"/>
                <a:ea typeface="Arial"/>
                <a:cs typeface="Arial"/>
                <a:sym typeface="Arial"/>
              </a:rPr>
              <a:t>g</a:t>
            </a:r>
            <a:r>
              <a:rPr lang="sv" sz="1700" b="1" i="0" u="none" spc="80" baseline="0">
                <a:solidFill>
                  <a:srgbClr val="D71920"/>
                </a:solidFill>
                <a:latin typeface="Arial"/>
                <a:ea typeface="Arial"/>
                <a:cs typeface="Arial"/>
                <a:sym typeface="Arial"/>
              </a:rPr>
              <a:t>s</a:t>
            </a:r>
            <a:r>
              <a:rPr lang="sv" sz="1700" b="1" i="0" u="none" spc="35" baseline="0">
                <a:solidFill>
                  <a:srgbClr val="D71920"/>
                </a:solidFill>
                <a:latin typeface="Arial"/>
                <a:ea typeface="Arial"/>
                <a:cs typeface="Arial"/>
                <a:sym typeface="Arial"/>
              </a:rPr>
              <a:t>r</a:t>
            </a:r>
            <a:r>
              <a:rPr lang="sv" sz="1700" b="1" i="0" u="none" spc="25" baseline="0">
                <a:solidFill>
                  <a:srgbClr val="D71920"/>
                </a:solidFill>
                <a:latin typeface="Arial"/>
                <a:ea typeface="Arial"/>
                <a:cs typeface="Arial"/>
                <a:sym typeface="Arial"/>
              </a:rPr>
              <a:t>u</a:t>
            </a:r>
            <a:r>
              <a:rPr lang="sv" sz="1700" b="1" i="0" u="none" spc="75" baseline="0">
                <a:solidFill>
                  <a:srgbClr val="D71920"/>
                </a:solidFill>
                <a:latin typeface="Arial"/>
                <a:ea typeface="Arial"/>
                <a:cs typeface="Arial"/>
                <a:sym typeface="Arial"/>
              </a:rPr>
              <a:t>t</a:t>
            </a:r>
            <a:r>
              <a:rPr lang="sv" sz="1700" b="1" i="0" u="none" baseline="0">
                <a:solidFill>
                  <a:srgbClr val="D71920"/>
                </a:solidFill>
                <a:latin typeface="Arial"/>
                <a:ea typeface="Arial"/>
                <a:cs typeface="Arial"/>
                <a:sym typeface="Arial"/>
              </a:rPr>
              <a:t>i</a:t>
            </a:r>
            <a:r>
              <a:rPr lang="sv" sz="1700" b="1" i="0" u="none" spc="5" baseline="0">
                <a:solidFill>
                  <a:srgbClr val="D71920"/>
                </a:solidFill>
                <a:latin typeface="Arial"/>
                <a:ea typeface="Arial"/>
                <a:cs typeface="Arial"/>
                <a:sym typeface="Arial"/>
              </a:rPr>
              <a:t>n</a:t>
            </a:r>
            <a:r>
              <a:rPr lang="sv" sz="1700" b="1" i="0" u="none" spc="25" baseline="0">
                <a:solidFill>
                  <a:srgbClr val="D71920"/>
                </a:solidFill>
                <a:latin typeface="Arial"/>
                <a:ea typeface="Arial"/>
                <a:cs typeface="Arial"/>
                <a:sym typeface="Arial"/>
              </a:rPr>
              <a:t>er  </a:t>
            </a:r>
            <a:endParaRPr sz="1700">
              <a:latin typeface="Arial"/>
              <a:cs typeface="Arial"/>
            </a:endParaRPr>
          </a:p>
        </p:txBody>
      </p:sp>
      <p:sp>
        <p:nvSpPr>
          <p:cNvPr id="35" name="object 35"/>
          <p:cNvSpPr txBox="1"/>
          <p:nvPr/>
        </p:nvSpPr>
        <p:spPr>
          <a:xfrm>
            <a:off x="7827845" y="1762479"/>
            <a:ext cx="2425981" cy="2019002"/>
          </a:xfrm>
          <a:prstGeom prst="rect">
            <a:avLst/>
          </a:prstGeom>
        </p:spPr>
        <p:txBody>
          <a:bodyPr vert="horz" wrap="square" lIns="0" tIns="12697" rIns="0" bIns="0" rtlCol="0">
            <a:spAutoFit/>
          </a:bodyPr>
          <a:lstStyle/>
          <a:p>
            <a:pPr marL="679314" algn="l" rtl="0">
              <a:spcBef>
                <a:spcPts val="100"/>
              </a:spcBef>
            </a:pPr>
            <a:r>
              <a:rPr lang="sv" sz="1700" b="1" i="0" u="none" spc="35" baseline="0" dirty="0">
                <a:solidFill>
                  <a:srgbClr val="D71920"/>
                </a:solidFill>
                <a:latin typeface="Arial"/>
                <a:ea typeface="Arial"/>
                <a:cs typeface="Arial"/>
                <a:sym typeface="Arial"/>
              </a:rPr>
              <a:t>godkännande</a:t>
            </a:r>
            <a:endParaRPr sz="1700" dirty="0">
              <a:latin typeface="Arial"/>
              <a:cs typeface="Arial"/>
            </a:endParaRPr>
          </a:p>
          <a:p>
            <a:pPr marL="12697" marR="5079" indent="86343" algn="l" rtl="0">
              <a:lnSpc>
                <a:spcPct val="163900"/>
              </a:lnSpc>
              <a:spcBef>
                <a:spcPts val="114"/>
              </a:spcBef>
              <a:tabLst>
                <a:tab pos="1186578" algn="l"/>
              </a:tabLst>
            </a:pPr>
            <a:r>
              <a:rPr lang="sv" sz="1700" b="1" i="0" u="none" baseline="0" dirty="0">
                <a:solidFill>
                  <a:srgbClr val="D71920"/>
                </a:solidFill>
                <a:latin typeface="Arial"/>
                <a:ea typeface="Arial"/>
                <a:cs typeface="Arial"/>
                <a:sym typeface="Arial"/>
              </a:rPr>
              <a:t>överbeskyddande </a:t>
            </a:r>
            <a:r>
              <a:rPr lang="sv" sz="1700" b="1" i="0" u="none" spc="30" baseline="0" dirty="0">
                <a:solidFill>
                  <a:srgbClr val="D71920"/>
                </a:solidFill>
                <a:latin typeface="Arial"/>
                <a:ea typeface="Arial"/>
                <a:cs typeface="Arial"/>
                <a:sym typeface="Arial"/>
              </a:rPr>
              <a:t>ir</a:t>
            </a:r>
            <a:r>
              <a:rPr lang="sv" sz="1700" b="1" i="0" u="none" spc="55" baseline="0" dirty="0">
                <a:solidFill>
                  <a:srgbClr val="D71920"/>
                </a:solidFill>
                <a:latin typeface="Arial"/>
                <a:ea typeface="Arial"/>
                <a:cs typeface="Arial"/>
                <a:sym typeface="Arial"/>
              </a:rPr>
              <a:t>ri</a:t>
            </a:r>
            <a:r>
              <a:rPr lang="sv" sz="1700" b="1" i="0" u="none" spc="-55" baseline="0" dirty="0">
                <a:solidFill>
                  <a:srgbClr val="D71920"/>
                </a:solidFill>
                <a:latin typeface="Arial"/>
                <a:ea typeface="Arial"/>
                <a:cs typeface="Arial"/>
                <a:sym typeface="Arial"/>
              </a:rPr>
              <a:t>ta</a:t>
            </a:r>
            <a:r>
              <a:rPr lang="sv" sz="1700" b="1" i="0" u="none" spc="125" baseline="0" dirty="0">
                <a:solidFill>
                  <a:srgbClr val="D71920"/>
                </a:solidFill>
                <a:latin typeface="Arial"/>
                <a:ea typeface="Arial"/>
                <a:cs typeface="Arial"/>
                <a:sym typeface="Arial"/>
              </a:rPr>
              <a:t>ti</a:t>
            </a:r>
            <a:r>
              <a:rPr lang="sv" sz="1700" b="1" i="0" u="none" spc="-5" baseline="0" dirty="0">
                <a:solidFill>
                  <a:srgbClr val="D71920"/>
                </a:solidFill>
                <a:latin typeface="Arial"/>
                <a:ea typeface="Arial"/>
                <a:cs typeface="Arial"/>
                <a:sym typeface="Arial"/>
              </a:rPr>
              <a:t>o</a:t>
            </a:r>
            <a:r>
              <a:rPr lang="sv" sz="1700" b="1" i="0" u="none" spc="-35" baseline="0" dirty="0">
                <a:solidFill>
                  <a:srgbClr val="D71920"/>
                </a:solidFill>
                <a:latin typeface="Arial"/>
                <a:ea typeface="Arial"/>
                <a:cs typeface="Arial"/>
                <a:sym typeface="Arial"/>
              </a:rPr>
              <a:t>n</a:t>
            </a:r>
            <a:r>
              <a:rPr lang="sv" sz="1700" b="0" i="0" u="none" baseline="0" dirty="0">
                <a:solidFill>
                  <a:srgbClr val="D71920"/>
                </a:solidFill>
                <a:latin typeface="Arial"/>
                <a:ea typeface="Arial"/>
                <a:cs typeface="Arial"/>
                <a:sym typeface="Arial"/>
              </a:rPr>
              <a:t>	</a:t>
            </a:r>
            <a:r>
              <a:rPr lang="sv" sz="1700" b="1" i="0" u="none" spc="75" baseline="0" dirty="0">
                <a:solidFill>
                  <a:srgbClr val="D71920"/>
                </a:solidFill>
                <a:latin typeface="Arial"/>
                <a:ea typeface="Arial"/>
                <a:cs typeface="Arial"/>
                <a:sym typeface="Arial"/>
              </a:rPr>
              <a:t>m</a:t>
            </a:r>
            <a:r>
              <a:rPr lang="sv" sz="1700" b="1" i="0" u="none" baseline="0" dirty="0">
                <a:solidFill>
                  <a:srgbClr val="D71920"/>
                </a:solidFill>
                <a:latin typeface="Arial"/>
                <a:ea typeface="Arial"/>
                <a:cs typeface="Arial"/>
                <a:sym typeface="Arial"/>
              </a:rPr>
              <a:t>i</a:t>
            </a:r>
            <a:r>
              <a:rPr lang="sv" sz="1700" b="1" i="0" u="none" spc="20" baseline="0" dirty="0">
                <a:solidFill>
                  <a:srgbClr val="D71920"/>
                </a:solidFill>
                <a:latin typeface="Arial"/>
                <a:ea typeface="Arial"/>
                <a:cs typeface="Arial"/>
                <a:sym typeface="Arial"/>
              </a:rPr>
              <a:t>s</a:t>
            </a:r>
            <a:r>
              <a:rPr lang="sv" sz="1700" b="1" i="0" u="none" spc="40" baseline="0" dirty="0">
                <a:solidFill>
                  <a:srgbClr val="D71920"/>
                </a:solidFill>
                <a:latin typeface="Arial"/>
                <a:ea typeface="Arial"/>
                <a:cs typeface="Arial"/>
                <a:sym typeface="Arial"/>
              </a:rPr>
              <a:t>s</a:t>
            </a:r>
            <a:r>
              <a:rPr lang="sv" sz="1700" b="1" i="0" u="none" spc="-65" baseline="0" dirty="0">
                <a:solidFill>
                  <a:srgbClr val="D71920"/>
                </a:solidFill>
                <a:latin typeface="Arial"/>
                <a:ea typeface="Arial"/>
                <a:cs typeface="Arial"/>
                <a:sym typeface="Arial"/>
              </a:rPr>
              <a:t>t</a:t>
            </a:r>
            <a:r>
              <a:rPr lang="sv" sz="1700" b="1" i="0" u="none" spc="25" baseline="0" dirty="0">
                <a:solidFill>
                  <a:srgbClr val="D71920"/>
                </a:solidFill>
                <a:latin typeface="Arial"/>
                <a:ea typeface="Arial"/>
                <a:cs typeface="Arial"/>
                <a:sym typeface="Arial"/>
              </a:rPr>
              <a:t>r</a:t>
            </a:r>
            <a:r>
              <a:rPr lang="sv" sz="1700" b="1" i="0" u="none" spc="75" baseline="0" dirty="0">
                <a:solidFill>
                  <a:srgbClr val="D71920"/>
                </a:solidFill>
                <a:latin typeface="Arial"/>
                <a:ea typeface="Arial"/>
                <a:cs typeface="Arial"/>
                <a:sym typeface="Arial"/>
              </a:rPr>
              <a:t>o</a:t>
            </a:r>
            <a:endParaRPr sz="1700" dirty="0">
              <a:latin typeface="Arial"/>
              <a:cs typeface="Arial"/>
            </a:endParaRPr>
          </a:p>
          <a:p>
            <a:pPr marL="196811" algn="l" rtl="0">
              <a:spcBef>
                <a:spcPts val="1220"/>
              </a:spcBef>
            </a:pPr>
            <a:r>
              <a:rPr lang="sv" sz="1700" b="1" i="0" u="none" spc="50" baseline="0" dirty="0">
                <a:solidFill>
                  <a:srgbClr val="D71920"/>
                </a:solidFill>
                <a:latin typeface="Arial"/>
                <a:ea typeface="Arial"/>
                <a:cs typeface="Arial"/>
                <a:sym typeface="Arial"/>
              </a:rPr>
              <a:t>hopplöshet</a:t>
            </a:r>
            <a:endParaRPr sz="1700" dirty="0">
              <a:latin typeface="Arial"/>
              <a:cs typeface="Arial"/>
            </a:endParaRPr>
          </a:p>
          <a:p>
            <a:pPr marL="808193" algn="l" rtl="0">
              <a:spcBef>
                <a:spcPts val="1170"/>
              </a:spcBef>
            </a:pPr>
            <a:r>
              <a:rPr lang="sv" sz="1700" b="1" i="0" u="none" spc="25" baseline="0" dirty="0">
                <a:solidFill>
                  <a:srgbClr val="D71920"/>
                </a:solidFill>
                <a:latin typeface="Arial"/>
                <a:ea typeface="Arial"/>
                <a:cs typeface="Arial"/>
                <a:sym typeface="Arial"/>
              </a:rPr>
              <a:t>nedstämdhet</a:t>
            </a:r>
            <a:endParaRPr sz="1700" dirty="0">
              <a:latin typeface="Arial"/>
              <a:cs typeface="Arial"/>
            </a:endParaRPr>
          </a:p>
        </p:txBody>
      </p:sp>
      <p:sp>
        <p:nvSpPr>
          <p:cNvPr id="36" name="object 36"/>
          <p:cNvSpPr txBox="1"/>
          <p:nvPr/>
        </p:nvSpPr>
        <p:spPr>
          <a:xfrm>
            <a:off x="3760804" y="6649380"/>
            <a:ext cx="2061782" cy="827779"/>
          </a:xfrm>
          <a:prstGeom prst="rect">
            <a:avLst/>
          </a:prstGeom>
          <a:solidFill>
            <a:srgbClr val="231F20">
              <a:alpha val="75000"/>
            </a:srgbClr>
          </a:solidFill>
        </p:spPr>
        <p:txBody>
          <a:bodyPr vert="horz" wrap="square" lIns="0" tIns="57773" rIns="0" bIns="0" rtlCol="0">
            <a:spAutoFit/>
          </a:bodyPr>
          <a:lstStyle/>
          <a:p>
            <a:pPr algn="ctr" rtl="0">
              <a:lnSpc>
                <a:spcPts val="2020"/>
              </a:lnSpc>
              <a:spcBef>
                <a:spcPts val="455"/>
              </a:spcBef>
            </a:pPr>
            <a:r>
              <a:rPr lang="sv" sz="1700" b="1" i="0" u="none" spc="25" baseline="0" dirty="0">
                <a:solidFill>
                  <a:srgbClr val="FFFFFF"/>
                </a:solidFill>
                <a:latin typeface="Arial"/>
                <a:ea typeface="Arial"/>
                <a:cs typeface="Arial"/>
                <a:sym typeface="Arial"/>
              </a:rPr>
              <a:t>muskel-</a:t>
            </a:r>
            <a:r>
              <a:rPr lang="sv" sz="1700" b="1" i="0" u="none" spc="-20" baseline="0" dirty="0">
                <a:solidFill>
                  <a:srgbClr val="FFFFFF"/>
                </a:solidFill>
                <a:latin typeface="Arial"/>
                <a:ea typeface="Arial"/>
                <a:cs typeface="Arial"/>
                <a:sym typeface="Arial"/>
              </a:rPr>
              <a:t> </a:t>
            </a:r>
            <a:r>
              <a:rPr lang="sv" sz="1700" b="1" i="0" u="none" spc="30" baseline="0" dirty="0">
                <a:solidFill>
                  <a:srgbClr val="FFFFFF"/>
                </a:solidFill>
                <a:latin typeface="Arial"/>
                <a:ea typeface="Arial"/>
                <a:cs typeface="Arial"/>
                <a:sym typeface="Arial"/>
              </a:rPr>
              <a:t>smärtor och</a:t>
            </a:r>
            <a:endParaRPr sz="1700" dirty="0">
              <a:latin typeface="Arial"/>
              <a:cs typeface="Arial"/>
            </a:endParaRPr>
          </a:p>
          <a:p>
            <a:pPr algn="ctr" rtl="0">
              <a:lnSpc>
                <a:spcPts val="2020"/>
              </a:lnSpc>
            </a:pPr>
            <a:r>
              <a:rPr lang="sv" sz="1700" b="1" i="0" u="none" spc="40" baseline="0" dirty="0">
                <a:solidFill>
                  <a:srgbClr val="FFFFFF"/>
                </a:solidFill>
                <a:latin typeface="Arial"/>
                <a:ea typeface="Arial"/>
                <a:cs typeface="Arial"/>
                <a:sym typeface="Arial"/>
              </a:rPr>
              <a:t>-spänningar</a:t>
            </a:r>
            <a:endParaRPr sz="1700" dirty="0">
              <a:latin typeface="Arial"/>
              <a:cs typeface="Arial"/>
            </a:endParaRPr>
          </a:p>
        </p:txBody>
      </p:sp>
      <p:sp>
        <p:nvSpPr>
          <p:cNvPr id="37" name="object 37"/>
          <p:cNvSpPr txBox="1"/>
          <p:nvPr/>
        </p:nvSpPr>
        <p:spPr>
          <a:xfrm>
            <a:off x="9581312" y="5484663"/>
            <a:ext cx="622169" cy="314122"/>
          </a:xfrm>
          <a:prstGeom prst="rect">
            <a:avLst/>
          </a:prstGeom>
          <a:solidFill>
            <a:srgbClr val="231F20">
              <a:alpha val="75000"/>
            </a:srgbClr>
          </a:solidFill>
        </p:spPr>
        <p:txBody>
          <a:bodyPr vert="horz" wrap="square" lIns="0" tIns="52058" rIns="0" bIns="0" rtlCol="0">
            <a:spAutoFit/>
          </a:bodyPr>
          <a:lstStyle/>
          <a:p>
            <a:pPr marL="96501" algn="l" rtl="0">
              <a:spcBef>
                <a:spcPts val="409"/>
              </a:spcBef>
            </a:pPr>
            <a:r>
              <a:rPr lang="sv" sz="1700" b="1" i="0" u="none" spc="75" baseline="0">
                <a:solidFill>
                  <a:srgbClr val="FFFFFF"/>
                </a:solidFill>
                <a:latin typeface="Arial"/>
                <a:ea typeface="Arial"/>
                <a:cs typeface="Arial"/>
                <a:sym typeface="Arial"/>
              </a:rPr>
              <a:t>gråt</a:t>
            </a:r>
            <a:endParaRPr sz="1700">
              <a:latin typeface="Arial"/>
              <a:cs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AA64B-D64F-416E-99F4-6E3DB7FD277F}"/>
              </a:ext>
            </a:extLst>
          </p:cNvPr>
          <p:cNvSpPr>
            <a:spLocks noGrp="1"/>
          </p:cNvSpPr>
          <p:nvPr>
            <p:ph type="title"/>
          </p:nvPr>
        </p:nvSpPr>
        <p:spPr>
          <a:xfrm>
            <a:off x="552450" y="230188"/>
            <a:ext cx="7705725" cy="1371600"/>
          </a:xfrm>
        </p:spPr>
        <p:txBody>
          <a:bodyPr wrap="square" anchor="ctr">
            <a:normAutofit/>
          </a:bodyPr>
          <a:lstStyle/>
          <a:p>
            <a:pPr algn="l" rtl="0"/>
            <a:r>
              <a:rPr lang="sv" b="0" i="0" u="none" baseline="0"/>
              <a:t>Psykiskt välbefinnande</a:t>
            </a:r>
          </a:p>
        </p:txBody>
      </p:sp>
      <p:pic>
        <p:nvPicPr>
          <p:cNvPr id="4" name="Content Placeholder 3" descr="A picture containing water, outdoor, sky&#10;&#10;Description automatically generated">
            <a:extLst>
              <a:ext uri="{FF2B5EF4-FFF2-40B4-BE49-F238E27FC236}">
                <a16:creationId xmlns:a16="http://schemas.microsoft.com/office/drawing/2014/main" id="{2F5BC2B9-371E-4079-B034-14D7BCEBFB02}"/>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21234" r="11817" b="3"/>
          <a:stretch/>
        </p:blipFill>
        <p:spPr>
          <a:xfrm>
            <a:off x="0" y="1743673"/>
            <a:ext cx="4764087" cy="4749800"/>
          </a:xfrm>
          <a:noFill/>
        </p:spPr>
      </p:pic>
      <p:sp>
        <p:nvSpPr>
          <p:cNvPr id="7" name="Content Placeholder 6">
            <a:extLst>
              <a:ext uri="{FF2B5EF4-FFF2-40B4-BE49-F238E27FC236}">
                <a16:creationId xmlns:a16="http://schemas.microsoft.com/office/drawing/2014/main" id="{340A7A56-70D3-4AED-B49C-1C506DD64AC6}"/>
              </a:ext>
            </a:extLst>
          </p:cNvPr>
          <p:cNvSpPr>
            <a:spLocks noGrp="1"/>
          </p:cNvSpPr>
          <p:nvPr>
            <p:ph sz="half" idx="2"/>
          </p:nvPr>
        </p:nvSpPr>
        <p:spPr>
          <a:xfrm>
            <a:off x="5149348" y="1906588"/>
            <a:ext cx="4764088" cy="4749800"/>
          </a:xfrm>
        </p:spPr>
        <p:txBody>
          <a:bodyPr vert="horz" wrap="square" lIns="80201" tIns="40100" rIns="80201" bIns="40100" numCol="1" rtlCol="0" anchor="t" anchorCtr="0" compatLnSpc="1">
            <a:prstTxWarp prst="textNoShape">
              <a:avLst/>
            </a:prstTxWarp>
            <a:normAutofit/>
          </a:bodyPr>
          <a:lstStyle/>
          <a:p>
            <a:pPr algn="l" rtl="0">
              <a:lnSpc>
                <a:spcPct val="90000"/>
              </a:lnSpc>
            </a:pPr>
            <a:r>
              <a:rPr lang="sv" sz="1800" b="0" i="0" u="none" baseline="0"/>
              <a:t>Psykiskt välbefinnande syns till exempel genom att vi kan upprätthålla relationer, bry oss om andra människor, interagera med andra och uttrycka våra känslor. </a:t>
            </a:r>
            <a:br>
              <a:rPr lang="sv" sz="1800"/>
            </a:br>
            <a:endParaRPr lang="sv" sz="1800" dirty="0"/>
          </a:p>
          <a:p>
            <a:pPr algn="l" rtl="0">
              <a:lnSpc>
                <a:spcPct val="90000"/>
              </a:lnSpc>
            </a:pPr>
            <a:r>
              <a:rPr lang="sv" sz="1800" b="0" i="0" u="none" baseline="0"/>
              <a:t>Psykiskt välbefinnande hjälper också till med att hantera tillfällig ångest, tolerera förluster och acceptera förändringar i livet vid behov.</a:t>
            </a:r>
            <a:br>
              <a:rPr lang="sv" sz="1800"/>
            </a:br>
            <a:endParaRPr lang="sv" sz="1800" dirty="0"/>
          </a:p>
          <a:p>
            <a:pPr algn="l" rtl="0">
              <a:lnSpc>
                <a:spcPct val="90000"/>
              </a:lnSpc>
            </a:pPr>
            <a:r>
              <a:rPr lang="sv" sz="1800" b="0" i="0" u="none" baseline="0"/>
              <a:t>Ett balanserat sinne kan också skilja mellan sitt eget tänkande och yttre verklighet.</a:t>
            </a:r>
          </a:p>
          <a:p>
            <a:pPr algn="l" rtl="0">
              <a:lnSpc>
                <a:spcPct val="90000"/>
              </a:lnSpc>
            </a:pPr>
            <a:endParaRPr lang="sv" sz="1800" dirty="0"/>
          </a:p>
        </p:txBody>
      </p:sp>
      <p:sp>
        <p:nvSpPr>
          <p:cNvPr id="10" name="TextBox 9">
            <a:extLst>
              <a:ext uri="{FF2B5EF4-FFF2-40B4-BE49-F238E27FC236}">
                <a16:creationId xmlns:a16="http://schemas.microsoft.com/office/drawing/2014/main" id="{3BC6E53C-37A2-4604-A28C-54DA8C5EF9AB}"/>
              </a:ext>
            </a:extLst>
          </p:cNvPr>
          <p:cNvSpPr txBox="1"/>
          <p:nvPr/>
        </p:nvSpPr>
        <p:spPr>
          <a:xfrm>
            <a:off x="78039" y="6496859"/>
            <a:ext cx="5348036" cy="276999"/>
          </a:xfrm>
          <a:prstGeom prst="rect">
            <a:avLst/>
          </a:prstGeom>
          <a:noFill/>
        </p:spPr>
        <p:txBody>
          <a:bodyPr wrap="square">
            <a:spAutoFit/>
          </a:bodyPr>
          <a:lstStyle/>
          <a:p>
            <a:pPr algn="l" rtl="0"/>
            <a:r>
              <a:rPr lang="sv" sz="1200" b="0" i="0" u="none" baseline="0">
                <a:latin typeface="+mn-lt"/>
                <a:ea typeface="+mn-lt"/>
                <a:cs typeface="+mn-lt"/>
                <a:sym typeface="+mn-lt"/>
              </a:rPr>
              <a:t>Bild: Joonas Brandt</a:t>
            </a:r>
          </a:p>
        </p:txBody>
      </p:sp>
    </p:spTree>
    <p:extLst>
      <p:ext uri="{BB962C8B-B14F-4D97-AF65-F5344CB8AC3E}">
        <p14:creationId xmlns:p14="http://schemas.microsoft.com/office/powerpoint/2010/main" val="852959621"/>
      </p:ext>
    </p:extLst>
  </p:cSld>
  <p:clrMapOvr>
    <a:masterClrMapping/>
  </p:clrMapOvr>
  <p:transition>
    <p:cover dir="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C108584-C3D5-4DC2-BF22-D5E553C29F4D}"/>
              </a:ext>
            </a:extLst>
          </p:cNvPr>
          <p:cNvSpPr>
            <a:spLocks noGrp="1"/>
          </p:cNvSpPr>
          <p:nvPr>
            <p:ph type="title"/>
          </p:nvPr>
        </p:nvSpPr>
        <p:spPr>
          <a:xfrm>
            <a:off x="552450" y="230188"/>
            <a:ext cx="7705725" cy="1371600"/>
          </a:xfrm>
        </p:spPr>
        <p:txBody>
          <a:bodyPr wrap="square" anchor="ctr">
            <a:normAutofit/>
          </a:bodyPr>
          <a:lstStyle/>
          <a:p>
            <a:pPr algn="l" rtl="0"/>
            <a:r>
              <a:rPr lang="sv" b="0" i="0" u="none" baseline="0"/>
              <a:t>Det fins många typer av stress</a:t>
            </a:r>
          </a:p>
        </p:txBody>
      </p:sp>
      <p:pic>
        <p:nvPicPr>
          <p:cNvPr id="21" name="Picture 20">
            <a:extLst>
              <a:ext uri="{FF2B5EF4-FFF2-40B4-BE49-F238E27FC236}">
                <a16:creationId xmlns:a16="http://schemas.microsoft.com/office/drawing/2014/main" id="{AFCF2A30-5D60-4E22-86E9-79EE2B1178AF}"/>
              </a:ext>
            </a:extLst>
          </p:cNvPr>
          <p:cNvPicPr>
            <a:picLocks noChangeAspect="1"/>
          </p:cNvPicPr>
          <p:nvPr/>
        </p:nvPicPr>
        <p:blipFill rotWithShape="1">
          <a:blip r:embed="rId3">
            <a:extLst>
              <a:ext uri="{28A0092B-C50C-407E-A947-70E740481C1C}">
                <a14:useLocalDpi xmlns:a14="http://schemas.microsoft.com/office/drawing/2010/main" val="0"/>
              </a:ext>
            </a:extLst>
          </a:blip>
          <a:srcRect l="5656" r="27395" b="3"/>
          <a:stretch/>
        </p:blipFill>
        <p:spPr>
          <a:xfrm>
            <a:off x="0" y="1906588"/>
            <a:ext cx="4764087" cy="4749800"/>
          </a:xfrm>
          <a:prstGeom prst="rect">
            <a:avLst/>
          </a:prstGeom>
          <a:noFill/>
        </p:spPr>
      </p:pic>
      <p:sp>
        <p:nvSpPr>
          <p:cNvPr id="3" name="Sisällön paikkamerkki 2">
            <a:extLst>
              <a:ext uri="{FF2B5EF4-FFF2-40B4-BE49-F238E27FC236}">
                <a16:creationId xmlns:a16="http://schemas.microsoft.com/office/drawing/2014/main" id="{4F9809B7-7622-4EBA-81AA-20E5C8D3EE57}"/>
              </a:ext>
            </a:extLst>
          </p:cNvPr>
          <p:cNvSpPr>
            <a:spLocks noGrp="1"/>
          </p:cNvSpPr>
          <p:nvPr>
            <p:ph sz="half" idx="2"/>
          </p:nvPr>
        </p:nvSpPr>
        <p:spPr>
          <a:xfrm>
            <a:off x="5426075" y="1906588"/>
            <a:ext cx="4764088" cy="4749800"/>
          </a:xfrm>
        </p:spPr>
        <p:txBody>
          <a:bodyPr wrap="square" anchor="t">
            <a:normAutofit/>
          </a:bodyPr>
          <a:lstStyle/>
          <a:p>
            <a:pPr algn="l" rtl="0">
              <a:lnSpc>
                <a:spcPct val="90000"/>
              </a:lnSpc>
            </a:pPr>
            <a:r>
              <a:rPr lang="sv" sz="2600" b="0" i="0" u="none" baseline="0"/>
              <a:t>Vardagsstress </a:t>
            </a:r>
          </a:p>
          <a:p>
            <a:pPr algn="l" rtl="0">
              <a:lnSpc>
                <a:spcPct val="90000"/>
              </a:lnSpc>
            </a:pPr>
            <a:r>
              <a:rPr lang="sv" sz="2600" b="0" i="0" u="none" baseline="0"/>
              <a:t>Akut stress </a:t>
            </a:r>
          </a:p>
          <a:p>
            <a:pPr algn="l" rtl="0">
              <a:lnSpc>
                <a:spcPct val="90000"/>
              </a:lnSpc>
            </a:pPr>
            <a:r>
              <a:rPr lang="sv" sz="2600" b="0" i="0" u="none" baseline="0"/>
              <a:t>Kumulativ stress </a:t>
            </a:r>
          </a:p>
          <a:p>
            <a:pPr algn="l" rtl="0">
              <a:lnSpc>
                <a:spcPct val="90000"/>
              </a:lnSpc>
            </a:pPr>
            <a:r>
              <a:rPr lang="sv" sz="2600" b="0" i="0" u="none" baseline="0"/>
              <a:t>Utbrändhet</a:t>
            </a:r>
          </a:p>
          <a:p>
            <a:pPr algn="l" rtl="0">
              <a:lnSpc>
                <a:spcPct val="90000"/>
              </a:lnSpc>
            </a:pPr>
            <a:endParaRPr lang="sv" sz="2600"/>
          </a:p>
          <a:p>
            <a:pPr lvl="0" algn="l" rtl="0">
              <a:lnSpc>
                <a:spcPct val="90000"/>
              </a:lnSpc>
            </a:pPr>
            <a:r>
              <a:rPr lang="sv" sz="2600" b="0" i="0" u="none" baseline="0"/>
              <a:t>Vardagsstress kan ackumuleras </a:t>
            </a:r>
          </a:p>
          <a:p>
            <a:pPr marL="0" indent="0" algn="l" rtl="0">
              <a:lnSpc>
                <a:spcPct val="90000"/>
              </a:lnSpc>
              <a:buNone/>
            </a:pPr>
            <a:r>
              <a:rPr lang="sv" sz="2600" b="0" i="0" u="none" baseline="0"/>
              <a:t>-&gt; Kumulativ stress -&gt; Utbrändhet</a:t>
            </a:r>
          </a:p>
          <a:p>
            <a:pPr marL="0" indent="0" algn="l" rtl="0">
              <a:lnSpc>
                <a:spcPct val="90000"/>
              </a:lnSpc>
              <a:buNone/>
            </a:pPr>
            <a:endParaRPr lang="sv" sz="2600"/>
          </a:p>
          <a:p>
            <a:pPr algn="l" rtl="0">
              <a:lnSpc>
                <a:spcPct val="90000"/>
              </a:lnSpc>
            </a:pPr>
            <a:r>
              <a:rPr lang="sv" sz="2600" b="0" i="0" u="none" baseline="0"/>
              <a:t>Eustress</a:t>
            </a:r>
          </a:p>
          <a:p>
            <a:pPr algn="l" rtl="0">
              <a:lnSpc>
                <a:spcPct val="90000"/>
              </a:lnSpc>
            </a:pPr>
            <a:endParaRPr lang="sv" sz="2600"/>
          </a:p>
        </p:txBody>
      </p:sp>
    </p:spTree>
    <p:extLst>
      <p:ext uri="{BB962C8B-B14F-4D97-AF65-F5344CB8AC3E}">
        <p14:creationId xmlns:p14="http://schemas.microsoft.com/office/powerpoint/2010/main" val="3162673110"/>
      </p:ext>
    </p:extLst>
  </p:cSld>
  <p:clrMapOvr>
    <a:masterClrMapping/>
  </p:clrMapOvr>
  <p:transition>
    <p:cover dir="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3DFB5E-8E10-4408-9BF2-1758803D4FF3}"/>
              </a:ext>
            </a:extLst>
          </p:cNvPr>
          <p:cNvSpPr>
            <a:spLocks noGrp="1"/>
          </p:cNvSpPr>
          <p:nvPr>
            <p:ph type="title"/>
          </p:nvPr>
        </p:nvSpPr>
        <p:spPr>
          <a:xfrm>
            <a:off x="552450" y="230188"/>
            <a:ext cx="7705725" cy="1371600"/>
          </a:xfrm>
        </p:spPr>
        <p:txBody>
          <a:bodyPr vert="horz" wrap="square" lIns="0" tIns="0" rIns="0" bIns="0" numCol="1" anchor="ctr" anchorCtr="0" compatLnSpc="1">
            <a:prstTxWarp prst="textNoShape">
              <a:avLst/>
            </a:prstTxWarp>
            <a:normAutofit/>
          </a:bodyPr>
          <a:lstStyle/>
          <a:p>
            <a:pPr algn="l" rtl="0"/>
            <a:r>
              <a:rPr lang="sv" b="0" i="0" u="none" baseline="0"/>
              <a:t>Så här kan du hjälpa dig själv</a:t>
            </a:r>
          </a:p>
        </p:txBody>
      </p:sp>
      <p:sp>
        <p:nvSpPr>
          <p:cNvPr id="6" name="TextBox 5">
            <a:extLst>
              <a:ext uri="{FF2B5EF4-FFF2-40B4-BE49-F238E27FC236}">
                <a16:creationId xmlns:a16="http://schemas.microsoft.com/office/drawing/2014/main" id="{6C0F763C-3965-4F8B-A96D-3DCB44FB6D7B}"/>
              </a:ext>
            </a:extLst>
          </p:cNvPr>
          <p:cNvSpPr txBox="1"/>
          <p:nvPr/>
        </p:nvSpPr>
        <p:spPr bwMode="auto">
          <a:xfrm>
            <a:off x="509588" y="1906588"/>
            <a:ext cx="4764087" cy="4749800"/>
          </a:xfrm>
          <a:prstGeom prst="rect">
            <a:avLst/>
          </a:prstGeom>
          <a:noFill/>
          <a:ln w="9525">
            <a:noFill/>
            <a:miter lim="800000"/>
            <a:headEnd/>
            <a:tailEnd/>
          </a:ln>
        </p:spPr>
        <p:txBody>
          <a:bodyPr vert="horz" wrap="square" lIns="104073" tIns="52035" rIns="104073" bIns="52035" numCol="1" anchor="t" anchorCtr="0" compatLnSpc="1">
            <a:prstTxWarp prst="textNoShape">
              <a:avLst/>
            </a:prstTxWarp>
            <a:normAutofit/>
          </a:bodyPr>
          <a:lstStyle/>
          <a:p>
            <a:pPr algn="l" defTabSz="1041400" rtl="0" eaLnBrk="0" hangingPunct="0">
              <a:lnSpc>
                <a:spcPct val="90000"/>
              </a:lnSpc>
              <a:spcBef>
                <a:spcPct val="20000"/>
              </a:spcBef>
              <a:buClr>
                <a:schemeClr val="accent2"/>
              </a:buClr>
              <a:buFont typeface="Times" charset="0"/>
              <a:buChar char="•"/>
            </a:pPr>
            <a:r>
              <a:rPr lang="sv" sz="1400" b="1" i="0" u="none" baseline="0">
                <a:effectLst/>
                <a:latin typeface="+mn-lt"/>
                <a:ea typeface="+mn-lt"/>
                <a:cs typeface="+mn-lt"/>
                <a:sym typeface="+mn-lt"/>
              </a:rPr>
              <a:t>Prata</a:t>
            </a:r>
            <a:r>
              <a:rPr lang="sv" sz="1400" b="0" i="0" u="none" baseline="0">
                <a:effectLst/>
                <a:latin typeface="+mn-lt"/>
                <a:ea typeface="+mn-lt"/>
                <a:cs typeface="+mn-lt"/>
                <a:sym typeface="+mn-lt"/>
              </a:rPr>
              <a:t> med andra om din upplevelse. Berätta vad du tänker och vad du känner om vad som händer. Genom att prata bearbetar du din tråkiga upplevelse.</a:t>
            </a:r>
          </a:p>
          <a:p>
            <a:pPr algn="l" defTabSz="1041400" rtl="0" eaLnBrk="0" hangingPunct="0">
              <a:lnSpc>
                <a:spcPct val="90000"/>
              </a:lnSpc>
              <a:spcBef>
                <a:spcPct val="20000"/>
              </a:spcBef>
              <a:buClr>
                <a:schemeClr val="accent2"/>
              </a:buClr>
              <a:buFont typeface="Times" charset="0"/>
              <a:buChar char="•"/>
            </a:pPr>
            <a:endParaRPr lang="sv" sz="1400" b="0" i="0" dirty="0">
              <a:effectLst/>
              <a:latin typeface="+mn-lt"/>
            </a:endParaRPr>
          </a:p>
          <a:p>
            <a:pPr algn="l" defTabSz="1041400" rtl="0" eaLnBrk="0" hangingPunct="0">
              <a:lnSpc>
                <a:spcPct val="90000"/>
              </a:lnSpc>
              <a:spcBef>
                <a:spcPct val="20000"/>
              </a:spcBef>
              <a:buClr>
                <a:schemeClr val="accent2"/>
              </a:buClr>
              <a:buFont typeface="Times" charset="0"/>
              <a:buChar char="•"/>
            </a:pPr>
            <a:r>
              <a:rPr lang="sv" sz="1400" b="0" i="0" u="none" baseline="0">
                <a:effectLst/>
                <a:latin typeface="+mn-lt"/>
                <a:ea typeface="+mn-lt"/>
                <a:cs typeface="+mn-lt"/>
                <a:sym typeface="+mn-lt"/>
              </a:rPr>
              <a:t>Fortsätt skolan, arbetet eller din vardag enligt gamla </a:t>
            </a:r>
            <a:r>
              <a:rPr lang="sv" sz="1400" b="1" i="0" u="none" baseline="0">
                <a:effectLst/>
                <a:latin typeface="+mn-lt"/>
                <a:ea typeface="+mn-lt"/>
                <a:cs typeface="+mn-lt"/>
                <a:sym typeface="+mn-lt"/>
              </a:rPr>
              <a:t>rutiner</a:t>
            </a:r>
            <a:r>
              <a:rPr lang="sv" sz="1400" b="0" i="0" u="none" baseline="0">
                <a:effectLst/>
                <a:latin typeface="+mn-lt"/>
                <a:ea typeface="+mn-lt"/>
                <a:cs typeface="+mn-lt"/>
                <a:sym typeface="+mn-lt"/>
              </a:rPr>
              <a:t>.</a:t>
            </a:r>
          </a:p>
          <a:p>
            <a:pPr algn="l" defTabSz="1041400" rtl="0" eaLnBrk="0" hangingPunct="0">
              <a:lnSpc>
                <a:spcPct val="90000"/>
              </a:lnSpc>
              <a:spcBef>
                <a:spcPct val="20000"/>
              </a:spcBef>
              <a:buClr>
                <a:schemeClr val="accent2"/>
              </a:buClr>
              <a:buFont typeface="Times" charset="0"/>
              <a:buChar char="•"/>
            </a:pPr>
            <a:endParaRPr lang="sv" sz="1400" b="0" i="0" dirty="0">
              <a:effectLst/>
              <a:latin typeface="+mn-lt"/>
            </a:endParaRPr>
          </a:p>
          <a:p>
            <a:pPr algn="l" defTabSz="1041400" rtl="0" eaLnBrk="0" hangingPunct="0">
              <a:lnSpc>
                <a:spcPct val="90000"/>
              </a:lnSpc>
              <a:spcBef>
                <a:spcPct val="20000"/>
              </a:spcBef>
              <a:buClr>
                <a:schemeClr val="accent2"/>
              </a:buClr>
              <a:buFont typeface="Times" charset="0"/>
              <a:buChar char="•"/>
            </a:pPr>
            <a:r>
              <a:rPr lang="sv" sz="1400" b="1" i="0" u="none" baseline="0">
                <a:effectLst/>
                <a:latin typeface="+mn-lt"/>
                <a:ea typeface="+mn-lt"/>
                <a:cs typeface="+mn-lt"/>
                <a:sym typeface="+mn-lt"/>
              </a:rPr>
              <a:t>Motion</a:t>
            </a:r>
            <a:r>
              <a:rPr lang="sv" sz="1400" b="0" i="0" u="none" baseline="0">
                <a:effectLst/>
                <a:latin typeface="+mn-lt"/>
                <a:ea typeface="+mn-lt"/>
                <a:cs typeface="+mn-lt"/>
                <a:sym typeface="+mn-lt"/>
              </a:rPr>
              <a:t> är bra eftersom det löser kroppslig spänning och därmed lugnar sinnet. Till exempel hjälper en promenad eller annan lätt aktivering.</a:t>
            </a:r>
          </a:p>
          <a:p>
            <a:pPr algn="l" defTabSz="1041400" rtl="0" eaLnBrk="0" hangingPunct="0">
              <a:lnSpc>
                <a:spcPct val="90000"/>
              </a:lnSpc>
              <a:spcBef>
                <a:spcPct val="20000"/>
              </a:spcBef>
              <a:buClr>
                <a:schemeClr val="accent2"/>
              </a:buClr>
              <a:buFont typeface="Times" charset="0"/>
              <a:buChar char="•"/>
            </a:pPr>
            <a:endParaRPr lang="sv" sz="1400" b="0" i="0" dirty="0">
              <a:effectLst/>
              <a:latin typeface="+mn-lt"/>
            </a:endParaRPr>
          </a:p>
          <a:p>
            <a:pPr algn="l" defTabSz="1041400" rtl="0" eaLnBrk="0" hangingPunct="0">
              <a:lnSpc>
                <a:spcPct val="90000"/>
              </a:lnSpc>
              <a:spcBef>
                <a:spcPct val="20000"/>
              </a:spcBef>
              <a:buClr>
                <a:schemeClr val="accent2"/>
              </a:buClr>
              <a:buFont typeface="Times" charset="0"/>
              <a:buChar char="•"/>
            </a:pPr>
            <a:r>
              <a:rPr lang="sv" sz="1400" b="0" i="0" u="none" baseline="0">
                <a:effectLst/>
                <a:latin typeface="+mn-lt"/>
                <a:ea typeface="+mn-lt"/>
                <a:cs typeface="+mn-lt"/>
                <a:sym typeface="+mn-lt"/>
              </a:rPr>
              <a:t>Undvik överdriven alkohol och lugnande medel.</a:t>
            </a:r>
          </a:p>
          <a:p>
            <a:pPr algn="l" defTabSz="1041400" rtl="0" eaLnBrk="0" hangingPunct="0">
              <a:lnSpc>
                <a:spcPct val="90000"/>
              </a:lnSpc>
              <a:spcBef>
                <a:spcPct val="20000"/>
              </a:spcBef>
              <a:buClr>
                <a:schemeClr val="accent2"/>
              </a:buClr>
              <a:buFont typeface="Times" charset="0"/>
              <a:buChar char="•"/>
            </a:pPr>
            <a:endParaRPr lang="sv" sz="1400" b="0" i="0" dirty="0">
              <a:effectLst/>
              <a:latin typeface="+mn-lt"/>
            </a:endParaRPr>
          </a:p>
          <a:p>
            <a:pPr algn="l" defTabSz="1041400" rtl="0" eaLnBrk="0" hangingPunct="0">
              <a:lnSpc>
                <a:spcPct val="90000"/>
              </a:lnSpc>
              <a:spcBef>
                <a:spcPct val="20000"/>
              </a:spcBef>
              <a:buClr>
                <a:schemeClr val="accent2"/>
              </a:buClr>
              <a:buFont typeface="Times" charset="0"/>
              <a:buChar char="•"/>
            </a:pPr>
            <a:r>
              <a:rPr lang="sv" sz="1400" b="1" i="0" u="none" baseline="0">
                <a:effectLst/>
                <a:latin typeface="+mn-lt"/>
                <a:ea typeface="+mn-lt"/>
                <a:cs typeface="+mn-lt"/>
                <a:sym typeface="+mn-lt"/>
              </a:rPr>
              <a:t>Lyssna </a:t>
            </a:r>
            <a:r>
              <a:rPr lang="sv" sz="1400" b="0" i="0" u="none" baseline="0">
                <a:effectLst/>
                <a:latin typeface="+mn-lt"/>
                <a:ea typeface="+mn-lt"/>
                <a:cs typeface="+mn-lt"/>
                <a:sym typeface="+mn-lt"/>
              </a:rPr>
              <a:t>på hur dina nära och kära känner och tänker kring vad som händer och </a:t>
            </a:r>
            <a:r>
              <a:rPr lang="sv" sz="1400" b="1" i="0" u="none" baseline="0">
                <a:effectLst/>
                <a:latin typeface="+mn-lt"/>
                <a:ea typeface="+mn-lt"/>
                <a:cs typeface="+mn-lt"/>
                <a:sym typeface="+mn-lt"/>
              </a:rPr>
              <a:t>dela </a:t>
            </a:r>
            <a:r>
              <a:rPr lang="sv" sz="1400" b="0" i="0" u="none" baseline="0">
                <a:effectLst/>
                <a:latin typeface="+mn-lt"/>
                <a:ea typeface="+mn-lt"/>
                <a:cs typeface="+mn-lt"/>
                <a:sym typeface="+mn-lt"/>
              </a:rPr>
              <a:t>erfarenheter.</a:t>
            </a:r>
          </a:p>
          <a:p>
            <a:pPr algn="l" defTabSz="1041400" rtl="0" eaLnBrk="0" hangingPunct="0">
              <a:lnSpc>
                <a:spcPct val="90000"/>
              </a:lnSpc>
              <a:spcBef>
                <a:spcPct val="20000"/>
              </a:spcBef>
              <a:buClr>
                <a:schemeClr val="accent2"/>
              </a:buClr>
              <a:buFont typeface="Times" charset="0"/>
              <a:buChar char="•"/>
            </a:pPr>
            <a:endParaRPr lang="sv" sz="1400" b="0" i="0" dirty="0">
              <a:effectLst/>
              <a:latin typeface="+mn-lt"/>
            </a:endParaRPr>
          </a:p>
          <a:p>
            <a:pPr algn="l" defTabSz="1041400" rtl="0" eaLnBrk="0" hangingPunct="0">
              <a:lnSpc>
                <a:spcPct val="90000"/>
              </a:lnSpc>
              <a:spcBef>
                <a:spcPct val="20000"/>
              </a:spcBef>
              <a:buClr>
                <a:schemeClr val="accent2"/>
              </a:buClr>
              <a:buFont typeface="Times" charset="0"/>
              <a:buChar char="•"/>
            </a:pPr>
            <a:r>
              <a:rPr lang="sv" sz="1400" b="0" i="0" u="none" baseline="0">
                <a:effectLst/>
                <a:latin typeface="+mn-lt"/>
                <a:ea typeface="+mn-lt"/>
                <a:cs typeface="+mn-lt"/>
                <a:sym typeface="+mn-lt"/>
              </a:rPr>
              <a:t>Ibland är det lättare att uttrycka känslor genom att göra saker än genom att prata. </a:t>
            </a:r>
            <a:r>
              <a:rPr lang="sv" sz="1400" b="1" i="0" u="none" baseline="0">
                <a:effectLst/>
                <a:latin typeface="+mn-lt"/>
                <a:ea typeface="+mn-lt"/>
                <a:cs typeface="+mn-lt"/>
                <a:sym typeface="+mn-lt"/>
              </a:rPr>
              <a:t>Rita, måla, skriva, spela eller motionera.</a:t>
            </a:r>
          </a:p>
        </p:txBody>
      </p:sp>
      <p:pic>
        <p:nvPicPr>
          <p:cNvPr id="8" name="Content Placeholder 7" descr="A person and person walking in a park&#10;&#10;Description automatically generated with low confidence">
            <a:extLst>
              <a:ext uri="{FF2B5EF4-FFF2-40B4-BE49-F238E27FC236}">
                <a16:creationId xmlns:a16="http://schemas.microsoft.com/office/drawing/2014/main" id="{F0ACEDF6-5B8F-4A76-93F3-C59F6DE9B4AC}"/>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17159" r="15892" b="3"/>
          <a:stretch/>
        </p:blipFill>
        <p:spPr>
          <a:xfrm>
            <a:off x="5426075" y="1906588"/>
            <a:ext cx="4764088" cy="4749800"/>
          </a:xfrm>
          <a:noFill/>
        </p:spPr>
      </p:pic>
      <p:sp>
        <p:nvSpPr>
          <p:cNvPr id="10" name="TextBox 9">
            <a:extLst>
              <a:ext uri="{FF2B5EF4-FFF2-40B4-BE49-F238E27FC236}">
                <a16:creationId xmlns:a16="http://schemas.microsoft.com/office/drawing/2014/main" id="{A54F3932-F54F-4178-AFC3-C08A384A6A35}"/>
              </a:ext>
            </a:extLst>
          </p:cNvPr>
          <p:cNvSpPr txBox="1"/>
          <p:nvPr/>
        </p:nvSpPr>
        <p:spPr>
          <a:xfrm>
            <a:off x="5346700" y="6656388"/>
            <a:ext cx="2499360" cy="246221"/>
          </a:xfrm>
          <a:prstGeom prst="rect">
            <a:avLst/>
          </a:prstGeom>
          <a:noFill/>
        </p:spPr>
        <p:txBody>
          <a:bodyPr wrap="square" rtlCol="0">
            <a:spAutoFit/>
          </a:bodyPr>
          <a:lstStyle/>
          <a:p>
            <a:pPr algn="l" rtl="0"/>
            <a:r>
              <a:rPr lang="sv" sz="1000" b="0" i="0" u="none" baseline="0">
                <a:latin typeface="+mn-lt"/>
                <a:ea typeface="+mn-lt"/>
                <a:cs typeface="+mn-lt"/>
                <a:sym typeface="+mn-lt"/>
              </a:rPr>
              <a:t>Bild: Joonas Brandt</a:t>
            </a:r>
          </a:p>
        </p:txBody>
      </p:sp>
    </p:spTree>
    <p:extLst>
      <p:ext uri="{BB962C8B-B14F-4D97-AF65-F5344CB8AC3E}">
        <p14:creationId xmlns:p14="http://schemas.microsoft.com/office/powerpoint/2010/main" val="937255094"/>
      </p:ext>
    </p:extLst>
  </p:cSld>
  <p:clrMapOvr>
    <a:masterClrMapping/>
  </p:clrMapOvr>
  <p:transition>
    <p:cover dir="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E4BA0-289B-4B30-B5DD-3EEA472E9D5F}"/>
              </a:ext>
            </a:extLst>
          </p:cNvPr>
          <p:cNvSpPr>
            <a:spLocks noGrp="1"/>
          </p:cNvSpPr>
          <p:nvPr>
            <p:ph type="title"/>
          </p:nvPr>
        </p:nvSpPr>
        <p:spPr>
          <a:xfrm>
            <a:off x="182563" y="215483"/>
            <a:ext cx="8784055" cy="1371600"/>
          </a:xfrm>
        </p:spPr>
        <p:txBody>
          <a:bodyPr wrap="square" anchor="ctr">
            <a:normAutofit/>
          </a:bodyPr>
          <a:lstStyle/>
          <a:p>
            <a:pPr algn="l" rtl="0"/>
            <a:r>
              <a:rPr lang="sv" b="0" i="0" u="none" baseline="0"/>
              <a:t>Positiv förankringsövning</a:t>
            </a:r>
          </a:p>
        </p:txBody>
      </p:sp>
      <p:sp>
        <p:nvSpPr>
          <p:cNvPr id="3" name="Content Placeholder 2">
            <a:extLst>
              <a:ext uri="{FF2B5EF4-FFF2-40B4-BE49-F238E27FC236}">
                <a16:creationId xmlns:a16="http://schemas.microsoft.com/office/drawing/2014/main" id="{137216AB-ABA1-4AE6-B219-786F9790E4A8}"/>
              </a:ext>
            </a:extLst>
          </p:cNvPr>
          <p:cNvSpPr>
            <a:spLocks noGrp="1"/>
          </p:cNvSpPr>
          <p:nvPr>
            <p:ph sz="half" idx="1"/>
          </p:nvPr>
        </p:nvSpPr>
        <p:spPr>
          <a:xfrm>
            <a:off x="509588" y="1295401"/>
            <a:ext cx="4916487" cy="5706978"/>
          </a:xfrm>
        </p:spPr>
        <p:txBody>
          <a:bodyPr wrap="square" anchor="t">
            <a:normAutofit lnSpcReduction="10000"/>
          </a:bodyPr>
          <a:lstStyle/>
          <a:p>
            <a:pPr marL="0" indent="0" algn="l" rtl="0">
              <a:lnSpc>
                <a:spcPct val="90000"/>
              </a:lnSpc>
              <a:buNone/>
            </a:pPr>
            <a:r>
              <a:rPr lang="sv" sz="1400" b="0" i="0" u="none" baseline="0"/>
              <a:t>I den här övningen förankrar du en specifik positiv sak till varje finger. I en besvärlig situation kan du använda fingrarna för att få dessa saker tillbaka till ditt sinne.</a:t>
            </a:r>
          </a:p>
          <a:p>
            <a:pPr marL="0" indent="0" algn="l" rtl="0">
              <a:lnSpc>
                <a:spcPct val="90000"/>
              </a:lnSpc>
              <a:buNone/>
            </a:pPr>
            <a:r>
              <a:rPr lang="sv" sz="1400" b="0" i="0" u="none" baseline="0"/>
              <a:t>Börja övningen med att sitta bekvämt på en soffa eller stol. Höj din handflata framför dina ögon och undersök den i en stund. Börja från ett finger och förankra ett specifikt minne till ett finger i taget (se instruktioner nedan). När minnet skapas och ansluts till ett visst finger, bekräftas det förankrade minnet med den andra handens fingrar genom att stryka eller trycka på det förankrade fingret.</a:t>
            </a:r>
          </a:p>
          <a:p>
            <a:pPr marL="0" indent="0" algn="l" rtl="0">
              <a:lnSpc>
                <a:spcPct val="90000"/>
              </a:lnSpc>
              <a:buNone/>
            </a:pPr>
            <a:endParaRPr lang="sv" sz="1400" b="1" dirty="0"/>
          </a:p>
          <a:p>
            <a:pPr algn="l" rtl="0">
              <a:lnSpc>
                <a:spcPct val="90000"/>
              </a:lnSpc>
            </a:pPr>
            <a:r>
              <a:rPr lang="sv" sz="1400" b="1" i="0" u="none" baseline="0"/>
              <a:t>Lillfingret</a:t>
            </a:r>
            <a:r>
              <a:rPr lang="sv" sz="1400" b="0" i="0" u="none" baseline="0"/>
              <a:t> – Tänk på fem saker dina vänner uppskattar med dig.</a:t>
            </a:r>
          </a:p>
          <a:p>
            <a:pPr algn="l" rtl="0">
              <a:lnSpc>
                <a:spcPct val="90000"/>
              </a:lnSpc>
            </a:pPr>
            <a:r>
              <a:rPr lang="sv" sz="1400" b="1" i="0" u="none" baseline="0"/>
              <a:t>Ringfingret</a:t>
            </a:r>
            <a:r>
              <a:rPr lang="sv" sz="1400" b="0" i="0" u="none" baseline="0"/>
              <a:t> – Tänk på en situation där du har varit modig.</a:t>
            </a:r>
          </a:p>
          <a:p>
            <a:pPr algn="l" rtl="0">
              <a:lnSpc>
                <a:spcPct val="90000"/>
              </a:lnSpc>
            </a:pPr>
            <a:r>
              <a:rPr lang="sv" sz="1400" b="1" i="0" u="none" baseline="0"/>
              <a:t>Mittfingret</a:t>
            </a:r>
            <a:r>
              <a:rPr lang="sv" sz="1400" b="0" i="0" u="none" baseline="0"/>
              <a:t> – Vilka saker gjorde dig lycklig som barn? Vilka saker gör dig lycklig nu?</a:t>
            </a:r>
          </a:p>
          <a:p>
            <a:pPr algn="l" rtl="0">
              <a:lnSpc>
                <a:spcPct val="90000"/>
              </a:lnSpc>
            </a:pPr>
            <a:r>
              <a:rPr lang="sv" sz="1400" b="1" i="0" u="none" baseline="0"/>
              <a:t>Pekfinger</a:t>
            </a:r>
            <a:r>
              <a:rPr lang="sv" sz="1400" b="0" i="0" u="none" baseline="0"/>
              <a:t> – Vad hoppas du kommer att hända om ett år? Vad ger dig glädje och lycka?</a:t>
            </a:r>
          </a:p>
          <a:p>
            <a:pPr algn="l" rtl="0">
              <a:lnSpc>
                <a:spcPct val="90000"/>
              </a:lnSpc>
            </a:pPr>
            <a:r>
              <a:rPr lang="sv" sz="1400" b="1" i="0" u="none" baseline="0"/>
              <a:t>Tummen</a:t>
            </a:r>
            <a:r>
              <a:rPr lang="sv" sz="1400" b="0" i="0" u="none" baseline="0"/>
              <a:t> – Tänk på fem bra saker med dig själv. Vad värdesätter du med dig själv? Vilka är dina goda egenskaper?</a:t>
            </a:r>
          </a:p>
          <a:p>
            <a:pPr algn="l" rtl="0">
              <a:lnSpc>
                <a:spcPct val="90000"/>
              </a:lnSpc>
            </a:pPr>
            <a:r>
              <a:rPr lang="sv" sz="1400" b="1" i="0" u="none" baseline="0"/>
              <a:t>Förankra alla saker igen genom att knyta handen och hålla i knytnäven med den andra handen. Ge dig själv tid att återvända till denna stund i lugn och ro. </a:t>
            </a:r>
            <a:endParaRPr lang="sv" sz="1400" dirty="0"/>
          </a:p>
          <a:p>
            <a:pPr algn="l" rtl="0">
              <a:lnSpc>
                <a:spcPct val="90000"/>
              </a:lnSpc>
            </a:pPr>
            <a:endParaRPr lang="sv" sz="1100" dirty="0"/>
          </a:p>
        </p:txBody>
      </p:sp>
      <p:pic>
        <p:nvPicPr>
          <p:cNvPr id="5" name="Content Placeholder 4" descr="A person leaning against a tree&#10;&#10;Description automatically generated with medium confidence">
            <a:extLst>
              <a:ext uri="{FF2B5EF4-FFF2-40B4-BE49-F238E27FC236}">
                <a16:creationId xmlns:a16="http://schemas.microsoft.com/office/drawing/2014/main" id="{0976632E-B9E9-4BB8-873D-7007B950973B}"/>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5788" b="27662"/>
          <a:stretch/>
        </p:blipFill>
        <p:spPr>
          <a:xfrm>
            <a:off x="5426075" y="1906588"/>
            <a:ext cx="4764088" cy="4749800"/>
          </a:xfrm>
          <a:noFill/>
        </p:spPr>
      </p:pic>
      <p:sp>
        <p:nvSpPr>
          <p:cNvPr id="9" name="TextBox 8">
            <a:extLst>
              <a:ext uri="{FF2B5EF4-FFF2-40B4-BE49-F238E27FC236}">
                <a16:creationId xmlns:a16="http://schemas.microsoft.com/office/drawing/2014/main" id="{E632A7E1-AAD8-4A46-B451-A34A10D85939}"/>
              </a:ext>
            </a:extLst>
          </p:cNvPr>
          <p:cNvSpPr txBox="1"/>
          <p:nvPr/>
        </p:nvSpPr>
        <p:spPr>
          <a:xfrm>
            <a:off x="5348037" y="6623378"/>
            <a:ext cx="5348036" cy="246221"/>
          </a:xfrm>
          <a:prstGeom prst="rect">
            <a:avLst/>
          </a:prstGeom>
          <a:noFill/>
        </p:spPr>
        <p:txBody>
          <a:bodyPr wrap="square">
            <a:spAutoFit/>
          </a:bodyPr>
          <a:lstStyle/>
          <a:p>
            <a:pPr algn="l" rtl="0"/>
            <a:r>
              <a:rPr lang="sv" sz="1000" b="0" i="0" u="none" baseline="0">
                <a:latin typeface="+mn-lt"/>
                <a:ea typeface="+mn-lt"/>
                <a:cs typeface="+mn-lt"/>
                <a:sym typeface="+mn-lt"/>
              </a:rPr>
              <a:t>Bild: Joonas Brandt</a:t>
            </a:r>
          </a:p>
        </p:txBody>
      </p:sp>
    </p:spTree>
    <p:extLst>
      <p:ext uri="{BB962C8B-B14F-4D97-AF65-F5344CB8AC3E}">
        <p14:creationId xmlns:p14="http://schemas.microsoft.com/office/powerpoint/2010/main" val="289753642"/>
      </p:ext>
    </p:extLst>
  </p:cSld>
  <p:clrMapOvr>
    <a:masterClrMapping/>
  </p:clrMapOvr>
  <p:transition>
    <p:cover dir="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3D177-F945-4580-BC55-40DEF66F4709}"/>
              </a:ext>
            </a:extLst>
          </p:cNvPr>
          <p:cNvSpPr>
            <a:spLocks noGrp="1"/>
          </p:cNvSpPr>
          <p:nvPr>
            <p:ph type="title"/>
          </p:nvPr>
        </p:nvSpPr>
        <p:spPr>
          <a:xfrm>
            <a:off x="182563" y="295800"/>
            <a:ext cx="9623425" cy="1260475"/>
          </a:xfrm>
        </p:spPr>
        <p:txBody>
          <a:bodyPr/>
          <a:lstStyle/>
          <a:p>
            <a:pPr algn="l" rtl="0"/>
            <a:r>
              <a:rPr lang="sv" sz="3200" b="0" i="0" u="none" baseline="0"/>
              <a:t>När behöver du andras hjälp?</a:t>
            </a:r>
            <a:br>
              <a:rPr lang="sv" sz="3200"/>
            </a:br>
            <a:endParaRPr lang="sv" dirty="0"/>
          </a:p>
        </p:txBody>
      </p:sp>
      <p:pic>
        <p:nvPicPr>
          <p:cNvPr id="8" name="Content Placeholder 7" descr="A picture containing tree, outdoor&#10;&#10;Description automatically generated">
            <a:extLst>
              <a:ext uri="{FF2B5EF4-FFF2-40B4-BE49-F238E27FC236}">
                <a16:creationId xmlns:a16="http://schemas.microsoft.com/office/drawing/2014/main" id="{FFFE34EB-3E37-4C53-99B7-D32B954D5165}"/>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252" y="1813115"/>
            <a:ext cx="5715622" cy="3808033"/>
          </a:xfrm>
        </p:spPr>
      </p:pic>
      <p:sp>
        <p:nvSpPr>
          <p:cNvPr id="5" name="Text Placeholder 4">
            <a:extLst>
              <a:ext uri="{FF2B5EF4-FFF2-40B4-BE49-F238E27FC236}">
                <a16:creationId xmlns:a16="http://schemas.microsoft.com/office/drawing/2014/main" id="{F056A728-E4A1-44A2-B20A-832DABDA8F87}"/>
              </a:ext>
            </a:extLst>
          </p:cNvPr>
          <p:cNvSpPr>
            <a:spLocks noGrp="1"/>
          </p:cNvSpPr>
          <p:nvPr>
            <p:ph type="body" sz="quarter" idx="3"/>
          </p:nvPr>
        </p:nvSpPr>
        <p:spPr>
          <a:xfrm>
            <a:off x="5432425" y="1300957"/>
            <a:ext cx="4725988" cy="391318"/>
          </a:xfrm>
        </p:spPr>
        <p:txBody>
          <a:bodyPr/>
          <a:lstStyle/>
          <a:p>
            <a:endParaRPr lang="sv" sz="2000" dirty="0"/>
          </a:p>
        </p:txBody>
      </p:sp>
      <p:sp>
        <p:nvSpPr>
          <p:cNvPr id="6" name="Content Placeholder 5">
            <a:extLst>
              <a:ext uri="{FF2B5EF4-FFF2-40B4-BE49-F238E27FC236}">
                <a16:creationId xmlns:a16="http://schemas.microsoft.com/office/drawing/2014/main" id="{AC8DE62B-FC91-47DE-84AF-2BDCFF42BC2B}"/>
              </a:ext>
            </a:extLst>
          </p:cNvPr>
          <p:cNvSpPr>
            <a:spLocks noGrp="1"/>
          </p:cNvSpPr>
          <p:nvPr>
            <p:ph sz="quarter" idx="4"/>
          </p:nvPr>
        </p:nvSpPr>
        <p:spPr>
          <a:xfrm>
            <a:off x="5716874" y="1746250"/>
            <a:ext cx="4725988" cy="4357688"/>
          </a:xfrm>
        </p:spPr>
        <p:txBody>
          <a:bodyPr/>
          <a:lstStyle/>
          <a:p>
            <a:pPr algn="l" rtl="0"/>
            <a:r>
              <a:rPr lang="sv" sz="1600" b="0" i="0" u="none" baseline="0">
                <a:solidFill>
                  <a:srgbClr val="000000"/>
                </a:solidFill>
                <a:effectLst/>
              </a:rPr>
              <a:t>Du är ständigt orolig, deprimerad eller spänd, eller har okontrollerbara känsloutbrott</a:t>
            </a:r>
          </a:p>
          <a:p>
            <a:pPr algn="l" rtl="0"/>
            <a:r>
              <a:rPr lang="sv" sz="1600" b="0" i="0" u="none" baseline="0">
                <a:solidFill>
                  <a:srgbClr val="000000"/>
                </a:solidFill>
                <a:effectLst/>
              </a:rPr>
              <a:t>Kontinuerlig sömnlöshet eller avbruten sömn</a:t>
            </a:r>
          </a:p>
          <a:p>
            <a:pPr algn="l" rtl="0"/>
            <a:r>
              <a:rPr lang="sv" sz="1600" b="0" i="0" u="none" baseline="0">
                <a:solidFill>
                  <a:srgbClr val="000000"/>
                </a:solidFill>
                <a:effectLst/>
              </a:rPr>
              <a:t>Du kan inte koncentrera dig</a:t>
            </a:r>
          </a:p>
          <a:p>
            <a:pPr algn="l" rtl="0"/>
            <a:r>
              <a:rPr lang="sv" sz="1600" b="0" i="0" u="none" baseline="0">
                <a:solidFill>
                  <a:srgbClr val="000000"/>
                </a:solidFill>
                <a:effectLst/>
              </a:rPr>
              <a:t>Arbetet eller skolarbetet går inte bra</a:t>
            </a:r>
          </a:p>
          <a:p>
            <a:pPr algn="l" rtl="0"/>
            <a:r>
              <a:rPr lang="sv" sz="1600" b="0" i="0" u="none" baseline="0">
                <a:solidFill>
                  <a:srgbClr val="000000"/>
                </a:solidFill>
                <a:effectLst/>
              </a:rPr>
              <a:t>Du har fysiska symtom på stress och ångest</a:t>
            </a:r>
          </a:p>
          <a:p>
            <a:pPr algn="l" rtl="0"/>
            <a:r>
              <a:rPr lang="sv" sz="1600" b="0" i="0" u="none" baseline="0">
                <a:solidFill>
                  <a:srgbClr val="000000"/>
                </a:solidFill>
                <a:effectLst/>
              </a:rPr>
              <a:t>Du är konstant uppe i varv</a:t>
            </a:r>
          </a:p>
          <a:p>
            <a:pPr algn="l" rtl="0"/>
            <a:r>
              <a:rPr lang="sv" sz="1600" b="0" i="0" u="none" baseline="0">
                <a:solidFill>
                  <a:srgbClr val="000000"/>
                </a:solidFill>
                <a:effectLst/>
              </a:rPr>
              <a:t>Du har ingen att prata med</a:t>
            </a:r>
          </a:p>
          <a:p>
            <a:pPr algn="l" rtl="0"/>
            <a:r>
              <a:rPr lang="sv" sz="1600" b="0" i="0" u="none" baseline="0">
                <a:solidFill>
                  <a:srgbClr val="000000"/>
                </a:solidFill>
                <a:effectLst/>
              </a:rPr>
              <a:t>Dina relationer lider, du isolerar dig själv</a:t>
            </a:r>
          </a:p>
          <a:p>
            <a:pPr algn="l" rtl="0"/>
            <a:r>
              <a:rPr lang="sv" sz="1600" b="0" i="0" u="none" baseline="0">
                <a:solidFill>
                  <a:srgbClr val="000000"/>
                </a:solidFill>
                <a:effectLst/>
              </a:rPr>
              <a:t>Du tänker ständigt eller tvångsmässigt på vad som händer i världen</a:t>
            </a:r>
          </a:p>
          <a:p>
            <a:pPr algn="l" rtl="0"/>
            <a:r>
              <a:rPr lang="sv" sz="1600" b="0" i="0" u="none" baseline="0">
                <a:solidFill>
                  <a:srgbClr val="000000"/>
                </a:solidFill>
                <a:effectLst/>
              </a:rPr>
              <a:t>Sök hjälp från andra om du känner igen något av dessa symtom.</a:t>
            </a:r>
          </a:p>
          <a:p>
            <a:endParaRPr lang="sv" dirty="0"/>
          </a:p>
        </p:txBody>
      </p:sp>
      <p:sp>
        <p:nvSpPr>
          <p:cNvPr id="11" name="TextBox 10">
            <a:extLst>
              <a:ext uri="{FF2B5EF4-FFF2-40B4-BE49-F238E27FC236}">
                <a16:creationId xmlns:a16="http://schemas.microsoft.com/office/drawing/2014/main" id="{F277A323-9DCE-45BF-A92F-50BEBE543B78}"/>
              </a:ext>
            </a:extLst>
          </p:cNvPr>
          <p:cNvSpPr txBox="1"/>
          <p:nvPr/>
        </p:nvSpPr>
        <p:spPr>
          <a:xfrm>
            <a:off x="-85249" y="5564902"/>
            <a:ext cx="2499360" cy="246221"/>
          </a:xfrm>
          <a:prstGeom prst="rect">
            <a:avLst/>
          </a:prstGeom>
          <a:noFill/>
        </p:spPr>
        <p:txBody>
          <a:bodyPr wrap="square" rtlCol="0">
            <a:spAutoFit/>
          </a:bodyPr>
          <a:lstStyle/>
          <a:p>
            <a:pPr algn="l" rtl="0"/>
            <a:r>
              <a:rPr lang="sv" sz="1000" b="0" i="0" u="none" baseline="0">
                <a:latin typeface="+mn-lt"/>
                <a:ea typeface="+mn-lt"/>
                <a:cs typeface="+mn-lt"/>
                <a:sym typeface="+mn-lt"/>
              </a:rPr>
              <a:t>Bild: Joonas Brandt</a:t>
            </a:r>
          </a:p>
        </p:txBody>
      </p:sp>
    </p:spTree>
    <p:extLst>
      <p:ext uri="{BB962C8B-B14F-4D97-AF65-F5344CB8AC3E}">
        <p14:creationId xmlns:p14="http://schemas.microsoft.com/office/powerpoint/2010/main" val="2992110691"/>
      </p:ext>
    </p:extLst>
  </p:cSld>
  <p:clrMapOvr>
    <a:masterClrMapping/>
  </p:clrMapOvr>
  <p:transition>
    <p:cover dir="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399A01-93E2-4A8D-9FA2-CF9B44DAC926}"/>
              </a:ext>
            </a:extLst>
          </p:cNvPr>
          <p:cNvSpPr>
            <a:spLocks noGrp="1"/>
          </p:cNvSpPr>
          <p:nvPr>
            <p:ph type="title"/>
          </p:nvPr>
        </p:nvSpPr>
        <p:spPr>
          <a:xfrm>
            <a:off x="552450" y="230188"/>
            <a:ext cx="7705725" cy="1371600"/>
          </a:xfrm>
        </p:spPr>
        <p:txBody>
          <a:bodyPr wrap="square" anchor="ctr">
            <a:normAutofit/>
          </a:bodyPr>
          <a:lstStyle/>
          <a:p>
            <a:pPr algn="l" rtl="0"/>
            <a:r>
              <a:rPr lang="sv" b="0" i="0" u="none" baseline="0"/>
              <a:t>Barn behöver stöd</a:t>
            </a:r>
            <a:br>
              <a:rPr lang="sv"/>
            </a:br>
            <a:endParaRPr lang="sv" dirty="0"/>
          </a:p>
        </p:txBody>
      </p:sp>
      <p:sp>
        <p:nvSpPr>
          <p:cNvPr id="4" name="Content Placeholder 3">
            <a:extLst>
              <a:ext uri="{FF2B5EF4-FFF2-40B4-BE49-F238E27FC236}">
                <a16:creationId xmlns:a16="http://schemas.microsoft.com/office/drawing/2014/main" id="{04361347-C735-43A8-BA33-6295967D004F}"/>
              </a:ext>
            </a:extLst>
          </p:cNvPr>
          <p:cNvSpPr>
            <a:spLocks noGrp="1"/>
          </p:cNvSpPr>
          <p:nvPr>
            <p:ph sz="half" idx="2"/>
          </p:nvPr>
        </p:nvSpPr>
        <p:spPr>
          <a:xfrm>
            <a:off x="5426075" y="1906588"/>
            <a:ext cx="4764088" cy="4749800"/>
          </a:xfrm>
        </p:spPr>
        <p:txBody>
          <a:bodyPr wrap="square" anchor="t">
            <a:normAutofit/>
          </a:bodyPr>
          <a:lstStyle/>
          <a:p>
            <a:pPr algn="l" rtl="0">
              <a:lnSpc>
                <a:spcPct val="90000"/>
              </a:lnSpc>
            </a:pPr>
            <a:r>
              <a:rPr lang="sv" sz="1500" b="0" i="0" u="none" baseline="0"/>
              <a:t>Barn </a:t>
            </a:r>
            <a:r>
              <a:rPr lang="sv" sz="1500" b="0" i="0" u="none" baseline="0">
                <a:effectLst/>
              </a:rPr>
              <a:t>reagerar på chockerande händelser och nyhetsrapportering, även om barns reaktioner ibland kan se annorlunda ut än hos vuxna.</a:t>
            </a:r>
          </a:p>
          <a:p>
            <a:pPr algn="l" rtl="0">
              <a:lnSpc>
                <a:spcPct val="90000"/>
              </a:lnSpc>
            </a:pPr>
            <a:endParaRPr lang="sv" sz="1500" b="0" i="0">
              <a:effectLst/>
            </a:endParaRPr>
          </a:p>
          <a:p>
            <a:pPr algn="l" rtl="0">
              <a:lnSpc>
                <a:spcPct val="90000"/>
              </a:lnSpc>
            </a:pPr>
            <a:r>
              <a:rPr lang="sv" sz="1500" b="0" i="0" u="none" baseline="0">
                <a:effectLst/>
              </a:rPr>
              <a:t>Ett barn kan höra om händelser när de leker, på dagis och i skolan, även om de inte diskuteras hemma. Ett barn kan vara ”rädd för världens undergång” för att en kompis på gården sade det.</a:t>
            </a:r>
          </a:p>
          <a:p>
            <a:pPr algn="l" rtl="0">
              <a:lnSpc>
                <a:spcPct val="90000"/>
              </a:lnSpc>
            </a:pPr>
            <a:endParaRPr lang="sv" sz="1500" b="0" i="0">
              <a:effectLst/>
            </a:endParaRPr>
          </a:p>
          <a:p>
            <a:pPr algn="l" rtl="0">
              <a:lnSpc>
                <a:spcPct val="90000"/>
              </a:lnSpc>
            </a:pPr>
            <a:r>
              <a:rPr lang="sv" sz="1500" b="0" i="0" u="none" baseline="0">
                <a:effectLst/>
              </a:rPr>
              <a:t>Barnens reaktioner kan synas i lek eller i vardagen. Barnet kan också uppleva symtom på ett till synes irrelevant sätt, även om grundorsaken till känslan är rädsla. </a:t>
            </a:r>
          </a:p>
          <a:p>
            <a:pPr algn="l" rtl="0">
              <a:lnSpc>
                <a:spcPct val="90000"/>
              </a:lnSpc>
            </a:pPr>
            <a:endParaRPr lang="sv" sz="1500"/>
          </a:p>
        </p:txBody>
      </p:sp>
      <p:sp>
        <p:nvSpPr>
          <p:cNvPr id="8" name="TextBox 7">
            <a:extLst>
              <a:ext uri="{FF2B5EF4-FFF2-40B4-BE49-F238E27FC236}">
                <a16:creationId xmlns:a16="http://schemas.microsoft.com/office/drawing/2014/main" id="{D6825289-BB3F-4330-8B0A-7599A047AC5C}"/>
              </a:ext>
            </a:extLst>
          </p:cNvPr>
          <p:cNvSpPr txBox="1"/>
          <p:nvPr/>
        </p:nvSpPr>
        <p:spPr>
          <a:xfrm>
            <a:off x="603250" y="6543006"/>
            <a:ext cx="1467853" cy="276999"/>
          </a:xfrm>
          <a:prstGeom prst="rect">
            <a:avLst/>
          </a:prstGeom>
          <a:noFill/>
        </p:spPr>
        <p:txBody>
          <a:bodyPr wrap="square" rtlCol="0">
            <a:spAutoFit/>
          </a:bodyPr>
          <a:lstStyle/>
          <a:p>
            <a:pPr algn="l" rtl="0"/>
            <a:r>
              <a:rPr lang="sv" sz="1200" b="0" i="0" u="none" baseline="0">
                <a:latin typeface="+mn-lt"/>
                <a:ea typeface="+mn-lt"/>
                <a:cs typeface="+mn-lt"/>
                <a:sym typeface="+mn-lt"/>
              </a:rPr>
              <a:t>Bild: Pixabay</a:t>
            </a:r>
            <a:endParaRPr lang="sv" sz="1200" dirty="0">
              <a:latin typeface="+mn-lt"/>
            </a:endParaRPr>
          </a:p>
        </p:txBody>
      </p:sp>
      <p:pic>
        <p:nvPicPr>
          <p:cNvPr id="9" name="Google Shape;94;p15">
            <a:extLst>
              <a:ext uri="{FF2B5EF4-FFF2-40B4-BE49-F238E27FC236}">
                <a16:creationId xmlns:a16="http://schemas.microsoft.com/office/drawing/2014/main" id="{6DC68041-79EE-449F-ABEA-01A4B090F291}"/>
              </a:ext>
            </a:extLst>
          </p:cNvPr>
          <p:cNvPicPr preferRelativeResize="0"/>
          <p:nvPr/>
        </p:nvPicPr>
        <p:blipFill rotWithShape="1">
          <a:blip r:embed="rId3"/>
          <a:srcRect t="24985" r="1" b="9038"/>
          <a:stretch/>
        </p:blipFill>
        <p:spPr>
          <a:xfrm>
            <a:off x="661987" y="1754187"/>
            <a:ext cx="4764088" cy="4749800"/>
          </a:xfrm>
          <a:prstGeom prst="rect">
            <a:avLst/>
          </a:prstGeom>
          <a:noFill/>
          <a:ln>
            <a:noFill/>
          </a:ln>
        </p:spPr>
      </p:pic>
    </p:spTree>
    <p:extLst>
      <p:ext uri="{BB962C8B-B14F-4D97-AF65-F5344CB8AC3E}">
        <p14:creationId xmlns:p14="http://schemas.microsoft.com/office/powerpoint/2010/main" val="2862975500"/>
      </p:ext>
    </p:extLst>
  </p:cSld>
  <p:clrMapOvr>
    <a:masterClrMapping/>
  </p:clrMapOvr>
  <p:transition>
    <p:cover dir="r"/>
  </p:transition>
</p:sld>
</file>

<file path=ppt/theme/theme1.xml><?xml version="1.0" encoding="utf-8"?>
<a:theme xmlns:a="http://schemas.openxmlformats.org/drawingml/2006/main" name="Oletusrakenne">
  <a:themeElements>
    <a:clrScheme name="">
      <a:dk1>
        <a:srgbClr val="000000"/>
      </a:dk1>
      <a:lt1>
        <a:srgbClr val="FFFFFF"/>
      </a:lt1>
      <a:dk2>
        <a:srgbClr val="000000"/>
      </a:dk2>
      <a:lt2>
        <a:srgbClr val="666666"/>
      </a:lt2>
      <a:accent1>
        <a:srgbClr val="CC0000"/>
      </a:accent1>
      <a:accent2>
        <a:srgbClr val="FFCC00"/>
      </a:accent2>
      <a:accent3>
        <a:srgbClr val="FFFFFF"/>
      </a:accent3>
      <a:accent4>
        <a:srgbClr val="000000"/>
      </a:accent4>
      <a:accent5>
        <a:srgbClr val="E2AAAA"/>
      </a:accent5>
      <a:accent6>
        <a:srgbClr val="E7B900"/>
      </a:accent6>
      <a:hlink>
        <a:srgbClr val="990099"/>
      </a:hlink>
      <a:folHlink>
        <a:srgbClr val="009900"/>
      </a:folHlink>
    </a:clrScheme>
    <a:fontScheme name="Oletusrakenne">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58850" rtl="0" eaLnBrk="1" fontAlgn="base" latinLnBrk="0" hangingPunct="1">
          <a:lnSpc>
            <a:spcPct val="100000"/>
          </a:lnSpc>
          <a:spcBef>
            <a:spcPct val="0"/>
          </a:spcBef>
          <a:spcAft>
            <a:spcPct val="0"/>
          </a:spcAft>
          <a:buClrTx/>
          <a:buSzTx/>
          <a:buFontTx/>
          <a:buNone/>
          <a:tabLst/>
          <a:defRPr kumimoji="0" lang="fi-FI" sz="25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58850" rtl="0" eaLnBrk="1" fontAlgn="base" latinLnBrk="0" hangingPunct="1">
          <a:lnSpc>
            <a:spcPct val="100000"/>
          </a:lnSpc>
          <a:spcBef>
            <a:spcPct val="0"/>
          </a:spcBef>
          <a:spcAft>
            <a:spcPct val="0"/>
          </a:spcAft>
          <a:buClrTx/>
          <a:buSzTx/>
          <a:buFontTx/>
          <a:buNone/>
          <a:tabLst/>
          <a:defRPr kumimoji="0" lang="fi-FI" sz="25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Oletusrakenn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letusrakenn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letusrakenn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letusrakenn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letusrakenn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letusrakenn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letusrakenn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3411</TotalTime>
  <Words>3350</Words>
  <Application>Microsoft Office PowerPoint</Application>
  <PresentationFormat>Custom</PresentationFormat>
  <Paragraphs>345</Paragraphs>
  <Slides>22</Slides>
  <Notes>10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22</vt:i4>
      </vt:variant>
    </vt:vector>
  </HeadingPairs>
  <TitlesOfParts>
    <vt:vector size="31" baseType="lpstr">
      <vt:lpstr>Arial</vt:lpstr>
      <vt:lpstr>Calibri</vt:lpstr>
      <vt:lpstr>Lucida Sans</vt:lpstr>
      <vt:lpstr>Segoe UI</vt:lpstr>
      <vt:lpstr>Times</vt:lpstr>
      <vt:lpstr>Times New Roman</vt:lpstr>
      <vt:lpstr>Verdana</vt:lpstr>
      <vt:lpstr>Wingdings</vt:lpstr>
      <vt:lpstr>Oletusrakenne</vt:lpstr>
      <vt:lpstr>Psykiskt stöd – Ukrainas konflikt</vt:lpstr>
      <vt:lpstr>Oro och ångest</vt:lpstr>
      <vt:lpstr>Det är naturligt att reagera</vt:lpstr>
      <vt:lpstr>Psykiskt välbefinnande</vt:lpstr>
      <vt:lpstr>Det fins många typer av stress</vt:lpstr>
      <vt:lpstr>Så här kan du hjälpa dig själv</vt:lpstr>
      <vt:lpstr>Positiv förankringsövning</vt:lpstr>
      <vt:lpstr>När behöver du andras hjälp? </vt:lpstr>
      <vt:lpstr>Barn behöver stöd </vt:lpstr>
      <vt:lpstr>Det som gör ett barn särskilt sårbara är att…</vt:lpstr>
      <vt:lpstr>Du kan stödja ditt barn på följande vis </vt:lpstr>
      <vt:lpstr>Äldre personer</vt:lpstr>
      <vt:lpstr>Så här stöder du den äldre generationen </vt:lpstr>
      <vt:lpstr>Migranter från konfliktdrabbade områden</vt:lpstr>
      <vt:lpstr>Syftet med psykiskt stöd är att främja</vt:lpstr>
      <vt:lpstr>Behovet av stöd varierar från person till person</vt:lpstr>
      <vt:lpstr>Aktivt lyssnande</vt:lpstr>
      <vt:lpstr>Aktivt lyssnande</vt:lpstr>
      <vt:lpstr>Att lugna ner sig själv – fjärilskram</vt:lpstr>
      <vt:lpstr>Hur kan jag hjälpa ukrainarna? </vt:lpstr>
      <vt:lpstr>Hur hjälper Finlands Röda Kors i Ukraina?  </vt:lpstr>
      <vt:lpstr>Var får du hjälp om dina egna krafter inte räcker till?</vt:lpstr>
    </vt:vector>
  </TitlesOfParts>
  <Company>Suomen Punainen Risti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PowerPoint-esitys</dc:title>
  <dc:creator>Liisa Åker</dc:creator>
  <cp:lastModifiedBy>Luoma Tuula</cp:lastModifiedBy>
  <cp:revision>271</cp:revision>
  <dcterms:created xsi:type="dcterms:W3CDTF">2003-09-22T11:50:51Z</dcterms:created>
  <dcterms:modified xsi:type="dcterms:W3CDTF">2022-03-31T07:19:32Z</dcterms:modified>
</cp:coreProperties>
</file>