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8.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432" r:id="rId2"/>
    <p:sldId id="407" r:id="rId3"/>
    <p:sldId id="260" r:id="rId4"/>
    <p:sldId id="370" r:id="rId5"/>
    <p:sldId id="309" r:id="rId6"/>
    <p:sldId id="418" r:id="rId7"/>
    <p:sldId id="427" r:id="rId8"/>
    <p:sldId id="411" r:id="rId9"/>
    <p:sldId id="428" r:id="rId10"/>
    <p:sldId id="261" r:id="rId11"/>
    <p:sldId id="412" r:id="rId12"/>
    <p:sldId id="413" r:id="rId13"/>
    <p:sldId id="429" r:id="rId14"/>
    <p:sldId id="414" r:id="rId15"/>
    <p:sldId id="271" r:id="rId16"/>
    <p:sldId id="279" r:id="rId17"/>
    <p:sldId id="282" r:id="rId18"/>
    <p:sldId id="362" r:id="rId19"/>
    <p:sldId id="419" r:id="rId20"/>
    <p:sldId id="406" r:id="rId21"/>
    <p:sldId id="417" r:id="rId22"/>
    <p:sldId id="431" r:id="rId23"/>
  </p:sldIdLst>
  <p:sldSz cx="10693400" cy="7561263"/>
  <p:notesSz cx="9866313" cy="6735763"/>
  <p:defaultTextStyle>
    <a:defPPr>
      <a:defRPr lang="fi-FI"/>
    </a:defPPr>
    <a:lvl1pPr algn="l" rtl="0" fontAlgn="base">
      <a:spcBef>
        <a:spcPct val="0"/>
      </a:spcBef>
      <a:spcAft>
        <a:spcPct val="0"/>
      </a:spcAft>
      <a:defRPr sz="2500" kern="1200">
        <a:solidFill>
          <a:schemeClr val="tx1"/>
        </a:solidFill>
        <a:latin typeface="Times New Roman" pitchFamily="18" charset="0"/>
        <a:ea typeface="+mn-ea"/>
        <a:cs typeface="+mn-cs"/>
      </a:defRPr>
    </a:lvl1pPr>
    <a:lvl2pPr marL="457200" algn="l" rtl="0" fontAlgn="base">
      <a:spcBef>
        <a:spcPct val="0"/>
      </a:spcBef>
      <a:spcAft>
        <a:spcPct val="0"/>
      </a:spcAft>
      <a:defRPr sz="2500" kern="1200">
        <a:solidFill>
          <a:schemeClr val="tx1"/>
        </a:solidFill>
        <a:latin typeface="Times New Roman" pitchFamily="18" charset="0"/>
        <a:ea typeface="+mn-ea"/>
        <a:cs typeface="+mn-cs"/>
      </a:defRPr>
    </a:lvl2pPr>
    <a:lvl3pPr marL="914400" algn="l" rtl="0" fontAlgn="base">
      <a:spcBef>
        <a:spcPct val="0"/>
      </a:spcBef>
      <a:spcAft>
        <a:spcPct val="0"/>
      </a:spcAft>
      <a:defRPr sz="2500" kern="1200">
        <a:solidFill>
          <a:schemeClr val="tx1"/>
        </a:solidFill>
        <a:latin typeface="Times New Roman" pitchFamily="18" charset="0"/>
        <a:ea typeface="+mn-ea"/>
        <a:cs typeface="+mn-cs"/>
      </a:defRPr>
    </a:lvl3pPr>
    <a:lvl4pPr marL="1371600" algn="l" rtl="0" fontAlgn="base">
      <a:spcBef>
        <a:spcPct val="0"/>
      </a:spcBef>
      <a:spcAft>
        <a:spcPct val="0"/>
      </a:spcAft>
      <a:defRPr sz="2500" kern="1200">
        <a:solidFill>
          <a:schemeClr val="tx1"/>
        </a:solidFill>
        <a:latin typeface="Times New Roman" pitchFamily="18" charset="0"/>
        <a:ea typeface="+mn-ea"/>
        <a:cs typeface="+mn-cs"/>
      </a:defRPr>
    </a:lvl4pPr>
    <a:lvl5pPr marL="1828800" algn="l" rtl="0" fontAlgn="base">
      <a:spcBef>
        <a:spcPct val="0"/>
      </a:spcBef>
      <a:spcAft>
        <a:spcPct val="0"/>
      </a:spcAft>
      <a:defRPr sz="2500" kern="1200">
        <a:solidFill>
          <a:schemeClr val="tx1"/>
        </a:solidFill>
        <a:latin typeface="Times New Roman" pitchFamily="18" charset="0"/>
        <a:ea typeface="+mn-ea"/>
        <a:cs typeface="+mn-cs"/>
      </a:defRPr>
    </a:lvl5pPr>
    <a:lvl6pPr marL="2286000" algn="l" defTabSz="914400" rtl="0" eaLnBrk="1" latinLnBrk="0" hangingPunct="1">
      <a:defRPr sz="2500" kern="1200">
        <a:solidFill>
          <a:schemeClr val="tx1"/>
        </a:solidFill>
        <a:latin typeface="Times New Roman" pitchFamily="18" charset="0"/>
        <a:ea typeface="+mn-ea"/>
        <a:cs typeface="+mn-cs"/>
      </a:defRPr>
    </a:lvl6pPr>
    <a:lvl7pPr marL="2743200" algn="l" defTabSz="914400" rtl="0" eaLnBrk="1" latinLnBrk="0" hangingPunct="1">
      <a:defRPr sz="2500" kern="1200">
        <a:solidFill>
          <a:schemeClr val="tx1"/>
        </a:solidFill>
        <a:latin typeface="Times New Roman" pitchFamily="18" charset="0"/>
        <a:ea typeface="+mn-ea"/>
        <a:cs typeface="+mn-cs"/>
      </a:defRPr>
    </a:lvl7pPr>
    <a:lvl8pPr marL="3200400" algn="l" defTabSz="914400" rtl="0" eaLnBrk="1" latinLnBrk="0" hangingPunct="1">
      <a:defRPr sz="2500" kern="1200">
        <a:solidFill>
          <a:schemeClr val="tx1"/>
        </a:solidFill>
        <a:latin typeface="Times New Roman" pitchFamily="18" charset="0"/>
        <a:ea typeface="+mn-ea"/>
        <a:cs typeface="+mn-cs"/>
      </a:defRPr>
    </a:lvl8pPr>
    <a:lvl9pPr marL="3657600" algn="l" defTabSz="914400" rtl="0" eaLnBrk="1" latinLnBrk="0" hangingPunct="1">
      <a:defRPr sz="25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12">
          <p15:clr>
            <a:srgbClr val="A4A3A4"/>
          </p15:clr>
        </p15:guide>
        <p15:guide id="2" orient="horz" pos="336">
          <p15:clr>
            <a:srgbClr val="A4A3A4"/>
          </p15:clr>
        </p15:guide>
        <p15:guide id="3" orient="horz" pos="816">
          <p15:clr>
            <a:srgbClr val="A4A3A4"/>
          </p15:clr>
        </p15:guide>
        <p15:guide id="4" orient="horz" pos="976">
          <p15:clr>
            <a:srgbClr val="A4A3A4"/>
          </p15:clr>
        </p15:guide>
        <p15:guide id="5" orient="horz" pos="677">
          <p15:clr>
            <a:srgbClr val="A4A3A4"/>
          </p15:clr>
        </p15:guide>
        <p15:guide id="6" pos="6611">
          <p15:clr>
            <a:srgbClr val="A4A3A4"/>
          </p15:clr>
        </p15:guide>
        <p15:guide id="7" pos="115">
          <p15:clr>
            <a:srgbClr val="A4A3A4"/>
          </p15:clr>
        </p15:guide>
        <p15:guide id="8" pos="3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3" autoAdjust="0"/>
    <p:restoredTop sz="85930" autoAdjust="0"/>
  </p:normalViewPr>
  <p:slideViewPr>
    <p:cSldViewPr snapToGrid="0" snapToObjects="1">
      <p:cViewPr varScale="1">
        <p:scale>
          <a:sx n="64" d="100"/>
          <a:sy n="64" d="100"/>
        </p:scale>
        <p:origin x="1733" y="62"/>
      </p:cViewPr>
      <p:guideLst>
        <p:guide orient="horz" pos="112"/>
        <p:guide orient="horz" pos="336"/>
        <p:guide orient="horz" pos="816"/>
        <p:guide orient="horz" pos="976"/>
        <p:guide orient="horz" pos="677"/>
        <p:guide pos="6611"/>
        <p:guide pos="115"/>
        <p:guide pos="3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277400"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i-FI"/>
          </a:p>
        </p:txBody>
      </p:sp>
      <p:sp>
        <p:nvSpPr>
          <p:cNvPr id="22531" name="Rectangle 3"/>
          <p:cNvSpPr>
            <a:spLocks noGrp="1" noChangeArrowheads="1"/>
          </p:cNvSpPr>
          <p:nvPr>
            <p:ph type="dt" sz="quarter" idx="1"/>
          </p:nvPr>
        </p:nvSpPr>
        <p:spPr bwMode="auto">
          <a:xfrm>
            <a:off x="5588914" y="0"/>
            <a:ext cx="4277400"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i-FI"/>
          </a:p>
        </p:txBody>
      </p:sp>
      <p:sp>
        <p:nvSpPr>
          <p:cNvPr id="22532" name="Rectangle 4"/>
          <p:cNvSpPr>
            <a:spLocks noGrp="1" noChangeArrowheads="1"/>
          </p:cNvSpPr>
          <p:nvPr>
            <p:ph type="ftr" sz="quarter" idx="2"/>
          </p:nvPr>
        </p:nvSpPr>
        <p:spPr bwMode="auto">
          <a:xfrm>
            <a:off x="0" y="6399277"/>
            <a:ext cx="4277400" cy="3364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i-FI"/>
          </a:p>
        </p:txBody>
      </p:sp>
      <p:sp>
        <p:nvSpPr>
          <p:cNvPr id="22533" name="Rectangle 5"/>
          <p:cNvSpPr>
            <a:spLocks noGrp="1" noChangeArrowheads="1"/>
          </p:cNvSpPr>
          <p:nvPr>
            <p:ph type="sldNum" sz="quarter" idx="3"/>
          </p:nvPr>
        </p:nvSpPr>
        <p:spPr bwMode="auto">
          <a:xfrm>
            <a:off x="5588914" y="6399277"/>
            <a:ext cx="4277400" cy="3364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5CD27DF-8374-4D9D-801E-7BA84D9CFA4F}" type="slidenum">
              <a:rPr lang="fi-FI"/>
              <a:pPr>
                <a:defRPr/>
              </a:pPr>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4275736"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i-FI"/>
          </a:p>
        </p:txBody>
      </p:sp>
      <p:sp>
        <p:nvSpPr>
          <p:cNvPr id="112643" name="Rectangle 3"/>
          <p:cNvSpPr>
            <a:spLocks noGrp="1" noChangeArrowheads="1"/>
          </p:cNvSpPr>
          <p:nvPr>
            <p:ph type="dt" idx="1"/>
          </p:nvPr>
        </p:nvSpPr>
        <p:spPr bwMode="auto">
          <a:xfrm>
            <a:off x="5588913" y="0"/>
            <a:ext cx="4275736"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i-FI"/>
          </a:p>
        </p:txBody>
      </p:sp>
      <p:sp>
        <p:nvSpPr>
          <p:cNvPr id="51204" name="Rectangle 4"/>
          <p:cNvSpPr>
            <a:spLocks noGrp="1" noRot="1" noChangeAspect="1" noChangeArrowheads="1" noTextEdit="1"/>
          </p:cNvSpPr>
          <p:nvPr>
            <p:ph type="sldImg" idx="2"/>
          </p:nvPr>
        </p:nvSpPr>
        <p:spPr bwMode="auto">
          <a:xfrm>
            <a:off x="3146425" y="504825"/>
            <a:ext cx="3573463" cy="25273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86965" y="3198884"/>
            <a:ext cx="7892385" cy="30313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12646" name="Rectangle 6"/>
          <p:cNvSpPr>
            <a:spLocks noGrp="1" noChangeArrowheads="1"/>
          </p:cNvSpPr>
          <p:nvPr>
            <p:ph type="ftr" sz="quarter" idx="4"/>
          </p:nvPr>
        </p:nvSpPr>
        <p:spPr bwMode="auto">
          <a:xfrm>
            <a:off x="0" y="6397768"/>
            <a:ext cx="4275736" cy="3364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i-FI"/>
          </a:p>
        </p:txBody>
      </p:sp>
      <p:sp>
        <p:nvSpPr>
          <p:cNvPr id="112647" name="Rectangle 7"/>
          <p:cNvSpPr>
            <a:spLocks noGrp="1" noChangeArrowheads="1"/>
          </p:cNvSpPr>
          <p:nvPr>
            <p:ph type="sldNum" sz="quarter" idx="5"/>
          </p:nvPr>
        </p:nvSpPr>
        <p:spPr bwMode="auto">
          <a:xfrm>
            <a:off x="5588913" y="6397768"/>
            <a:ext cx="4275736" cy="3364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AA3C0DE-2DF7-4BD7-A66D-12CE445E298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apua.info/fi-FI/" TargetMode="External"/><Relationship Id="rId3" Type="http://schemas.openxmlformats.org/officeDocument/2006/relationships/hyperlink" Target="https://rednet.punainenristi.fi/node/20466" TargetMode="External"/><Relationship Id="rId7" Type="http://schemas.openxmlformats.org/officeDocument/2006/relationships/hyperlink" Target="https://www.riku.fi/fi/etusivu/"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mieli.fi/fi/tukea-ja-apua/kriisipuhelin-keskusteluapua-numerossa-09-2525-0111" TargetMode="External"/><Relationship Id="rId5" Type="http://schemas.openxmlformats.org/officeDocument/2006/relationships/hyperlink" Target="https://www.nyyti.fi/" TargetMode="External"/><Relationship Id="rId10" Type="http://schemas.openxmlformats.org/officeDocument/2006/relationships/hyperlink" Target="https://thl.fi/fi/web/mielenterveys" TargetMode="External"/><Relationship Id="rId4" Type="http://schemas.openxmlformats.org/officeDocument/2006/relationships/hyperlink" Target="https://mieli.fi/sites/default/files/materials_files/viisi_tapaa_vahvistaa_-esite.pdf" TargetMode="External"/><Relationship Id="rId9" Type="http://schemas.openxmlformats.org/officeDocument/2006/relationships/hyperlink" Target="https://www.mielenterveystalo.f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dnet.punainenristi.fi/henkinentuk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dnet.punainenristi.fi/henkinentuk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Kouluttajalle: </a:t>
            </a:r>
            <a:r>
              <a:rPr lang="fi-FI"/>
              <a:t>Miksi mielenhyvinvointi on niin tärkeää? </a:t>
            </a:r>
            <a:endParaRPr lang="en-US"/>
          </a:p>
          <a:p>
            <a:r>
              <a:rPr lang="fi-FI"/>
              <a:t>Tekstin lähde: SPR: Yhdessä voimme paremmin </a:t>
            </a:r>
            <a:r>
              <a:rPr lang="fi-FI" u="sng">
                <a:hlinkClick r:id="rId3"/>
              </a:rPr>
              <a:t>https://rednet.punainenristi.fi/node/20466</a:t>
            </a:r>
            <a:r>
              <a:rPr lang="fi-FI"/>
              <a:t> </a:t>
            </a:r>
            <a:endParaRPr lang="en-US">
              <a:cs typeface="Calibri"/>
            </a:endParaRPr>
          </a:p>
          <a:p>
            <a:endParaRPr lang="fi-FI"/>
          </a:p>
          <a:p>
            <a:r>
              <a:rPr lang="fi-FI"/>
              <a:t>Viisi tapaa vahvistaa mielenterveyttä:</a:t>
            </a:r>
            <a:endParaRPr lang="en-US">
              <a:cs typeface="Calibri"/>
            </a:endParaRPr>
          </a:p>
          <a:p>
            <a:r>
              <a:rPr lang="fi-FI" u="sng">
                <a:hlinkClick r:id="rId4"/>
              </a:rPr>
              <a:t>https://mieli.fi/sites/default/files/materials_files/viisi_tapaa_vahvistaa_-esite.pdf</a:t>
            </a:r>
            <a:r>
              <a:rPr lang="fi-FI"/>
              <a:t> </a:t>
            </a:r>
            <a:endParaRPr lang="en-US"/>
          </a:p>
          <a:p>
            <a:endParaRPr lang="fi-FI" b="1"/>
          </a:p>
          <a:p>
            <a:r>
              <a:rPr lang="fi-FI" b="1"/>
              <a:t>Apua ja tukea mielenterveysongelmiin:</a:t>
            </a:r>
            <a:endParaRPr lang="en-US">
              <a:cs typeface="Calibri"/>
            </a:endParaRPr>
          </a:p>
          <a:p>
            <a:pPr marL="285750" indent="-285750">
              <a:buFont typeface="Wingdings"/>
              <a:buChar char="•"/>
            </a:pPr>
            <a:r>
              <a:rPr lang="fi-FI"/>
              <a:t>Kunnan terveystoimi</a:t>
            </a:r>
            <a:endParaRPr lang="en-US"/>
          </a:p>
          <a:p>
            <a:pPr marL="285750" indent="-285750">
              <a:buFont typeface="Wingdings"/>
              <a:buChar char="•"/>
            </a:pPr>
            <a:r>
              <a:rPr lang="fi-FI"/>
              <a:t>Koulu- ja opiskeluterveydenhuolto</a:t>
            </a:r>
            <a:endParaRPr lang="en-US"/>
          </a:p>
          <a:p>
            <a:pPr marL="285750" indent="-285750">
              <a:buFont typeface="Wingdings"/>
              <a:buChar char="•"/>
            </a:pPr>
            <a:r>
              <a:rPr lang="fi-FI"/>
              <a:t>Työterveys</a:t>
            </a:r>
            <a:endParaRPr lang="en-US"/>
          </a:p>
          <a:p>
            <a:pPr marL="285750" indent="-285750">
              <a:buFont typeface="Wingdings"/>
              <a:buChar char="•"/>
            </a:pPr>
            <a:r>
              <a:rPr lang="fi-FI"/>
              <a:t>Mieli ry (ent. Suomen Mielenterveysseura). www. mieli.fi</a:t>
            </a:r>
            <a:endParaRPr lang="en-US"/>
          </a:p>
          <a:p>
            <a:pPr marL="285750" indent="-285750">
              <a:buFont typeface="Wingdings"/>
              <a:buChar char="•"/>
            </a:pPr>
            <a:r>
              <a:rPr lang="fi-FI" err="1"/>
              <a:t>Nyyti</a:t>
            </a:r>
            <a:r>
              <a:rPr lang="fi-FI"/>
              <a:t> ry </a:t>
            </a:r>
            <a:r>
              <a:rPr lang="fi-FI">
                <a:hlinkClick r:id="rId5"/>
              </a:rPr>
              <a:t>https://www.nyyti.fi/</a:t>
            </a:r>
            <a:endParaRPr lang="en-US"/>
          </a:p>
          <a:p>
            <a:pPr marL="285750" indent="-285750">
              <a:buFont typeface="Wingdings"/>
              <a:buChar char="•"/>
            </a:pPr>
            <a:r>
              <a:rPr lang="fi-FI"/>
              <a:t>Mielenterveysseuran kriisipuhelin </a:t>
            </a:r>
            <a:r>
              <a:rPr lang="fi-FI">
                <a:hlinkClick r:id="rId6"/>
              </a:rPr>
              <a:t>https://mieli.fi/fi/tukea-ja-apua/kriisipuhelin-keskusteluapua-numerossa-09-2525-0111</a:t>
            </a:r>
            <a:endParaRPr lang="en-US"/>
          </a:p>
          <a:p>
            <a:pPr marL="285750" indent="-285750">
              <a:buFont typeface="Wingdings"/>
              <a:buChar char="•"/>
            </a:pPr>
            <a:r>
              <a:rPr lang="fi-FI"/>
              <a:t>Rikosuhripäivystys, </a:t>
            </a:r>
            <a:r>
              <a:rPr lang="fi-FI">
                <a:hlinkClick r:id="rId7"/>
              </a:rPr>
              <a:t>https://www.riku.fi/fi/etusivu/</a:t>
            </a:r>
            <a:endParaRPr lang="en-US"/>
          </a:p>
          <a:p>
            <a:pPr marL="285750" indent="-285750">
              <a:buFont typeface="Wingdings"/>
              <a:buChar char="•"/>
            </a:pPr>
            <a:r>
              <a:rPr lang="fi-FI"/>
              <a:t>Apua.info apua eri elämäntilanteisiin: </a:t>
            </a:r>
            <a:r>
              <a:rPr lang="fi-FI">
                <a:hlinkClick r:id="rId8"/>
              </a:rPr>
              <a:t>http://www.apua.info/fi-FI/</a:t>
            </a:r>
            <a:endParaRPr lang="en-US"/>
          </a:p>
          <a:p>
            <a:pPr marL="285750" indent="-285750">
              <a:buFont typeface="Wingdings"/>
              <a:buChar char="•"/>
            </a:pPr>
            <a:r>
              <a:rPr lang="fi-FI"/>
              <a:t>Mielenterveystalo.fi </a:t>
            </a:r>
            <a:r>
              <a:rPr lang="fi-FI">
                <a:hlinkClick r:id="rId9"/>
              </a:rPr>
              <a:t>https://www.mielenterveystalo.fi/</a:t>
            </a:r>
            <a:endParaRPr lang="en-US"/>
          </a:p>
          <a:p>
            <a:pPr marL="285750" indent="-285750">
              <a:buFont typeface="Wingdings"/>
              <a:buChar char="•"/>
            </a:pPr>
            <a:r>
              <a:rPr lang="fi-FI"/>
              <a:t>Tutkittua tietoa: THL: Mielenterveys: </a:t>
            </a:r>
            <a:r>
              <a:rPr lang="fi-FI">
                <a:hlinkClick r:id="rId10"/>
              </a:rPr>
              <a:t>https://thl.fi/fi/web/mielenterveys</a:t>
            </a:r>
            <a:endParaRPr lang="en-US"/>
          </a:p>
          <a:p>
            <a:endParaRPr lang="en-US">
              <a:cs typeface="Calibri"/>
            </a:endParaRPr>
          </a:p>
        </p:txBody>
      </p:sp>
      <p:sp>
        <p:nvSpPr>
          <p:cNvPr id="4" name="Dian numeron paikkamerkki 3"/>
          <p:cNvSpPr>
            <a:spLocks noGrp="1"/>
          </p:cNvSpPr>
          <p:nvPr>
            <p:ph type="sldNum" sz="quarter" idx="5"/>
          </p:nvPr>
        </p:nvSpPr>
        <p:spPr/>
        <p:txBody>
          <a:bodyPr/>
          <a:lstStyle/>
          <a:p>
            <a:fld id="{B305AC94-97B1-45C6-BA8E-50BA7EB95A4B}" type="slidenum">
              <a:rPr lang="en-US" smtClean="0"/>
              <a:t>4</a:t>
            </a:fld>
            <a:endParaRPr lang="en-US"/>
          </a:p>
        </p:txBody>
      </p:sp>
    </p:spTree>
    <p:extLst>
      <p:ext uri="{BB962C8B-B14F-4D97-AF65-F5344CB8AC3E}">
        <p14:creationId xmlns:p14="http://schemas.microsoft.com/office/powerpoint/2010/main" val="331360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https://hepsy.fi/2018/05/17/perhoshalaus/</a:t>
            </a:r>
          </a:p>
          <a:p>
            <a:r>
              <a:rPr lang="fi-FI" dirty="0"/>
              <a:t>https://pscentre.org/wp-content/uploads/2022/02/The-Well-being-Guide-Reduce-stress-recharge-and-build-inner-resilience.pdf</a:t>
            </a:r>
          </a:p>
          <a:p>
            <a:endParaRPr lang="fi-FI" dirty="0"/>
          </a:p>
        </p:txBody>
      </p:sp>
      <p:sp>
        <p:nvSpPr>
          <p:cNvPr id="4" name="Slide Number Placeholder 3"/>
          <p:cNvSpPr>
            <a:spLocks noGrp="1"/>
          </p:cNvSpPr>
          <p:nvPr>
            <p:ph type="sldNum" sz="quarter" idx="5"/>
          </p:nvPr>
        </p:nvSpPr>
        <p:spPr/>
        <p:txBody>
          <a:bodyPr/>
          <a:lstStyle/>
          <a:p>
            <a:pPr>
              <a:defRPr/>
            </a:pPr>
            <a:fld id="{6AA3C0DE-2DF7-4BD7-A66D-12CE445E2982}" type="slidenum">
              <a:rPr lang="fi-FI" smtClean="0"/>
              <a:pPr>
                <a:defRPr/>
              </a:pPr>
              <a:t>19</a:t>
            </a:fld>
            <a:endParaRPr lang="fi-FI"/>
          </a:p>
        </p:txBody>
      </p:sp>
    </p:spTree>
    <p:extLst>
      <p:ext uri="{BB962C8B-B14F-4D97-AF65-F5344CB8AC3E}">
        <p14:creationId xmlns:p14="http://schemas.microsoft.com/office/powerpoint/2010/main" val="221609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b="0" dirty="0"/>
              <a:t>Lähde: Liiton psykologisen ensiavun opas</a:t>
            </a:r>
          </a:p>
          <a:p>
            <a:r>
              <a:rPr lang="fi-FI" sz="1000" b="0" dirty="0" err="1"/>
              <a:t>Eustressi</a:t>
            </a:r>
            <a:r>
              <a:rPr lang="fi-FI" sz="1000" b="0" dirty="0"/>
              <a:t> hyvä stressi, liikkeelle paneva voima, että saa asioita tehdyksi.</a:t>
            </a:r>
          </a:p>
          <a:p>
            <a:endParaRPr lang="fi-FI" sz="1000" b="0" dirty="0"/>
          </a:p>
          <a:p>
            <a:endParaRPr lang="fi-FI" b="1" dirty="0"/>
          </a:p>
          <a:p>
            <a:endParaRPr lang="fi-FI" dirty="0"/>
          </a:p>
        </p:txBody>
      </p:sp>
      <p:sp>
        <p:nvSpPr>
          <p:cNvPr id="4" name="Dian numeron paikkamerkki 3"/>
          <p:cNvSpPr>
            <a:spLocks noGrp="1"/>
          </p:cNvSpPr>
          <p:nvPr>
            <p:ph type="sldNum" sz="quarter" idx="5"/>
          </p:nvPr>
        </p:nvSpPr>
        <p:spPr/>
        <p:txBody>
          <a:bodyPr/>
          <a:lstStyle/>
          <a:p>
            <a:fld id="{738D228A-E648-4F90-B3AB-94406B6584B6}" type="slidenum">
              <a:rPr lang="fi-FI" smtClean="0"/>
              <a:t>5</a:t>
            </a:fld>
            <a:endParaRPr lang="fi-FI"/>
          </a:p>
        </p:txBody>
      </p:sp>
    </p:spTree>
    <p:extLst>
      <p:ext uri="{BB962C8B-B14F-4D97-AF65-F5344CB8AC3E}">
        <p14:creationId xmlns:p14="http://schemas.microsoft.com/office/powerpoint/2010/main" val="76193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Lähde: https://sproppimateriaalit.fi/web/site-185364/state-jurdcmzqhercytzr/page-185449</a:t>
            </a:r>
          </a:p>
        </p:txBody>
      </p:sp>
      <p:sp>
        <p:nvSpPr>
          <p:cNvPr id="4" name="Slide Number Placeholder 3"/>
          <p:cNvSpPr>
            <a:spLocks noGrp="1"/>
          </p:cNvSpPr>
          <p:nvPr>
            <p:ph type="sldNum" sz="quarter" idx="5"/>
          </p:nvPr>
        </p:nvSpPr>
        <p:spPr/>
        <p:txBody>
          <a:bodyPr/>
          <a:lstStyle/>
          <a:p>
            <a:fld id="{B305AC94-97B1-45C6-BA8E-50BA7EB95A4B}" type="slidenum">
              <a:rPr lang="en-US" smtClean="0"/>
              <a:t>7</a:t>
            </a:fld>
            <a:endParaRPr lang="en-US" dirty="0"/>
          </a:p>
        </p:txBody>
      </p:sp>
    </p:spTree>
    <p:extLst>
      <p:ext uri="{BB962C8B-B14F-4D97-AF65-F5344CB8AC3E}">
        <p14:creationId xmlns:p14="http://schemas.microsoft.com/office/powerpoint/2010/main" val="204481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6AA3C0DE-2DF7-4BD7-A66D-12CE445E2982}" type="slidenum">
              <a:rPr lang="fi-FI" smtClean="0"/>
              <a:pPr>
                <a:defRPr/>
              </a:pPr>
              <a:t>9</a:t>
            </a:fld>
            <a:endParaRPr lang="fi-FI"/>
          </a:p>
        </p:txBody>
      </p:sp>
    </p:spTree>
    <p:extLst>
      <p:ext uri="{BB962C8B-B14F-4D97-AF65-F5344CB8AC3E}">
        <p14:creationId xmlns:p14="http://schemas.microsoft.com/office/powerpoint/2010/main" val="241655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dirty="0"/>
              <a:t>Lapset reagoivat ja ajattelevat eritavalla kuin aikuiset. Heillä on erilaisia tarpeita, jotka ovat suhteessa heidän ikään, kehittymisvaiheeseen ja ymmärtämiseen kykyyn. Jo heidän fyysinen kokonsa, sosiaalinen riippuvuus ja emootionaalinen kiintymys huoltajaan. Siksipä tällä kurssilla keskitytään lasten reaktioihin ja siihen, kuinka tukea heitä parhaiten huomioiden heidän erityiset tarpeensa.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i-FI" dirty="0"/>
              <a:t>Kuva: Pixapay.com</a:t>
            </a:r>
            <a:endParaRPr dirty="0"/>
          </a:p>
        </p:txBody>
      </p:sp>
      <p:sp>
        <p:nvSpPr>
          <p:cNvPr id="69" name="Google Shape;6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Kouluttajalle: Miten ystävä voi edesauttaa turvallisuutta, rauhallisuutta, yhteenkuuluvuutta, omatoimisuutta ja toivoa?</a:t>
            </a:r>
          </a:p>
          <a:p>
            <a:r>
              <a:rPr lang="fi-FI" b="1" dirty="0"/>
              <a:t>Harjoitus pareittain </a:t>
            </a:r>
            <a:r>
              <a:rPr lang="fi-FI" sz="1200" b="1" i="0" kern="1200" dirty="0">
                <a:solidFill>
                  <a:schemeClr val="tx1"/>
                </a:solidFill>
                <a:effectLst/>
                <a:latin typeface="+mn-lt"/>
                <a:ea typeface="+mn-ea"/>
                <a:cs typeface="+mn-cs"/>
              </a:rPr>
              <a:t>(10 min+10 min purku).</a:t>
            </a:r>
          </a:p>
          <a:p>
            <a:pPr marL="171450" indent="-171450">
              <a:buFont typeface="Wingdings" panose="05000000000000000000" pitchFamily="2" charset="2"/>
              <a:buChar char="Ø"/>
            </a:pPr>
            <a:endParaRPr lang="fi-FI" dirty="0"/>
          </a:p>
          <a:p>
            <a:pPr marL="171450" indent="-171450">
              <a:buFont typeface="Wingdings" panose="05000000000000000000" pitchFamily="2" charset="2"/>
              <a:buChar char="Ø"/>
            </a:pPr>
            <a:r>
              <a:rPr lang="fi-FI" dirty="0"/>
              <a:t>Miten vahvistat turvallisuuden tunnetta?</a:t>
            </a:r>
          </a:p>
          <a:p>
            <a:pPr marL="171450" indent="-171450">
              <a:buFont typeface="Wingdings" panose="05000000000000000000" pitchFamily="2" charset="2"/>
              <a:buChar char="Ø"/>
            </a:pPr>
            <a:r>
              <a:rPr lang="fi-FI" dirty="0"/>
              <a:t>Miten rauhoitat/lohdutat?</a:t>
            </a:r>
          </a:p>
          <a:p>
            <a:pPr marL="171450" indent="-171450">
              <a:buFont typeface="Wingdings" panose="05000000000000000000" pitchFamily="2" charset="2"/>
              <a:buChar char="Ø"/>
            </a:pPr>
            <a:r>
              <a:rPr lang="fi-FI" dirty="0"/>
              <a:t>Miten vahvistat yhteenkuuluvuuden tunnetta?</a:t>
            </a:r>
          </a:p>
          <a:p>
            <a:pPr marL="171450" indent="-171450">
              <a:buFont typeface="Wingdings" panose="05000000000000000000" pitchFamily="2" charset="2"/>
              <a:buChar char="Ø"/>
            </a:pPr>
            <a:r>
              <a:rPr lang="fi-FI" dirty="0"/>
              <a:t>Miten edistät omatoimisuutta?</a:t>
            </a:r>
          </a:p>
          <a:p>
            <a:pPr marL="171450" indent="-171450">
              <a:buFont typeface="Wingdings" panose="05000000000000000000" pitchFamily="2" charset="2"/>
              <a:buChar char="Ø"/>
            </a:pPr>
            <a:r>
              <a:rPr lang="fi-FI" dirty="0"/>
              <a:t>Miten luot toivoa?</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dirty="0">
                <a:solidFill>
                  <a:schemeClr val="tx1"/>
                </a:solidFill>
                <a:effectLst/>
                <a:latin typeface="+mn-lt"/>
                <a:ea typeface="+mn-ea"/>
                <a:cs typeface="+mn-cs"/>
              </a:rPr>
              <a:t>Yhdessä pohtien kouluttaja kirjaa fläpille. </a:t>
            </a:r>
            <a:r>
              <a:rPr lang="fi-FI" sz="1200" b="1" kern="1200" dirty="0">
                <a:solidFill>
                  <a:schemeClr val="tx1"/>
                </a:solidFill>
                <a:effectLst/>
                <a:latin typeface="+mn-lt"/>
                <a:ea typeface="+mn-ea"/>
                <a:cs typeface="+mn-cs"/>
              </a:rPr>
              <a:t>Millä asioilla tai mitä tekemällä voidaan edistää kutakin </a:t>
            </a:r>
            <a:r>
              <a:rPr lang="fi-FI" sz="1200" kern="1200" dirty="0">
                <a:solidFill>
                  <a:schemeClr val="tx1"/>
                </a:solidFill>
                <a:effectLst/>
                <a:latin typeface="+mn-lt"/>
                <a:ea typeface="+mn-ea"/>
                <a:cs typeface="+mn-cs"/>
              </a:rPr>
              <a:t>Hobfollin </a:t>
            </a:r>
            <a:r>
              <a:rPr lang="fi-FI" sz="1200" b="1" kern="1200" dirty="0">
                <a:solidFill>
                  <a:schemeClr val="tx1"/>
                </a:solidFill>
                <a:effectLst/>
                <a:latin typeface="+mn-lt"/>
                <a:ea typeface="+mn-ea"/>
                <a:cs typeface="+mn-cs"/>
              </a:rPr>
              <a:t>periaatetta</a:t>
            </a:r>
            <a:r>
              <a:rPr lang="fi-FI" sz="1200" kern="1200" dirty="0">
                <a:solidFill>
                  <a:schemeClr val="tx1"/>
                </a:solidFill>
                <a:effectLst/>
                <a:latin typeface="+mn-lt"/>
                <a:ea typeface="+mn-ea"/>
                <a:cs typeface="+mn-cs"/>
              </a:rPr>
              <a:t>: </a:t>
            </a:r>
            <a:br>
              <a:rPr lang="fi-FI" sz="1200"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Turvallisuutta </a:t>
            </a:r>
            <a:r>
              <a:rPr lang="fi-FI" sz="1200" kern="1200" dirty="0">
                <a:solidFill>
                  <a:schemeClr val="tx1"/>
                </a:solidFill>
                <a:effectLst/>
                <a:latin typeface="+mn-lt"/>
                <a:ea typeface="+mn-ea"/>
                <a:cs typeface="+mn-cs"/>
              </a:rPr>
              <a:t>(esim. suoja, ruoka, perustarpeet)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kern="1200" dirty="0">
                <a:solidFill>
                  <a:schemeClr val="tx1"/>
                </a:solidFill>
                <a:effectLst/>
                <a:latin typeface="+mn-lt"/>
                <a:ea typeface="+mn-ea"/>
                <a:cs typeface="+mn-cs"/>
              </a:rPr>
              <a:t>Rauhallisuutta</a:t>
            </a:r>
            <a:r>
              <a:rPr lang="fi-FI" sz="1200" kern="1200" dirty="0">
                <a:solidFill>
                  <a:schemeClr val="tx1"/>
                </a:solidFill>
                <a:effectLst/>
                <a:latin typeface="+mn-lt"/>
                <a:ea typeface="+mn-ea"/>
                <a:cs typeface="+mn-cs"/>
              </a:rPr>
              <a:t> (samat kuin edellä+oikeaa tietoa tapahtumasta, normaaleista reaktioista, stressin hallintakeinoista, tapahtumaan liittyvien uutisten katsomisen välttäminen, jos kärsii voimakkaasta ahdistuksesta tai stressistä).</a:t>
            </a:r>
            <a:br>
              <a:rPr lang="fi-FI" sz="1200"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Yhteenkuuluvuutta</a:t>
            </a:r>
            <a:r>
              <a:rPr lang="fi-FI" sz="1200" kern="1200" dirty="0">
                <a:solidFill>
                  <a:schemeClr val="tx1"/>
                </a:solidFill>
                <a:effectLst/>
                <a:latin typeface="+mn-lt"/>
                <a:ea typeface="+mn-ea"/>
                <a:cs typeface="+mn-cs"/>
              </a:rPr>
              <a:t> (esim. yhteyden saaminen läheisiin, yhteisölliset kokoontumiset, harrastustoiminta, uskonnollinen tai hengellinen toiminta, sururituaalit, tietoa mistä saa lisäapua tai tukea tarvittaessa). </a:t>
            </a:r>
            <a:br>
              <a:rPr lang="fi-FI" sz="1200"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Omatoimisuutta</a:t>
            </a:r>
            <a:r>
              <a:rPr lang="fi-FI" sz="1200" kern="1200" dirty="0">
                <a:solidFill>
                  <a:schemeClr val="tx1"/>
                </a:solidFill>
                <a:effectLst/>
                <a:latin typeface="+mn-lt"/>
                <a:ea typeface="+mn-ea"/>
                <a:cs typeface="+mn-cs"/>
              </a:rPr>
              <a:t> (esim. osallistuminen omia asioita koskevaan päätöksen tekoon, omien selviytymiskeinojen ja vahvuuksien tunnistaminen ja vahvistaminen, arjen rutiinien säilyminen (päivä/yörytmi, ruokailurytmi, työ, opiskelu, päivähoito).</a:t>
            </a:r>
            <a:br>
              <a:rPr lang="fi-FI" sz="1200"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Toivo</a:t>
            </a:r>
            <a:r>
              <a:rPr lang="fi-FI" sz="1200" kern="1200" dirty="0">
                <a:solidFill>
                  <a:schemeClr val="tx1"/>
                </a:solidFill>
                <a:effectLst/>
                <a:latin typeface="+mn-lt"/>
                <a:ea typeface="+mn-ea"/>
                <a:cs typeface="+mn-cs"/>
              </a:rPr>
              <a:t> (esim. henkilökohtaiset ominaisuudet, tunne yhteisöön kuulumisesta, usko toipumisen mahdollisuuteen, läheiset ihmissuhteet, vertaistuki, ammattilaisten tarjoama tieto ja tuki, toipumista edistäviin aktiviteetteihin osallistuminen, hengellisyys, luonto/ympäristö)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Kouluttajalle:</a:t>
            </a:r>
            <a:r>
              <a:rPr lang="fi-FI" sz="1200" b="0" kern="1200" dirty="0">
                <a:solidFill>
                  <a:schemeClr val="tx1"/>
                </a:solidFill>
                <a:effectLst/>
                <a:latin typeface="+mn-lt"/>
                <a:ea typeface="+mn-ea"/>
                <a:cs typeface="+mn-cs"/>
              </a:rPr>
              <a:t> </a:t>
            </a:r>
            <a:br>
              <a:rPr lang="fi-FI" sz="1200" b="0"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Ihmisten selviytymistä tukevat seuraavat seikat:</a:t>
            </a:r>
            <a:endParaRPr lang="fi-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Turvallinen ja rauhallinen ympäristö</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Positiivinen ja terveyttä edistävä arjen toiminta </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Kokemus yhteisön antamasta tuesta</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Luottamus omaan selviytymiskykyyn ja voimavaroihin</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Positiiviset ajattelu ja vakaumukset, kuten uskonnollinen tai hengellinen vakaumus</a:t>
            </a: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Mahdollisuus ylläpitää normaaleja rutiineja ja palata niiden pariin nopeasti.</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Henkisen ensiavun opas Punaisen Ristin ja Punaisen Puolikuun kansallisille yhdistyksille. </a:t>
            </a:r>
            <a:r>
              <a:rPr lang="fi-FI" sz="1200" u="sng" kern="1200" dirty="0">
                <a:solidFill>
                  <a:schemeClr val="tx1"/>
                </a:solidFill>
                <a:effectLst/>
                <a:latin typeface="+mn-lt"/>
                <a:ea typeface="+mn-ea"/>
                <a:cs typeface="+mn-cs"/>
                <a:hlinkClick r:id="rId3"/>
              </a:rPr>
              <a:t>https://rednet.punainenristi.fi/henkinentuki</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B305AC94-97B1-45C6-BA8E-50BA7EB95A4B}" type="slidenum">
              <a:rPr lang="en-US" smtClean="0"/>
              <a:t>15</a:t>
            </a:fld>
            <a:endParaRPr lang="en-US" dirty="0"/>
          </a:p>
        </p:txBody>
      </p:sp>
    </p:spTree>
    <p:extLst>
      <p:ext uri="{BB962C8B-B14F-4D97-AF65-F5344CB8AC3E}">
        <p14:creationId xmlns:p14="http://schemas.microsoft.com/office/powerpoint/2010/main" val="345540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dirty="0">
                <a:solidFill>
                  <a:schemeClr val="tx1"/>
                </a:solidFill>
                <a:effectLst/>
                <a:latin typeface="+mn-lt"/>
                <a:ea typeface="+mn-ea"/>
                <a:cs typeface="+mn-cs"/>
              </a:rPr>
              <a:t>Kouluttajalle:</a:t>
            </a:r>
            <a:endParaRPr lang="fi-FI"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fi-FI" sz="1200" kern="1200" dirty="0">
                <a:solidFill>
                  <a:schemeClr val="tx1"/>
                </a:solidFill>
                <a:effectLst/>
                <a:latin typeface="+mn-lt"/>
                <a:ea typeface="+mn-ea"/>
                <a:cs typeface="+mn-cs"/>
              </a:rPr>
              <a:t>Kaikki eivät reagoi kriiseihin samaan aikaan tai samalla tavalla.</a:t>
            </a:r>
          </a:p>
          <a:p>
            <a:pPr marL="171450" lvl="0" indent="-171450">
              <a:buFont typeface="Wingdings" panose="05000000000000000000" pitchFamily="2" charset="2"/>
              <a:buChar char="Ø"/>
            </a:pPr>
            <a:r>
              <a:rPr lang="fi-FI" sz="1200" kern="1200" dirty="0">
                <a:solidFill>
                  <a:schemeClr val="tx1"/>
                </a:solidFill>
                <a:effectLst/>
                <a:latin typeface="+mn-lt"/>
                <a:ea typeface="+mn-ea"/>
                <a:cs typeface="+mn-cs"/>
              </a:rPr>
              <a:t>Kaikki eivät tarvitse tai halua henkistä ensiapua. </a:t>
            </a:r>
          </a:p>
          <a:p>
            <a:pPr marL="171450" lvl="0" indent="-171450">
              <a:buFont typeface="Wingdings" panose="05000000000000000000" pitchFamily="2" charset="2"/>
              <a:buChar char="Ø"/>
            </a:pPr>
            <a:r>
              <a:rPr lang="fi-FI" sz="1200" kern="1200" dirty="0">
                <a:solidFill>
                  <a:schemeClr val="tx1"/>
                </a:solidFill>
                <a:effectLst/>
                <a:latin typeface="+mn-lt"/>
                <a:ea typeface="+mn-ea"/>
                <a:cs typeface="+mn-cs"/>
              </a:rPr>
              <a:t>Pelottava tapahtuma voi vaikuttaa voimakkaasti myös tapahtumaa todistaneisiin sivullisiin, jotka saattavat tarvita henkistä ensiapua. </a:t>
            </a:r>
          </a:p>
          <a:p>
            <a:pPr marL="171450" lvl="0" indent="-171450">
              <a:buFont typeface="Wingdings" panose="05000000000000000000" pitchFamily="2" charset="2"/>
              <a:buChar char="Ø"/>
            </a:pPr>
            <a:r>
              <a:rPr lang="fi-FI" sz="1200" kern="1200" dirty="0">
                <a:solidFill>
                  <a:schemeClr val="tx1"/>
                </a:solidFill>
                <a:effectLst/>
                <a:latin typeface="+mn-lt"/>
                <a:ea typeface="+mn-ea"/>
                <a:cs typeface="+mn-cs"/>
              </a:rPr>
              <a:t>Jotkut pysyvät rauhallisina eivätkä reagoi voimakkaasti itse tapahtumahetkellä mutta reagoivat voimakkaasti myöhemmin. </a:t>
            </a:r>
          </a:p>
          <a:p>
            <a:pPr marL="171450" lvl="0" indent="-171450">
              <a:buFont typeface="Wingdings" panose="05000000000000000000" pitchFamily="2" charset="2"/>
              <a:buChar char="Ø"/>
            </a:pPr>
            <a:r>
              <a:rPr lang="fi-FI" sz="1200" kern="1200" dirty="0">
                <a:solidFill>
                  <a:schemeClr val="tx1"/>
                </a:solidFill>
                <a:effectLst/>
                <a:latin typeface="+mn-lt"/>
                <a:ea typeface="+mn-ea"/>
                <a:cs typeface="+mn-cs"/>
              </a:rPr>
              <a:t>Jotkut reagoivat voimakkaasti, mutta eivät kaipaa henkistä ensiapua, koska he pystyvät käsittelemään tilannetta itse tai saavat tukea muualta.</a:t>
            </a:r>
          </a:p>
          <a:p>
            <a:endParaRPr lang="fi-FI" sz="1200" b="1" kern="1200" dirty="0">
              <a:solidFill>
                <a:schemeClr val="tx1"/>
              </a:solidFill>
              <a:effectLst/>
              <a:latin typeface="+mn-lt"/>
              <a:ea typeface="+mn-ea"/>
              <a:cs typeface="+mn-cs"/>
            </a:endParaRPr>
          </a:p>
          <a:p>
            <a:r>
              <a:rPr lang="fi-FI" sz="1200" b="1" u="sng" kern="1200" dirty="0">
                <a:solidFill>
                  <a:schemeClr val="tx1"/>
                </a:solidFill>
                <a:effectLst/>
                <a:latin typeface="+mn-lt"/>
                <a:ea typeface="+mn-ea"/>
                <a:cs typeface="+mn-cs"/>
              </a:rPr>
              <a:t>Extraharjoitus: </a:t>
            </a:r>
            <a:r>
              <a:rPr lang="fi-FI" sz="1200" b="1" kern="1200" dirty="0">
                <a:solidFill>
                  <a:schemeClr val="tx1"/>
                </a:solidFill>
                <a:effectLst/>
                <a:latin typeface="+mn-lt"/>
                <a:ea typeface="+mn-ea"/>
                <a:cs typeface="+mn-cs"/>
              </a:rPr>
              <a:t>Jos aikataulu ei ole tiukka, voi tehdä tämän harjoituksen. Harjoitus uskomuksista esimerkiksi kolmessa ryhmässä: </a:t>
            </a:r>
            <a:r>
              <a:rPr lang="fi-FI" sz="1200" b="1" i="0" kern="1200" dirty="0">
                <a:solidFill>
                  <a:schemeClr val="tx1"/>
                </a:solidFill>
                <a:effectLst/>
                <a:latin typeface="+mn-lt"/>
                <a:ea typeface="+mn-ea"/>
                <a:cs typeface="+mn-cs"/>
              </a:rPr>
              <a:t>10 min+10 min purku.</a:t>
            </a:r>
            <a:endParaRPr lang="fi-FI" sz="1200" i="0" kern="1200" dirty="0">
              <a:solidFill>
                <a:schemeClr val="tx1"/>
              </a:solidFill>
              <a:effectLst/>
              <a:latin typeface="+mn-lt"/>
              <a:ea typeface="+mn-ea"/>
              <a:cs typeface="+mn-cs"/>
            </a:endParaRPr>
          </a:p>
          <a:p>
            <a:br>
              <a:rPr lang="fi-FI" sz="1200"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Turvallisuus</a:t>
            </a:r>
          </a:p>
          <a:p>
            <a:pPr lvl="0"/>
            <a:r>
              <a:rPr lang="fi-FI" sz="1200" i="1" kern="1200" dirty="0">
                <a:solidFill>
                  <a:schemeClr val="tx1"/>
                </a:solidFill>
                <a:effectLst/>
                <a:latin typeface="+mn-lt"/>
                <a:ea typeface="+mn-ea"/>
                <a:cs typeface="+mn-cs"/>
              </a:rPr>
              <a:t>Milloin tunnet olosi turvalliseksi? Miksi?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Milloin tunnet olosi turvattomaksi? Miksi?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Mitkä tekijät voivat lisätä turvallisuuden tunnettasi?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Mitkä tekijät ovat vaikuttaneet käsitykseesi turvallisuudesta? </a:t>
            </a:r>
            <a:endParaRPr lang="fi-FI" sz="1200" kern="1200" dirty="0">
              <a:solidFill>
                <a:schemeClr val="tx1"/>
              </a:solidFill>
              <a:effectLst/>
              <a:latin typeface="+mn-lt"/>
              <a:ea typeface="+mn-ea"/>
              <a:cs typeface="+mn-cs"/>
            </a:endParaRPr>
          </a:p>
          <a:p>
            <a:r>
              <a:rPr lang="fi-FI" sz="1200" i="1"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Luottamus</a:t>
            </a:r>
          </a:p>
          <a:p>
            <a:pPr lvl="0"/>
            <a:r>
              <a:rPr lang="fi-FI" sz="1200" i="1" kern="1200" dirty="0">
                <a:solidFill>
                  <a:schemeClr val="tx1"/>
                </a:solidFill>
                <a:effectLst/>
                <a:latin typeface="+mn-lt"/>
                <a:ea typeface="+mn-ea"/>
                <a:cs typeface="+mn-cs"/>
              </a:rPr>
              <a:t>Pohtikaa pareittain mitä luottamus teille merkitsee?</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Milloin voit luottaa? Miksi?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Milloin et voi luottaa? Miksi?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Miten voit lisätä luottamuksen tunteitasi?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Mitkä tekijät ovat vaikuttaneet käsityksiisi luottamuksesta?)</a:t>
            </a:r>
            <a:endParaRPr lang="fi-FI" sz="1200" kern="1200" dirty="0">
              <a:solidFill>
                <a:schemeClr val="tx1"/>
              </a:solidFill>
              <a:effectLst/>
              <a:latin typeface="+mn-lt"/>
              <a:ea typeface="+mn-ea"/>
              <a:cs typeface="+mn-cs"/>
            </a:endParaRPr>
          </a:p>
          <a:p>
            <a:r>
              <a:rPr lang="fi-FI" sz="1200" i="1"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Elämän hallinta</a:t>
            </a:r>
          </a:p>
          <a:p>
            <a:pPr lvl="0"/>
            <a:r>
              <a:rPr lang="fi-FI" sz="1200" i="1" kern="1200" dirty="0">
                <a:solidFill>
                  <a:schemeClr val="tx1"/>
                </a:solidFill>
                <a:effectLst/>
                <a:latin typeface="+mn-lt"/>
                <a:ea typeface="+mn-ea"/>
                <a:cs typeface="+mn-cs"/>
              </a:rPr>
              <a:t>Mitä elämän hallinta teille merkitsee? </a:t>
            </a:r>
            <a:endParaRPr lang="fi-FI" sz="1200" kern="1200" dirty="0">
              <a:solidFill>
                <a:schemeClr val="tx1"/>
              </a:solidFill>
              <a:effectLst/>
              <a:latin typeface="+mn-lt"/>
              <a:ea typeface="+mn-ea"/>
              <a:cs typeface="+mn-cs"/>
            </a:endParaRPr>
          </a:p>
          <a:p>
            <a:pPr lvl="0"/>
            <a:r>
              <a:rPr lang="fi-FI" sz="1200" i="1" kern="1200" dirty="0">
                <a:solidFill>
                  <a:schemeClr val="tx1"/>
                </a:solidFill>
                <a:effectLst/>
                <a:latin typeface="+mn-lt"/>
                <a:ea typeface="+mn-ea"/>
                <a:cs typeface="+mn-cs"/>
              </a:rPr>
              <a:t>Milloin tunnet, että hallitset/et hallitse elämääsi, Miksi? </a:t>
            </a:r>
            <a:endParaRPr lang="fi-FI" sz="1200" kern="1200" dirty="0">
              <a:solidFill>
                <a:schemeClr val="tx1"/>
              </a:solidFill>
              <a:effectLst/>
              <a:latin typeface="+mn-lt"/>
              <a:ea typeface="+mn-ea"/>
              <a:cs typeface="+mn-cs"/>
            </a:endParaRPr>
          </a:p>
          <a:p>
            <a:r>
              <a:rPr lang="fi-FI" sz="1200" i="1" kern="1200" dirty="0">
                <a:solidFill>
                  <a:schemeClr val="tx1"/>
                </a:solidFill>
                <a:effectLst/>
                <a:latin typeface="+mn-lt"/>
                <a:ea typeface="+mn-ea"/>
                <a:cs typeface="+mn-cs"/>
              </a:rPr>
              <a:t>Mitkä tekijät ovat vaikuttaneet käsityksiisi </a:t>
            </a:r>
            <a:br>
              <a:rPr lang="fi-FI" sz="1200" i="1" kern="1200" dirty="0">
                <a:solidFill>
                  <a:schemeClr val="tx1"/>
                </a:solidFill>
                <a:effectLst/>
                <a:latin typeface="+mn-lt"/>
                <a:ea typeface="+mn-ea"/>
                <a:cs typeface="+mn-cs"/>
              </a:rPr>
            </a:br>
            <a:br>
              <a:rPr lang="fi-FI" sz="1200" kern="1200" dirty="0">
                <a:solidFill>
                  <a:schemeClr val="tx1"/>
                </a:solidFill>
                <a:effectLst/>
                <a:latin typeface="+mn-lt"/>
                <a:ea typeface="+mn-ea"/>
                <a:cs typeface="+mn-cs"/>
              </a:rPr>
            </a:br>
            <a:r>
              <a:rPr lang="fi-FI" sz="1200" kern="1200" dirty="0">
                <a:solidFill>
                  <a:schemeClr val="tx1"/>
                </a:solidFill>
                <a:effectLst/>
                <a:latin typeface="+mn-lt"/>
                <a:ea typeface="+mn-ea"/>
                <a:cs typeface="+mn-cs"/>
              </a:rPr>
              <a:t>Henkisen ensiavun opas Punaisen Ristin ja Punaisen Puolikuun kansallisille yhdistyksille. </a:t>
            </a:r>
            <a:r>
              <a:rPr lang="fi-FI" sz="1200" u="sng" kern="1200" dirty="0">
                <a:solidFill>
                  <a:schemeClr val="tx1"/>
                </a:solidFill>
                <a:effectLst/>
                <a:latin typeface="+mn-lt"/>
                <a:ea typeface="+mn-ea"/>
                <a:cs typeface="+mn-cs"/>
                <a:hlinkClick r:id="rId3"/>
              </a:rPr>
              <a:t>https://rednet.punainenristi.fi/henkinentuki</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B305AC94-97B1-45C6-BA8E-50BA7EB95A4B}" type="slidenum">
              <a:rPr lang="en-US" smtClean="0"/>
              <a:t>16</a:t>
            </a:fld>
            <a:endParaRPr lang="en-US" dirty="0"/>
          </a:p>
        </p:txBody>
      </p:sp>
    </p:spTree>
    <p:extLst>
      <p:ext uri="{BB962C8B-B14F-4D97-AF65-F5344CB8AC3E}">
        <p14:creationId xmlns:p14="http://schemas.microsoft.com/office/powerpoint/2010/main" val="186444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Pixapay.com</a:t>
            </a:r>
          </a:p>
          <a:p>
            <a:r>
              <a:rPr lang="fi-FI" b="1" dirty="0"/>
              <a:t>Kouluttajalle:</a:t>
            </a:r>
          </a:p>
          <a:p>
            <a:endParaRPr lang="fi-FI" dirty="0"/>
          </a:p>
          <a:p>
            <a:pPr marL="171450" indent="-171450">
              <a:buFont typeface="Wingdings" panose="05000000000000000000" pitchFamily="2" charset="2"/>
              <a:buChar char="Ø"/>
            </a:pPr>
            <a:r>
              <a:rPr lang="fi-FI" dirty="0">
                <a:solidFill>
                  <a:srgbClr val="FF0000"/>
                </a:solidFill>
              </a:rPr>
              <a:t>Jokainen meistä on erilainen - niin lapsista, aikuisista kuin vanhuksistakin – ole aito. </a:t>
            </a:r>
            <a:r>
              <a:rPr lang="fi-FI" altLang="fi-FI" dirty="0">
                <a:solidFill>
                  <a:srgbClr val="FF0000"/>
                </a:solidFill>
              </a:rPr>
              <a:t>Erilaisuuden ymmärtäminen ja hyväksyminen on onnistuneen vuorovaikutuksen lähtökohta</a:t>
            </a:r>
          </a:p>
          <a:p>
            <a:pPr marL="171450" indent="-171450">
              <a:buFont typeface="Wingdings" panose="05000000000000000000" pitchFamily="2" charset="2"/>
              <a:buChar char="Ø"/>
            </a:pPr>
            <a:r>
              <a:rPr lang="fi-FI" dirty="0">
                <a:solidFill>
                  <a:srgbClr val="FF0000"/>
                </a:solidFill>
              </a:rPr>
              <a:t>Mieti keskustelunaiheita, tartu hetkeen ja siinä esille tuleviin asioihin/teemoihin. Puhu luontevasti kun sinusta siltä tuntuu, vaikka teille yhteisistä aiheista (esim. säästä) – ja ole oma itsesi.</a:t>
            </a:r>
          </a:p>
          <a:p>
            <a:pPr marL="171450" indent="-171450">
              <a:buFont typeface="Wingdings" panose="05000000000000000000" pitchFamily="2" charset="2"/>
              <a:buChar char="Ø"/>
            </a:pPr>
            <a:r>
              <a:rPr lang="fi-FI" dirty="0">
                <a:solidFill>
                  <a:srgbClr val="FF0000"/>
                </a:solidFill>
              </a:rPr>
              <a:t>Sinun ei tarvitse olla hoitaja, vain läheinen, johon ihminen voi turvata, joka juttelee/jutustelee, auttaa pienissä asioissa.</a:t>
            </a:r>
          </a:p>
          <a:p>
            <a:pPr marL="171450" indent="-171450">
              <a:buFont typeface="Wingdings" panose="05000000000000000000" pitchFamily="2" charset="2"/>
              <a:buChar char="Ø"/>
            </a:pPr>
            <a:r>
              <a:rPr lang="fi-FI" sz="1200" dirty="0">
                <a:solidFill>
                  <a:srgbClr val="FF0000"/>
                </a:solidFill>
              </a:rPr>
              <a:t>Puhu niin, että saat katsekontaktin - joskus kädestä pitäminen ja kosketus auttaa. Kuuntele ja ”lue ihmistä”. Ilmeet ja eleet kertovat paljon ihmisen voinnista ja kunnosta. </a:t>
            </a:r>
            <a:br>
              <a:rPr lang="fi-FI" sz="1200" dirty="0">
                <a:solidFill>
                  <a:srgbClr val="FF0000"/>
                </a:solidFill>
              </a:rPr>
            </a:br>
            <a:r>
              <a:rPr lang="fi-FI" sz="1200" dirty="0">
                <a:solidFill>
                  <a:srgbClr val="FF0000"/>
                </a:solidFill>
              </a:rPr>
              <a:t>Selvitä jos mahdollista avustettavasi pääsairaus, jotta osaat hieman paremmin ”lukea” ystäväasiakasta.</a:t>
            </a:r>
          </a:p>
          <a:p>
            <a:pPr marL="171450" indent="-171450">
              <a:buFont typeface="Wingdings" panose="05000000000000000000" pitchFamily="2" charset="2"/>
              <a:buChar char="Ø"/>
            </a:pPr>
            <a:r>
              <a:rPr lang="fi-FI" sz="1200" dirty="0">
                <a:solidFill>
                  <a:srgbClr val="FF0000"/>
                </a:solidFill>
              </a:rPr>
              <a:t>Ole rauhallinen ja selkeäpuheinen (älä kuitenkaan puhu kovaa)  – pitkät lauseet sekoittavat.</a:t>
            </a:r>
          </a:p>
          <a:p>
            <a:pPr marL="171450" indent="-171450">
              <a:buFont typeface="Wingdings" panose="05000000000000000000" pitchFamily="2" charset="2"/>
              <a:buChar char="Ø"/>
            </a:pPr>
            <a:r>
              <a:rPr lang="fi-FI" sz="1200" dirty="0">
                <a:solidFill>
                  <a:srgbClr val="FF0000"/>
                </a:solidFill>
              </a:rPr>
              <a:t>Dementoivaa sairautta sairastava asiakas voi elää toisessa todellisuudessa – se ei haittaa, jos se ei häntä ahdista.</a:t>
            </a:r>
          </a:p>
          <a:p>
            <a:pPr marL="171450" indent="-171450">
              <a:buFont typeface="Wingdings" panose="05000000000000000000" pitchFamily="2" charset="2"/>
              <a:buChar char="Ø"/>
            </a:pPr>
            <a:r>
              <a:rPr lang="fi-FI" sz="1200" dirty="0">
                <a:solidFill>
                  <a:srgbClr val="FF0000"/>
                </a:solidFill>
              </a:rPr>
              <a:t>Mikäli huonokuntoinen ikäihminen – ystäväasiakas valittaa/kertoo oireita, jotka on mielestäsi vakavia -&gt; ota yhteyttä ystävävälitykseen. Asiakkaalla voi olla esim. hoitoa vaativa sydänsairaus, astma ym. </a:t>
            </a:r>
          </a:p>
          <a:p>
            <a:pPr marL="171450" indent="-171450">
              <a:buFont typeface="Wingdings" panose="05000000000000000000" pitchFamily="2" charset="2"/>
              <a:buChar char="Ø"/>
            </a:pPr>
            <a:endParaRPr lang="fi-FI" sz="1200" dirty="0">
              <a:solidFill>
                <a:srgbClr val="FF0000"/>
              </a:solidFill>
            </a:endParaRPr>
          </a:p>
          <a:p>
            <a:pPr marL="0" indent="0">
              <a:buFont typeface="Wingdings" panose="05000000000000000000" pitchFamily="2" charset="2"/>
              <a:buNone/>
            </a:pPr>
            <a:endParaRPr lang="fi-FI" sz="1200" dirty="0">
              <a:solidFill>
                <a:srgbClr val="FF0000"/>
              </a:solidFill>
            </a:endParaRPr>
          </a:p>
          <a:p>
            <a:pPr marL="0" indent="0">
              <a:buFont typeface="Wingdings" panose="05000000000000000000" pitchFamily="2" charset="2"/>
              <a:buNone/>
            </a:pPr>
            <a:r>
              <a:rPr lang="fi-FI" sz="1200" dirty="0">
                <a:solidFill>
                  <a:srgbClr val="FF0000"/>
                </a:solidFill>
              </a:rPr>
              <a:t>Vältä auttamistilanteessa</a:t>
            </a:r>
          </a:p>
          <a:p>
            <a:pPr marL="0" indent="0">
              <a:buFont typeface="Wingdings" panose="05000000000000000000" pitchFamily="2" charset="2"/>
              <a:buNone/>
            </a:pPr>
            <a:endParaRPr lang="fi-FI" sz="1200" dirty="0">
              <a:solidFill>
                <a:srgbClr val="FF0000"/>
              </a:solidFill>
            </a:endParaRPr>
          </a:p>
          <a:p>
            <a:pPr lvl="0"/>
            <a:r>
              <a:rPr lang="fi-FI" dirty="0"/>
              <a:t>Neuvominen       	        	</a:t>
            </a:r>
          </a:p>
          <a:p>
            <a:pPr lvl="0"/>
            <a:r>
              <a:rPr lang="fi-FI" dirty="0"/>
              <a:t>Kyseenalaistaminen             	</a:t>
            </a:r>
          </a:p>
          <a:p>
            <a:pPr lvl="0"/>
            <a:r>
              <a:rPr lang="fi-FI" dirty="0"/>
              <a:t>Lohduttaminen – fraasit                	</a:t>
            </a:r>
          </a:p>
          <a:p>
            <a:pPr lvl="0"/>
            <a:r>
              <a:rPr lang="fi-FI" dirty="0"/>
              <a:t>Itsestä puhuminen</a:t>
            </a:r>
          </a:p>
          <a:p>
            <a:pPr lvl="0"/>
            <a:r>
              <a:rPr lang="fi-FI" dirty="0"/>
              <a:t>Kehuskelu                    	</a:t>
            </a:r>
          </a:p>
          <a:p>
            <a:pPr lvl="0"/>
            <a:r>
              <a:rPr lang="fi-FI" dirty="0"/>
              <a:t>Valistaminen                   </a:t>
            </a:r>
          </a:p>
          <a:p>
            <a:pPr lvl="0"/>
            <a:r>
              <a:rPr lang="fi-FI" dirty="0"/>
              <a:t>Tarinankerronta            	</a:t>
            </a:r>
          </a:p>
          <a:p>
            <a:pPr lvl="0"/>
            <a:r>
              <a:rPr lang="fi-FI" dirty="0"/>
              <a:t>Menneiden kaivelu</a:t>
            </a:r>
          </a:p>
          <a:p>
            <a:pPr lvl="0"/>
            <a:r>
              <a:rPr lang="fi-FI" dirty="0"/>
              <a:t>Oikaisu        </a:t>
            </a:r>
          </a:p>
          <a:p>
            <a:pPr lvl="0"/>
            <a:r>
              <a:rPr lang="fi-FI" dirty="0"/>
              <a:t>Sankarikompleksi        </a:t>
            </a:r>
          </a:p>
          <a:p>
            <a:pPr lvl="0"/>
            <a:r>
              <a:rPr lang="fi-FI" dirty="0"/>
              <a:t>Moralisointi                           </a:t>
            </a:r>
          </a:p>
          <a:p>
            <a:pPr marL="0" indent="0">
              <a:buFont typeface="Wingdings" panose="05000000000000000000" pitchFamily="2" charset="2"/>
              <a:buNone/>
            </a:pPr>
            <a:endParaRPr lang="fi-FI" sz="1200" dirty="0">
              <a:solidFill>
                <a:srgbClr val="FF0000"/>
              </a:solidFill>
            </a:endParaRPr>
          </a:p>
          <a:p>
            <a:endParaRPr lang="fi-FI" dirty="0"/>
          </a:p>
        </p:txBody>
      </p:sp>
      <p:sp>
        <p:nvSpPr>
          <p:cNvPr id="4" name="Slide Number Placeholder 3"/>
          <p:cNvSpPr>
            <a:spLocks noGrp="1"/>
          </p:cNvSpPr>
          <p:nvPr>
            <p:ph type="sldNum" sz="quarter" idx="5"/>
          </p:nvPr>
        </p:nvSpPr>
        <p:spPr/>
        <p:txBody>
          <a:bodyPr/>
          <a:lstStyle/>
          <a:p>
            <a:fld id="{B305AC94-97B1-45C6-BA8E-50BA7EB95A4B}" type="slidenum">
              <a:rPr lang="en-US" smtClean="0"/>
              <a:t>17</a:t>
            </a:fld>
            <a:endParaRPr lang="en-US"/>
          </a:p>
        </p:txBody>
      </p:sp>
    </p:spTree>
    <p:extLst>
      <p:ext uri="{BB962C8B-B14F-4D97-AF65-F5344CB8AC3E}">
        <p14:creationId xmlns:p14="http://schemas.microsoft.com/office/powerpoint/2010/main" val="153982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dirty="0">
                <a:solidFill>
                  <a:schemeClr val="tx1"/>
                </a:solidFill>
                <a:effectLst/>
                <a:latin typeface="+mn-lt"/>
                <a:ea typeface="+mn-ea"/>
                <a:cs typeface="+mn-cs"/>
              </a:rPr>
              <a:t>Extraharjoitus: Jos aikataulu ei ole tiukka, voi tehdä tämän harjoituksen. Harjoitus (ennen dian näyttämistä): </a:t>
            </a:r>
            <a:r>
              <a:rPr lang="fi-FI" altLang="en-US" b="1" dirty="0"/>
              <a:t>Mieti tilannetta, jossa olet saanut apua toisilta? Mikä tilanteessa oli sellaista mikä auttoi? </a:t>
            </a:r>
            <a:r>
              <a:rPr lang="fi-FI" altLang="en-US" sz="1200" b="1" kern="1200" dirty="0">
                <a:solidFill>
                  <a:schemeClr val="tx1"/>
                </a:solidFill>
                <a:effectLst/>
                <a:latin typeface="+mn-lt"/>
                <a:ea typeface="+mn-ea"/>
                <a:cs typeface="+mn-cs"/>
              </a:rPr>
              <a:t>H</a:t>
            </a:r>
            <a:r>
              <a:rPr lang="fi-FI" sz="1200" b="1" kern="1200" dirty="0">
                <a:solidFill>
                  <a:schemeClr val="tx1"/>
                </a:solidFill>
                <a:effectLst/>
                <a:latin typeface="+mn-lt"/>
                <a:ea typeface="+mn-ea"/>
                <a:cs typeface="+mn-cs"/>
              </a:rPr>
              <a:t>etki yksin, keskustelu pareittain ja yhteinen purku, yhteensä 15 min.</a:t>
            </a:r>
            <a:r>
              <a:rPr lang="fi-FI" b="1" dirty="0"/>
              <a:t> </a:t>
            </a:r>
            <a:endParaRPr lang="fi-FI" altLang="en-US" dirty="0"/>
          </a:p>
          <a:p>
            <a:endParaRPr lang="fi-FI" altLang="en-US" dirty="0"/>
          </a:p>
          <a:p>
            <a:r>
              <a:rPr lang="fi-FI" altLang="en-US" dirty="0"/>
              <a:t>Tähän voidaan tehdä perään (tai pelkästään) myös hiljaisuuden sieto harjoitus.</a:t>
            </a:r>
            <a:endParaRPr lang="fi-FI" altLang="en-US" dirty="0">
              <a:cs typeface="Calibri"/>
            </a:endParaRPr>
          </a:p>
          <a:p>
            <a:r>
              <a:rPr lang="fi-FI" altLang="en-US" dirty="0"/>
              <a:t>Ollaan pareittain minuutti hiljaa. Miltä tuntui? Tekikö mieli nauraa? Tuntuiko aika pitkältä, epämukavalta jne.?</a:t>
            </a:r>
            <a:endParaRPr lang="fi-FI" altLang="en-US" dirty="0">
              <a:cs typeface="Calibri"/>
            </a:endParaRPr>
          </a:p>
          <a:p>
            <a:endParaRPr lang="fi-FI" altLang="en-US" dirty="0"/>
          </a:p>
          <a:p>
            <a:r>
              <a:rPr lang="fi-FI" altLang="en-US" dirty="0"/>
              <a:t>Lisätietoa: prcentre.org – Caring for volunteers</a:t>
            </a:r>
            <a:endParaRPr lang="fi-FI" altLang="en-US" dirty="0">
              <a:cs typeface="Calibri"/>
            </a:endParaRPr>
          </a:p>
          <a:p>
            <a:endParaRPr lang="fi-FI" altLang="en-US" dirty="0"/>
          </a:p>
          <a:p>
            <a:r>
              <a:rPr lang="fi-FI" altLang="en-US" b="1" dirty="0"/>
              <a:t>Läsnäolo: </a:t>
            </a:r>
            <a:r>
              <a:rPr lang="fi-FI" altLang="en-US" b="0" dirty="0"/>
              <a:t>t</a:t>
            </a:r>
            <a:r>
              <a:rPr lang="fi-FI" altLang="en-US" dirty="0"/>
              <a:t>urvallisuuden tunteen luominen, luottamuksen rakentaminen, rauhallisuus luo rauhallisuutta</a:t>
            </a:r>
            <a:endParaRPr lang="fi-FI" altLang="en-US" dirty="0">
              <a:cs typeface="Calibri"/>
            </a:endParaRPr>
          </a:p>
          <a:p>
            <a:r>
              <a:rPr lang="fi-FI" altLang="en-US" b="1" dirty="0"/>
              <a:t>Tunteiden hyväksyminen: </a:t>
            </a:r>
            <a:r>
              <a:rPr lang="fi-FI" altLang="en-US" dirty="0"/>
              <a:t>ei tuomita, ei tulkintaa, empatia</a:t>
            </a:r>
            <a:endParaRPr lang="fi-FI" altLang="en-US" dirty="0">
              <a:cs typeface="Calibri"/>
            </a:endParaRPr>
          </a:p>
          <a:p>
            <a:r>
              <a:rPr lang="fi-FI" altLang="en-US" b="1" dirty="0"/>
              <a:t>Aktiivinen kuuntelu (eleet ja asennot): </a:t>
            </a:r>
            <a:r>
              <a:rPr lang="fi-FI" altLang="en-US" dirty="0"/>
              <a:t>avoin kehonkieli (esim.  Ei kädet puuskassa, sopiva etäisyys, katsekontakti jne.), avoimet kysymykset, rauhallisuus, ei miksi kysymyksiä- tulkitaan helposti syyttäväksi.</a:t>
            </a:r>
            <a:endParaRPr lang="fi-FI" altLang="en-US" dirty="0">
              <a:cs typeface="Calibri"/>
            </a:endParaRPr>
          </a:p>
          <a:p>
            <a:pPr>
              <a:defRPr/>
            </a:pPr>
            <a:r>
              <a:rPr lang="fi-FI" sz="2400" b="1" dirty="0">
                <a:solidFill>
                  <a:srgbClr val="FF0000"/>
                </a:solidFill>
              </a:rPr>
              <a:t>Empaattisuus: </a:t>
            </a:r>
            <a:r>
              <a:rPr lang="fi-FI" dirty="0">
                <a:solidFill>
                  <a:srgbClr val="FF0000"/>
                </a:solidFill>
              </a:rPr>
              <a:t>Pyri ymmärtämään toisen ihmisen elämäntilannetta ja ajatuksia. Kunnioita häntä tärkeänä ja kanssasi tasa-arvoisena ihmisenä.</a:t>
            </a:r>
            <a:endParaRPr lang="fi-FI" sz="2400" dirty="0">
              <a:solidFill>
                <a:srgbClr val="FF0000"/>
              </a:solidFill>
            </a:endParaRPr>
          </a:p>
          <a:p>
            <a:pPr>
              <a:defRPr/>
            </a:pPr>
            <a:r>
              <a:rPr lang="fi-FI" sz="2400" b="1" dirty="0">
                <a:solidFill>
                  <a:srgbClr val="FF0000"/>
                </a:solidFill>
              </a:rPr>
              <a:t>Aitous: </a:t>
            </a:r>
            <a:r>
              <a:rPr lang="fi-FI" dirty="0">
                <a:solidFill>
                  <a:srgbClr val="FF0000"/>
                </a:solidFill>
              </a:rPr>
              <a:t>Ole oma itsesi! Jos et tiedä tai et osaa kommentoida, sano se.</a:t>
            </a:r>
            <a:endParaRPr lang="fi-FI" sz="2400" dirty="0">
              <a:solidFill>
                <a:srgbClr val="FF0000"/>
              </a:solidFill>
            </a:endParaRPr>
          </a:p>
          <a:p>
            <a:pPr>
              <a:defRPr/>
            </a:pPr>
            <a:r>
              <a:rPr lang="fi-FI" sz="2400" b="1" dirty="0">
                <a:solidFill>
                  <a:srgbClr val="FF0000"/>
                </a:solidFill>
              </a:rPr>
              <a:t>Tilan antaminen: </a:t>
            </a:r>
            <a:r>
              <a:rPr lang="fi-FI" dirty="0">
                <a:solidFill>
                  <a:srgbClr val="FF0000"/>
                </a:solidFill>
              </a:rPr>
              <a:t>Keskity siihen, mitä toinen sinulle sanoo, mitä hän ajattelee ja tuntee. Anna tilaa myös toisen henkilön negatiivisille tunteille, tuskalle, hämmennykselle, surulle ja vihalle. Anna myös tilaa hiljaisuudelle ja opettele sietämään sitä.</a:t>
            </a:r>
            <a:endParaRPr lang="fi-FI" sz="2400" dirty="0">
              <a:solidFill>
                <a:srgbClr val="FF0000"/>
              </a:solidFill>
            </a:endParaRPr>
          </a:p>
          <a:p>
            <a:pPr>
              <a:defRPr/>
            </a:pPr>
            <a:r>
              <a:rPr lang="fi-FI" sz="2400" b="1" dirty="0">
                <a:solidFill>
                  <a:srgbClr val="FF0000"/>
                </a:solidFill>
              </a:rPr>
              <a:t>Kysy avoimia kysymyksiä: </a:t>
            </a:r>
            <a:r>
              <a:rPr lang="fi-FI" dirty="0">
                <a:solidFill>
                  <a:srgbClr val="FF0000"/>
                </a:solidFill>
              </a:rPr>
              <a:t>Vältä kysymyksiä, johon voi vastata vain ”kyllä” tai ”ei”. Avoimet kysymykset alkavat sanoilla miten, milloin, missä, kuka? Rohkaise keskustelua kysymyksillä ja kommenteilla. Katso silmiin.</a:t>
            </a:r>
            <a:endParaRPr lang="fi-FI" dirty="0">
              <a:solidFill>
                <a:srgbClr val="FF0000"/>
              </a:solidFill>
              <a:cs typeface="Calibri"/>
            </a:endParaRPr>
          </a:p>
          <a:p>
            <a:pPr>
              <a:buFontTx/>
              <a:buNone/>
            </a:pPr>
            <a:endParaRPr lang="fi-FI" altLang="en-US" b="1" dirty="0"/>
          </a:p>
          <a:p>
            <a:pPr marL="0" indent="0">
              <a:buNone/>
            </a:pPr>
            <a:r>
              <a:rPr lang="fi-FI" altLang="fi-FI" sz="2600" b="1" dirty="0">
                <a:solidFill>
                  <a:srgbClr val="FF0000"/>
                </a:solidFill>
              </a:rPr>
              <a:t>Hyödyllisiä kysymyksiä kuuntelijalle:</a:t>
            </a:r>
            <a:endParaRPr lang="fi-FI" altLang="fi-FI" sz="2600" b="1"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Tuntuuko sinusta...? Tarkoitatko että...?</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En oikein ymmärrä mitä tarkoitat...</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Kertoisitko minulle...? Voisitko kertoa enemmän?</a:t>
            </a:r>
            <a:endParaRPr lang="fi-FI" altLang="fi-FI" sz="2600" dirty="0">
              <a:solidFill>
                <a:srgbClr val="FF0000"/>
              </a:solidFill>
              <a:cs typeface="Calibri"/>
            </a:endParaRPr>
          </a:p>
          <a:p>
            <a:pPr marL="457200" indent="-457200">
              <a:buFont typeface="Arial" panose="020B0604020202020204" pitchFamily="34" charset="0"/>
              <a:buChar char="•"/>
            </a:pPr>
            <a:r>
              <a:rPr lang="fi-FI" altLang="fi-FI" sz="2600" dirty="0">
                <a:solidFill>
                  <a:srgbClr val="FF0000"/>
                </a:solidFill>
              </a:rPr>
              <a:t>Minulle tulee tuosta mieleen... </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Oletko ajatellut...? Miltä se sinusta tuntuu?</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Tuleeko sinulle jotain muuta mieleen? Onko sinulla mielessäsi esimerkkejä?</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Milloin sinusta tuntui tuolta? Tuntuuko sinusta nyt siltä?</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Mitä tarkoitat?</a:t>
            </a:r>
            <a:endParaRPr lang="fi-FI" altLang="fi-FI" sz="2600" dirty="0">
              <a:solidFill>
                <a:srgbClr val="FF0000"/>
              </a:solidFill>
              <a:cs typeface="Calibri"/>
            </a:endParaRPr>
          </a:p>
          <a:p>
            <a:pPr marL="457200" lvl="0" indent="-457200">
              <a:buFont typeface="Arial" panose="020B0604020202020204" pitchFamily="34" charset="0"/>
              <a:buChar char="•"/>
            </a:pPr>
            <a:r>
              <a:rPr lang="fi-FI" altLang="fi-FI" sz="2600" dirty="0">
                <a:solidFill>
                  <a:srgbClr val="FF0000"/>
                </a:solidFill>
              </a:rPr>
              <a:t>Ymmärsinkö oikein, että...? Onko asia niin, että...?</a:t>
            </a:r>
            <a:endParaRPr lang="fi-FI" altLang="fi-FI" sz="2600" dirty="0">
              <a:solidFill>
                <a:srgbClr val="FF0000"/>
              </a:solidFill>
              <a:cs typeface="Calibri"/>
            </a:endParaRPr>
          </a:p>
          <a:p>
            <a:endParaRPr lang="fi-FI" dirty="0"/>
          </a:p>
        </p:txBody>
      </p:sp>
      <p:sp>
        <p:nvSpPr>
          <p:cNvPr id="4" name="Slide Number Placeholder 3"/>
          <p:cNvSpPr>
            <a:spLocks noGrp="1"/>
          </p:cNvSpPr>
          <p:nvPr>
            <p:ph type="sldNum" sz="quarter" idx="5"/>
          </p:nvPr>
        </p:nvSpPr>
        <p:spPr/>
        <p:txBody>
          <a:bodyPr/>
          <a:lstStyle/>
          <a:p>
            <a:fld id="{B305AC94-97B1-45C6-BA8E-50BA7EB95A4B}" type="slidenum">
              <a:rPr lang="en-US" smtClean="0"/>
              <a:t>18</a:t>
            </a:fld>
            <a:endParaRPr lang="en-US" dirty="0"/>
          </a:p>
        </p:txBody>
      </p:sp>
    </p:spTree>
    <p:extLst>
      <p:ext uri="{BB962C8B-B14F-4D97-AF65-F5344CB8AC3E}">
        <p14:creationId xmlns:p14="http://schemas.microsoft.com/office/powerpoint/2010/main" val="2767072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179388" y="1549400"/>
            <a:ext cx="10328275" cy="5106988"/>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5" name="Rectangle 30"/>
          <p:cNvSpPr>
            <a:spLocks noChangeArrowheads="1"/>
          </p:cNvSpPr>
          <p:nvPr userDrawn="1"/>
        </p:nvSpPr>
        <p:spPr bwMode="auto">
          <a:xfrm>
            <a:off x="179388" y="6837363"/>
            <a:ext cx="10328275" cy="533400"/>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6" name="Text Box 32"/>
          <p:cNvSpPr txBox="1">
            <a:spLocks noChangeArrowheads="1"/>
          </p:cNvSpPr>
          <p:nvPr userDrawn="1"/>
        </p:nvSpPr>
        <p:spPr bwMode="auto">
          <a:xfrm>
            <a:off x="666750" y="6932613"/>
            <a:ext cx="2962275" cy="349250"/>
          </a:xfrm>
          <a:prstGeom prst="rect">
            <a:avLst/>
          </a:prstGeom>
          <a:noFill/>
          <a:ln w="9525">
            <a:noFill/>
            <a:miter lim="800000"/>
            <a:headEnd/>
            <a:tailEnd/>
          </a:ln>
          <a:effectLst/>
        </p:spPr>
        <p:txBody>
          <a:bodyPr wrap="none" lIns="104073" tIns="52035" rIns="104073" bIns="52035">
            <a:spAutoFit/>
          </a:bodyPr>
          <a:lstStyle/>
          <a:p>
            <a:pPr defTabSz="1041400">
              <a:defRPr/>
            </a:pPr>
            <a:r>
              <a:rPr lang="fi-FI" sz="1600" b="1">
                <a:solidFill>
                  <a:schemeClr val="bg1"/>
                </a:solidFill>
                <a:latin typeface="Verdana" pitchFamily="34" charset="0"/>
              </a:rPr>
              <a:t>APUA SINUN AVULLASI </a:t>
            </a:r>
          </a:p>
        </p:txBody>
      </p:sp>
      <p:sp>
        <p:nvSpPr>
          <p:cNvPr id="7" name="Text Box 33"/>
          <p:cNvSpPr txBox="1">
            <a:spLocks noChangeArrowheads="1"/>
          </p:cNvSpPr>
          <p:nvPr userDrawn="1"/>
        </p:nvSpPr>
        <p:spPr bwMode="auto">
          <a:xfrm>
            <a:off x="7426374" y="6991350"/>
            <a:ext cx="2493914" cy="266079"/>
          </a:xfrm>
          <a:prstGeom prst="rect">
            <a:avLst/>
          </a:prstGeom>
          <a:noFill/>
          <a:ln w="9525">
            <a:noFill/>
            <a:miter lim="800000"/>
            <a:headEnd/>
            <a:tailEnd/>
          </a:ln>
          <a:effectLst/>
        </p:spPr>
        <p:txBody>
          <a:bodyPr wrap="none" lIns="95866" tIns="47933" rIns="95866" bIns="47933">
            <a:spAutoFit/>
          </a:bodyPr>
          <a:lstStyle/>
          <a:p>
            <a:pPr algn="r" defTabSz="958850">
              <a:defRPr/>
            </a:pPr>
            <a:r>
              <a:rPr lang="fi-FI" sz="1100" dirty="0">
                <a:solidFill>
                  <a:schemeClr val="bg1"/>
                </a:solidFill>
                <a:latin typeface="Verdana" pitchFamily="34" charset="0"/>
              </a:rPr>
              <a:t>Kotimaan valmius/henkinen tuki</a:t>
            </a:r>
          </a:p>
        </p:txBody>
      </p:sp>
      <p:pic>
        <p:nvPicPr>
          <p:cNvPr id="8" name="Picture 39" descr="PR_pun"/>
          <p:cNvPicPr>
            <a:picLocks noChangeAspect="1" noChangeArrowheads="1"/>
          </p:cNvPicPr>
          <p:nvPr userDrawn="1"/>
        </p:nvPicPr>
        <p:blipFill>
          <a:blip r:embed="rId2" cstate="print"/>
          <a:srcRect/>
          <a:stretch>
            <a:fillRect/>
          </a:stretch>
        </p:blipFill>
        <p:spPr bwMode="auto">
          <a:xfrm>
            <a:off x="8743950" y="533400"/>
            <a:ext cx="1749425" cy="538163"/>
          </a:xfrm>
          <a:prstGeom prst="rect">
            <a:avLst/>
          </a:prstGeom>
          <a:noFill/>
          <a:ln w="9525">
            <a:noFill/>
            <a:miter lim="800000"/>
            <a:headEnd/>
            <a:tailEnd/>
          </a:ln>
        </p:spPr>
      </p:pic>
      <p:sp>
        <p:nvSpPr>
          <p:cNvPr id="27651" name="Rectangle 3"/>
          <p:cNvSpPr>
            <a:spLocks noGrp="1" noChangeArrowheads="1"/>
          </p:cNvSpPr>
          <p:nvPr>
            <p:ph type="subTitle" idx="1"/>
          </p:nvPr>
        </p:nvSpPr>
        <p:spPr>
          <a:xfrm>
            <a:off x="495300" y="4321175"/>
            <a:ext cx="9090025" cy="1930400"/>
          </a:xfrm>
        </p:spPr>
        <p:txBody>
          <a:bodyPr/>
          <a:lstStyle>
            <a:lvl1pPr marL="0" indent="0">
              <a:buFont typeface="Times" charset="0"/>
              <a:buNone/>
              <a:defRPr sz="3000">
                <a:solidFill>
                  <a:schemeClr val="bg1"/>
                </a:solidFill>
              </a:defRPr>
            </a:lvl1pPr>
          </a:lstStyle>
          <a:p>
            <a:r>
              <a:rPr lang="fi-FI"/>
              <a:t>Click to edit Master subtitle style</a:t>
            </a:r>
          </a:p>
        </p:txBody>
      </p:sp>
      <p:sp>
        <p:nvSpPr>
          <p:cNvPr id="27677" name="Rectangle 29"/>
          <p:cNvSpPr>
            <a:spLocks noGrp="1" noChangeArrowheads="1"/>
          </p:cNvSpPr>
          <p:nvPr>
            <p:ph type="ctrTitle" sz="quarter"/>
          </p:nvPr>
        </p:nvSpPr>
        <p:spPr>
          <a:xfrm>
            <a:off x="487363" y="2519363"/>
            <a:ext cx="9090025" cy="1620837"/>
          </a:xfrm>
        </p:spPr>
        <p:txBody>
          <a:bodyPr lIns="91440" tIns="45720" rIns="91440" bIns="45720"/>
          <a:lstStyle>
            <a:lvl1pPr>
              <a:lnSpc>
                <a:spcPts val="5000"/>
              </a:lnSpc>
              <a:defRPr sz="4000" b="1">
                <a:solidFill>
                  <a:schemeClr val="accent2"/>
                </a:solidFill>
              </a:defRPr>
            </a:lvl1pPr>
          </a:lstStyle>
          <a:p>
            <a:r>
              <a:rPr lang="fi-FI"/>
              <a:t>Click to edit Master title style</a:t>
            </a:r>
          </a:p>
        </p:txBody>
      </p:sp>
    </p:spTree>
  </p:cSld>
  <p:clrMapOvr>
    <a:masterClrMapping/>
  </p:clrMapOvr>
  <p:transition>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813" y="230188"/>
            <a:ext cx="2419350" cy="64262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509588" y="230188"/>
            <a:ext cx="7108825" cy="6426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52450" y="230188"/>
            <a:ext cx="7705725" cy="1371600"/>
          </a:xfrm>
        </p:spPr>
        <p:txBody>
          <a:bodyPr/>
          <a:lstStyle/>
          <a:p>
            <a:r>
              <a:rPr lang="en-US"/>
              <a:t>Click to edit Master title style</a:t>
            </a:r>
            <a:endParaRPr lang="fi-FI"/>
          </a:p>
        </p:txBody>
      </p:sp>
      <p:sp>
        <p:nvSpPr>
          <p:cNvPr id="3" name="SmartArt Placeholder 2"/>
          <p:cNvSpPr>
            <a:spLocks noGrp="1"/>
          </p:cNvSpPr>
          <p:nvPr>
            <p:ph type="dgm" idx="1"/>
          </p:nvPr>
        </p:nvSpPr>
        <p:spPr>
          <a:xfrm>
            <a:off x="509588" y="1906588"/>
            <a:ext cx="9680575" cy="4749800"/>
          </a:xfrm>
        </p:spPr>
        <p:txBody>
          <a:bodyPr/>
          <a:lstStyle/>
          <a:p>
            <a:pPr lvl="0"/>
            <a:endParaRPr lang="fi-FI"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rgbClr val="D71920"/>
                </a:solidFill>
                <a:latin typeface="Arial"/>
                <a:cs typeface="Arial"/>
              </a:defRPr>
            </a:lvl1pPr>
          </a:lstStyle>
          <a:p>
            <a:endParaRPr/>
          </a:p>
        </p:txBody>
      </p:sp>
      <p:sp>
        <p:nvSpPr>
          <p:cNvPr id="3" name="Holder 3"/>
          <p:cNvSpPr>
            <a:spLocks noGrp="1"/>
          </p:cNvSpPr>
          <p:nvPr>
            <p:ph sz="half" idx="2"/>
          </p:nvPr>
        </p:nvSpPr>
        <p:spPr>
          <a:xfrm>
            <a:off x="1266545" y="1930001"/>
            <a:ext cx="4606290" cy="392287"/>
          </a:xfrm>
          <a:prstGeom prst="rect">
            <a:avLst/>
          </a:prstGeom>
        </p:spPr>
        <p:txBody>
          <a:bodyPr wrap="square" lIns="0" tIns="0" rIns="0" bIns="0">
            <a:spAutoFit/>
          </a:bodyPr>
          <a:lstStyle>
            <a:lvl1pPr>
              <a:defRPr sz="2549" b="0" i="0">
                <a:solidFill>
                  <a:srgbClr val="231F20"/>
                </a:solidFill>
                <a:latin typeface="Lucida Sans"/>
                <a:cs typeface="Lucida Sans"/>
              </a:defRPr>
            </a:lvl1pPr>
          </a:lstStyle>
          <a:p>
            <a:endParaRPr/>
          </a:p>
        </p:txBody>
      </p:sp>
      <p:sp>
        <p:nvSpPr>
          <p:cNvPr id="4" name="Holder 4"/>
          <p:cNvSpPr>
            <a:spLocks noGrp="1"/>
          </p:cNvSpPr>
          <p:nvPr>
            <p:ph sz="half" idx="3"/>
          </p:nvPr>
        </p:nvSpPr>
        <p:spPr>
          <a:xfrm>
            <a:off x="7091997" y="2273889"/>
            <a:ext cx="3240404" cy="430887"/>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791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9338"/>
            <a:ext cx="9090025" cy="15017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844550" y="3205163"/>
            <a:ext cx="9090025"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509588" y="1906588"/>
            <a:ext cx="4764087"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5426075" y="1906588"/>
            <a:ext cx="4764088"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3425" cy="1260475"/>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5432425" y="1692275"/>
            <a:ext cx="472598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2425" y="2397125"/>
            <a:ext cx="472598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81113"/>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181475" y="301625"/>
            <a:ext cx="5976938"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534988" y="1582738"/>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2725"/>
            <a:ext cx="6416675" cy="625475"/>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095500" y="676275"/>
            <a:ext cx="6416675"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095500" y="5918200"/>
            <a:ext cx="64166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837363"/>
            <a:ext cx="10328275" cy="533400"/>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2051" name="Rectangle 2"/>
          <p:cNvSpPr>
            <a:spLocks noGrp="1" noChangeArrowheads="1"/>
          </p:cNvSpPr>
          <p:nvPr>
            <p:ph type="title"/>
          </p:nvPr>
        </p:nvSpPr>
        <p:spPr bwMode="auto">
          <a:xfrm>
            <a:off x="552450" y="230188"/>
            <a:ext cx="7705725" cy="1371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i-FI"/>
              <a:t>Click to edit Master title style</a:t>
            </a:r>
          </a:p>
        </p:txBody>
      </p:sp>
      <p:sp>
        <p:nvSpPr>
          <p:cNvPr id="2052" name="Rectangle 3"/>
          <p:cNvSpPr>
            <a:spLocks noGrp="1" noChangeArrowheads="1"/>
          </p:cNvSpPr>
          <p:nvPr>
            <p:ph type="body" idx="1"/>
          </p:nvPr>
        </p:nvSpPr>
        <p:spPr bwMode="auto">
          <a:xfrm>
            <a:off x="509588" y="1906588"/>
            <a:ext cx="9680575" cy="4749800"/>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028" name="Rectangle 4"/>
          <p:cNvSpPr>
            <a:spLocks noGrp="1" noChangeArrowheads="1"/>
          </p:cNvSpPr>
          <p:nvPr>
            <p:ph type="dt" sz="half" idx="2"/>
          </p:nvPr>
        </p:nvSpPr>
        <p:spPr bwMode="auto">
          <a:xfrm>
            <a:off x="5526088" y="7007225"/>
            <a:ext cx="2227262" cy="503238"/>
          </a:xfrm>
          <a:prstGeom prst="rect">
            <a:avLst/>
          </a:prstGeom>
          <a:noFill/>
          <a:ln w="9525">
            <a:noFill/>
            <a:miter lim="800000"/>
            <a:headEnd/>
            <a:tailEnd/>
          </a:ln>
          <a:effectLst/>
        </p:spPr>
        <p:txBody>
          <a:bodyPr vert="horz" wrap="square" lIns="104073" tIns="52035" rIns="104073" bIns="52035" numCol="1" anchor="t" anchorCtr="0" compatLnSpc="1">
            <a:prstTxWarp prst="textNoShape">
              <a:avLst/>
            </a:prstTxWarp>
          </a:bodyPr>
          <a:lstStyle>
            <a:lvl1pPr>
              <a:defRPr sz="1100">
                <a:solidFill>
                  <a:schemeClr val="bg1"/>
                </a:solidFill>
                <a:latin typeface="Verdana" pitchFamily="34" charset="0"/>
              </a:defRPr>
            </a:lvl1pPr>
          </a:lstStyle>
          <a:p>
            <a:endParaRPr lang="en-US"/>
          </a:p>
        </p:txBody>
      </p:sp>
      <p:sp>
        <p:nvSpPr>
          <p:cNvPr id="1033" name="Text Box 9"/>
          <p:cNvSpPr txBox="1">
            <a:spLocks noChangeArrowheads="1"/>
          </p:cNvSpPr>
          <p:nvPr userDrawn="1"/>
        </p:nvSpPr>
        <p:spPr bwMode="auto">
          <a:xfrm>
            <a:off x="666750" y="6932613"/>
            <a:ext cx="2892425" cy="349250"/>
          </a:xfrm>
          <a:prstGeom prst="rect">
            <a:avLst/>
          </a:prstGeom>
          <a:noFill/>
          <a:ln w="9525">
            <a:noFill/>
            <a:miter lim="800000"/>
            <a:headEnd/>
            <a:tailEnd/>
          </a:ln>
          <a:effectLst/>
        </p:spPr>
        <p:txBody>
          <a:bodyPr wrap="none" lIns="104073" tIns="52035" rIns="104073" bIns="52035">
            <a:spAutoFit/>
          </a:bodyPr>
          <a:lstStyle/>
          <a:p>
            <a:pPr defTabSz="1041400">
              <a:defRPr/>
            </a:pPr>
            <a:r>
              <a:rPr lang="fi-FI" sz="1600" b="1">
                <a:solidFill>
                  <a:schemeClr val="bg1"/>
                </a:solidFill>
                <a:latin typeface="Verdana" pitchFamily="34" charset="0"/>
              </a:rPr>
              <a:t>APUA SINUN AVULLASI</a:t>
            </a:r>
          </a:p>
        </p:txBody>
      </p:sp>
      <p:pic>
        <p:nvPicPr>
          <p:cNvPr id="2055" name="Picture 11" descr="PR_pun"/>
          <p:cNvPicPr>
            <a:picLocks noChangeAspect="1" noChangeArrowheads="1"/>
          </p:cNvPicPr>
          <p:nvPr userDrawn="1"/>
        </p:nvPicPr>
        <p:blipFill>
          <a:blip r:embed="rId15" cstate="print"/>
          <a:srcRect/>
          <a:stretch>
            <a:fillRect/>
          </a:stretch>
        </p:blipFill>
        <p:spPr bwMode="auto">
          <a:xfrm>
            <a:off x="8743950" y="533400"/>
            <a:ext cx="1749425" cy="538163"/>
          </a:xfrm>
          <a:prstGeom prst="rect">
            <a:avLst/>
          </a:prstGeom>
          <a:noFill/>
          <a:ln w="9525">
            <a:noFill/>
            <a:miter lim="800000"/>
            <a:headEnd/>
            <a:tailEnd/>
          </a:ln>
        </p:spPr>
      </p:pic>
      <p:sp>
        <p:nvSpPr>
          <p:cNvPr id="1057" name="Text Box 33"/>
          <p:cNvSpPr txBox="1">
            <a:spLocks noChangeArrowheads="1"/>
          </p:cNvSpPr>
          <p:nvPr userDrawn="1"/>
        </p:nvSpPr>
        <p:spPr bwMode="auto">
          <a:xfrm>
            <a:off x="7426374" y="6991350"/>
            <a:ext cx="2493914" cy="266079"/>
          </a:xfrm>
          <a:prstGeom prst="rect">
            <a:avLst/>
          </a:prstGeom>
          <a:noFill/>
          <a:ln w="9525">
            <a:noFill/>
            <a:miter lim="800000"/>
            <a:headEnd/>
            <a:tailEnd/>
          </a:ln>
          <a:effectLst/>
        </p:spPr>
        <p:txBody>
          <a:bodyPr wrap="none" lIns="95866" tIns="47933" rIns="95866" bIns="47933">
            <a:spAutoFit/>
          </a:bodyPr>
          <a:lstStyle/>
          <a:p>
            <a:pPr algn="r" defTabSz="958850">
              <a:defRPr/>
            </a:pPr>
            <a:r>
              <a:rPr lang="fi-FI" sz="1100" dirty="0">
                <a:solidFill>
                  <a:schemeClr val="bg1"/>
                </a:solidFill>
                <a:latin typeface="Verdana" pitchFamily="34" charset="0"/>
              </a:rPr>
              <a:t>Kotimaan valmius/henkinen tuki</a:t>
            </a:r>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p:cover dir="r"/>
  </p:transition>
  <p:txStyles>
    <p:titleStyle>
      <a:lvl1pPr algn="l" defTabSz="1041400" rtl="0" eaLnBrk="0" fontAlgn="base" hangingPunct="0">
        <a:spcBef>
          <a:spcPct val="0"/>
        </a:spcBef>
        <a:spcAft>
          <a:spcPct val="0"/>
        </a:spcAft>
        <a:defRPr sz="3200">
          <a:solidFill>
            <a:schemeClr val="tx2"/>
          </a:solidFill>
          <a:latin typeface="+mj-lt"/>
          <a:ea typeface="+mj-ea"/>
          <a:cs typeface="+mj-cs"/>
        </a:defRPr>
      </a:lvl1pPr>
      <a:lvl2pPr algn="l" defTabSz="1041400" rtl="0" eaLnBrk="0" fontAlgn="base" hangingPunct="0">
        <a:spcBef>
          <a:spcPct val="0"/>
        </a:spcBef>
        <a:spcAft>
          <a:spcPct val="0"/>
        </a:spcAft>
        <a:defRPr sz="3200">
          <a:solidFill>
            <a:schemeClr val="tx2"/>
          </a:solidFill>
          <a:latin typeface="Verdana" pitchFamily="34" charset="0"/>
        </a:defRPr>
      </a:lvl2pPr>
      <a:lvl3pPr algn="l" defTabSz="1041400" rtl="0" eaLnBrk="0" fontAlgn="base" hangingPunct="0">
        <a:spcBef>
          <a:spcPct val="0"/>
        </a:spcBef>
        <a:spcAft>
          <a:spcPct val="0"/>
        </a:spcAft>
        <a:defRPr sz="3200">
          <a:solidFill>
            <a:schemeClr val="tx2"/>
          </a:solidFill>
          <a:latin typeface="Verdana" pitchFamily="34" charset="0"/>
        </a:defRPr>
      </a:lvl3pPr>
      <a:lvl4pPr algn="l" defTabSz="1041400" rtl="0" eaLnBrk="0" fontAlgn="base" hangingPunct="0">
        <a:spcBef>
          <a:spcPct val="0"/>
        </a:spcBef>
        <a:spcAft>
          <a:spcPct val="0"/>
        </a:spcAft>
        <a:defRPr sz="3200">
          <a:solidFill>
            <a:schemeClr val="tx2"/>
          </a:solidFill>
          <a:latin typeface="Verdana" pitchFamily="34" charset="0"/>
        </a:defRPr>
      </a:lvl4pPr>
      <a:lvl5pPr algn="l" defTabSz="1041400" rtl="0" eaLnBrk="0" fontAlgn="base" hangingPunct="0">
        <a:spcBef>
          <a:spcPct val="0"/>
        </a:spcBef>
        <a:spcAft>
          <a:spcPct val="0"/>
        </a:spcAft>
        <a:defRPr sz="3200">
          <a:solidFill>
            <a:schemeClr val="tx2"/>
          </a:solidFill>
          <a:latin typeface="Verdana" pitchFamily="34" charset="0"/>
        </a:defRPr>
      </a:lvl5pPr>
      <a:lvl6pPr marL="457200" algn="l" defTabSz="1041400" rtl="0" fontAlgn="base">
        <a:spcBef>
          <a:spcPct val="0"/>
        </a:spcBef>
        <a:spcAft>
          <a:spcPct val="0"/>
        </a:spcAft>
        <a:defRPr sz="3200">
          <a:solidFill>
            <a:schemeClr val="tx2"/>
          </a:solidFill>
          <a:latin typeface="Verdana" pitchFamily="34" charset="0"/>
        </a:defRPr>
      </a:lvl6pPr>
      <a:lvl7pPr marL="914400" algn="l" defTabSz="1041400" rtl="0" fontAlgn="base">
        <a:spcBef>
          <a:spcPct val="0"/>
        </a:spcBef>
        <a:spcAft>
          <a:spcPct val="0"/>
        </a:spcAft>
        <a:defRPr sz="3200">
          <a:solidFill>
            <a:schemeClr val="tx2"/>
          </a:solidFill>
          <a:latin typeface="Verdana" pitchFamily="34" charset="0"/>
        </a:defRPr>
      </a:lvl7pPr>
      <a:lvl8pPr marL="1371600" algn="l" defTabSz="1041400" rtl="0" fontAlgn="base">
        <a:spcBef>
          <a:spcPct val="0"/>
        </a:spcBef>
        <a:spcAft>
          <a:spcPct val="0"/>
        </a:spcAft>
        <a:defRPr sz="3200">
          <a:solidFill>
            <a:schemeClr val="tx2"/>
          </a:solidFill>
          <a:latin typeface="Verdana" pitchFamily="34" charset="0"/>
        </a:defRPr>
      </a:lvl8pPr>
      <a:lvl9pPr marL="1828800" algn="l" defTabSz="1041400" rtl="0" fontAlgn="base">
        <a:spcBef>
          <a:spcPct val="0"/>
        </a:spcBef>
        <a:spcAft>
          <a:spcPct val="0"/>
        </a:spcAft>
        <a:defRPr sz="3200">
          <a:solidFill>
            <a:schemeClr val="tx2"/>
          </a:solidFill>
          <a:latin typeface="Verdana" pitchFamily="34" charset="0"/>
        </a:defRPr>
      </a:lvl9pPr>
    </p:titleStyle>
    <p:bodyStyle>
      <a:lvl1pPr marL="388938" indent="-388938" algn="l" defTabSz="1041400" rtl="0" eaLnBrk="0" fontAlgn="base" hangingPunct="0">
        <a:spcBef>
          <a:spcPct val="20000"/>
        </a:spcBef>
        <a:spcAft>
          <a:spcPct val="0"/>
        </a:spcAft>
        <a:buClr>
          <a:schemeClr val="accent2"/>
        </a:buClr>
        <a:buFont typeface="Times" charset="0"/>
        <a:buChar char="•"/>
        <a:defRPr sz="2800">
          <a:solidFill>
            <a:schemeClr val="tx1"/>
          </a:solidFill>
          <a:latin typeface="+mn-lt"/>
          <a:ea typeface="+mn-ea"/>
          <a:cs typeface="+mn-cs"/>
        </a:defRPr>
      </a:lvl1pPr>
      <a:lvl2pPr marL="847725" indent="-328613" algn="l" defTabSz="1041400" rtl="0" eaLnBrk="0" fontAlgn="base" hangingPunct="0">
        <a:spcBef>
          <a:spcPct val="20000"/>
        </a:spcBef>
        <a:spcAft>
          <a:spcPct val="0"/>
        </a:spcAft>
        <a:buClr>
          <a:schemeClr val="accent2"/>
        </a:buClr>
        <a:buFont typeface="Times" charset="0"/>
        <a:buChar char="•"/>
        <a:defRPr sz="2400">
          <a:solidFill>
            <a:schemeClr val="tx1"/>
          </a:solidFill>
          <a:latin typeface="+mn-lt"/>
        </a:defRPr>
      </a:lvl2pPr>
      <a:lvl3pPr marL="1301750" indent="-260350" algn="l" defTabSz="1041400" rtl="0" eaLnBrk="0" fontAlgn="base" hangingPunct="0">
        <a:spcBef>
          <a:spcPct val="20000"/>
        </a:spcBef>
        <a:spcAft>
          <a:spcPct val="0"/>
        </a:spcAft>
        <a:buClr>
          <a:schemeClr val="accent2"/>
        </a:buClr>
        <a:buFont typeface="Times" charset="0"/>
        <a:buChar char="•"/>
        <a:defRPr sz="2000">
          <a:solidFill>
            <a:schemeClr val="tx1"/>
          </a:solidFill>
          <a:latin typeface="+mn-lt"/>
        </a:defRPr>
      </a:lvl3pPr>
      <a:lvl4pPr marL="1820863" indent="-260350" algn="l" defTabSz="1041400" rtl="0" eaLnBrk="0" fontAlgn="base" hangingPunct="0">
        <a:spcBef>
          <a:spcPct val="20000"/>
        </a:spcBef>
        <a:spcAft>
          <a:spcPct val="0"/>
        </a:spcAft>
        <a:buClr>
          <a:schemeClr val="accent2"/>
        </a:buClr>
        <a:buFont typeface="Times" charset="0"/>
        <a:buChar char="•"/>
        <a:defRPr sz="1600">
          <a:solidFill>
            <a:schemeClr val="tx1"/>
          </a:solidFill>
          <a:latin typeface="+mn-lt"/>
        </a:defRPr>
      </a:lvl4pPr>
      <a:lvl5pPr marL="2343150" indent="-260350" algn="l" defTabSz="1041400" rtl="0" eaLnBrk="0" fontAlgn="base" hangingPunct="0">
        <a:spcBef>
          <a:spcPct val="20000"/>
        </a:spcBef>
        <a:spcAft>
          <a:spcPct val="0"/>
        </a:spcAft>
        <a:buClr>
          <a:schemeClr val="accent2"/>
        </a:buClr>
        <a:buFont typeface="Times" charset="0"/>
        <a:buChar char="•"/>
        <a:defRPr sz="1200">
          <a:solidFill>
            <a:schemeClr val="tx1"/>
          </a:solidFill>
          <a:latin typeface="+mn-lt"/>
        </a:defRPr>
      </a:lvl5pPr>
      <a:lvl6pPr marL="28003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6pPr>
      <a:lvl7pPr marL="32575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7pPr>
      <a:lvl8pPr marL="37147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8pPr>
      <a:lvl9pPr marL="41719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www.punainenristi.fi/lahjoita/katastrofirahast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nalyytinen.fi/psykopodiaa/ukrainan-sota-mielen-hyvinvointi" TargetMode="External"/><Relationship Id="rId2" Type="http://schemas.openxmlformats.org/officeDocument/2006/relationships/hyperlink" Target="https://tukinet.net/" TargetMode="Externa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3E3-F87C-4142-A24D-FABD6F8E2F43}"/>
              </a:ext>
            </a:extLst>
          </p:cNvPr>
          <p:cNvSpPr>
            <a:spLocks noGrp="1"/>
          </p:cNvSpPr>
          <p:nvPr>
            <p:ph type="title"/>
          </p:nvPr>
        </p:nvSpPr>
        <p:spPr>
          <a:xfrm>
            <a:off x="737776" y="5560992"/>
            <a:ext cx="7705725" cy="1371600"/>
          </a:xfrm>
        </p:spPr>
        <p:txBody>
          <a:bodyPr/>
          <a:lstStyle/>
          <a:p>
            <a:r>
              <a:rPr lang="fi-FI" dirty="0"/>
              <a:t>Henkinen tuki – Ukrainan konflikti</a:t>
            </a:r>
          </a:p>
        </p:txBody>
      </p:sp>
      <p:pic>
        <p:nvPicPr>
          <p:cNvPr id="4" name="Google Shape;38;p7">
            <a:extLst>
              <a:ext uri="{FF2B5EF4-FFF2-40B4-BE49-F238E27FC236}">
                <a16:creationId xmlns:a16="http://schemas.microsoft.com/office/drawing/2014/main" id="{7E20F818-44B4-4B2E-A549-E742DDBB632D}"/>
              </a:ext>
            </a:extLst>
          </p:cNvPr>
          <p:cNvPicPr preferRelativeResize="0">
            <a:picLocks noGrp="1"/>
          </p:cNvPicPr>
          <p:nvPr>
            <p:ph idx="1"/>
          </p:nvPr>
        </p:nvPicPr>
        <p:blipFill rotWithShape="1">
          <a:blip r:embed="rId2">
            <a:alphaModFix/>
          </a:blip>
          <a:srcRect/>
          <a:stretch/>
        </p:blipFill>
        <p:spPr>
          <a:xfrm>
            <a:off x="0" y="0"/>
            <a:ext cx="8734926" cy="5701210"/>
          </a:xfrm>
          <a:prstGeom prst="rect">
            <a:avLst/>
          </a:prstGeom>
          <a:noFill/>
          <a:ln>
            <a:noFill/>
          </a:ln>
        </p:spPr>
      </p:pic>
      <p:sp>
        <p:nvSpPr>
          <p:cNvPr id="5" name="TextBox 4">
            <a:extLst>
              <a:ext uri="{FF2B5EF4-FFF2-40B4-BE49-F238E27FC236}">
                <a16:creationId xmlns:a16="http://schemas.microsoft.com/office/drawing/2014/main" id="{824F8A51-5D61-4240-8354-40810839ABC7}"/>
              </a:ext>
            </a:extLst>
          </p:cNvPr>
          <p:cNvSpPr txBox="1"/>
          <p:nvPr/>
        </p:nvSpPr>
        <p:spPr>
          <a:xfrm>
            <a:off x="700768" y="6530353"/>
            <a:ext cx="3704544" cy="246221"/>
          </a:xfrm>
          <a:prstGeom prst="rect">
            <a:avLst/>
          </a:prstGeom>
          <a:noFill/>
        </p:spPr>
        <p:txBody>
          <a:bodyPr wrap="square" rtlCol="0">
            <a:spAutoFit/>
          </a:bodyPr>
          <a:lstStyle/>
          <a:p>
            <a:r>
              <a:rPr lang="fi-FI" sz="1000" dirty="0">
                <a:latin typeface="+mn-lt"/>
              </a:rPr>
              <a:t>Kuva: Joonas Brandt</a:t>
            </a:r>
          </a:p>
        </p:txBody>
      </p:sp>
    </p:spTree>
    <p:extLst>
      <p:ext uri="{BB962C8B-B14F-4D97-AF65-F5344CB8AC3E}">
        <p14:creationId xmlns:p14="http://schemas.microsoft.com/office/powerpoint/2010/main" val="2263451576"/>
      </p:ext>
    </p:extLst>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0" y="574128"/>
            <a:ext cx="9197995" cy="880710"/>
          </a:xfrm>
          <a:prstGeom prst="rect">
            <a:avLst/>
          </a:prstGeom>
          <a:noFill/>
          <a:ln>
            <a:noFill/>
          </a:ln>
        </p:spPr>
        <p:txBody>
          <a:bodyPr spcFirstLastPara="1" vert="horz" wrap="square" lIns="80187" tIns="40083" rIns="80187" bIns="40083" numCol="1" anchor="ctr" anchorCtr="0" compatLnSpc="1">
            <a:prstTxWarp prst="textNoShape">
              <a:avLst/>
            </a:prstTxWarp>
            <a:noAutofit/>
          </a:bodyPr>
          <a:lstStyle/>
          <a:p>
            <a:pPr>
              <a:lnSpc>
                <a:spcPct val="90000"/>
              </a:lnSpc>
              <a:spcBef>
                <a:spcPts val="0"/>
              </a:spcBef>
              <a:spcAft>
                <a:spcPts val="0"/>
              </a:spcAft>
              <a:buClr>
                <a:schemeClr val="dk1"/>
              </a:buClr>
              <a:buSzPts val="4000"/>
            </a:pPr>
            <a:r>
              <a:rPr lang="fi-FI" sz="3333" dirty="0"/>
              <a:t>Erityisen haavoittuvaisen lapsesta tekee se, että </a:t>
            </a:r>
            <a:r>
              <a:rPr lang="fi-FI" sz="3158" dirty="0"/>
              <a:t>…</a:t>
            </a:r>
            <a:endParaRPr sz="3158" dirty="0"/>
          </a:p>
        </p:txBody>
      </p:sp>
      <p:sp>
        <p:nvSpPr>
          <p:cNvPr id="72" name="Google Shape;72;p12"/>
          <p:cNvSpPr txBox="1">
            <a:spLocks noGrp="1"/>
          </p:cNvSpPr>
          <p:nvPr>
            <p:ph type="body" idx="1"/>
          </p:nvPr>
        </p:nvSpPr>
        <p:spPr>
          <a:xfrm>
            <a:off x="492460" y="2239280"/>
            <a:ext cx="4464551" cy="3483707"/>
          </a:xfrm>
          <a:prstGeom prst="rect">
            <a:avLst/>
          </a:prstGeom>
          <a:noFill/>
          <a:ln>
            <a:noFill/>
          </a:ln>
        </p:spPr>
        <p:txBody>
          <a:bodyPr spcFirstLastPara="1" vert="horz" wrap="square" lIns="80187" tIns="40083" rIns="80187" bIns="40083" numCol="1" anchor="t" anchorCtr="0" compatLnSpc="1">
            <a:prstTxWarp prst="textNoShape">
              <a:avLst/>
            </a:prstTxWarp>
            <a:noAutofit/>
          </a:bodyPr>
          <a:lstStyle/>
          <a:p>
            <a:pPr marL="200505" indent="-200505">
              <a:lnSpc>
                <a:spcPct val="90000"/>
              </a:lnSpc>
              <a:spcBef>
                <a:spcPts val="0"/>
              </a:spcBef>
              <a:spcAft>
                <a:spcPts val="0"/>
              </a:spcAft>
              <a:buClr>
                <a:schemeClr val="dk1"/>
              </a:buClr>
              <a:buSzPts val="2590"/>
            </a:pPr>
            <a:r>
              <a:rPr lang="fi-FI" sz="2400" dirty="0"/>
              <a:t>ovat riippuvaisia aikuisen huolenpidosta ja turvasta</a:t>
            </a:r>
            <a:endParaRPr sz="2400" dirty="0"/>
          </a:p>
          <a:p>
            <a:pPr marL="200505" indent="-200505">
              <a:lnSpc>
                <a:spcPct val="90000"/>
              </a:lnSpc>
              <a:spcBef>
                <a:spcPts val="877"/>
              </a:spcBef>
              <a:spcAft>
                <a:spcPts val="0"/>
              </a:spcAft>
              <a:buClr>
                <a:schemeClr val="dk1"/>
              </a:buClr>
              <a:buSzPts val="2590"/>
            </a:pPr>
            <a:r>
              <a:rPr lang="fi-FI" sz="2400" dirty="0"/>
              <a:t>ymmärtävät tilanteita eri tavalla kuin aikuiset</a:t>
            </a:r>
            <a:endParaRPr sz="2400" dirty="0"/>
          </a:p>
          <a:p>
            <a:pPr marL="200505" indent="-200505">
              <a:lnSpc>
                <a:spcPct val="90000"/>
              </a:lnSpc>
              <a:spcBef>
                <a:spcPts val="877"/>
              </a:spcBef>
              <a:spcAft>
                <a:spcPts val="0"/>
              </a:spcAft>
              <a:buClr>
                <a:schemeClr val="dk1"/>
              </a:buClr>
              <a:buSzPts val="2590"/>
            </a:pPr>
            <a:r>
              <a:rPr lang="fi-FI" sz="2400" dirty="0"/>
              <a:t>reagoivat eri tavalla kuin aikuiset</a:t>
            </a:r>
            <a:endParaRPr sz="2400" dirty="0"/>
          </a:p>
          <a:p>
            <a:pPr marL="200505" indent="-200505">
              <a:lnSpc>
                <a:spcPct val="90000"/>
              </a:lnSpc>
              <a:spcBef>
                <a:spcPts val="877"/>
              </a:spcBef>
              <a:spcAft>
                <a:spcPts val="0"/>
              </a:spcAft>
              <a:buClr>
                <a:schemeClr val="dk1"/>
              </a:buClr>
              <a:buSzPts val="2590"/>
            </a:pPr>
            <a:r>
              <a:rPr lang="fi-FI" sz="2400" dirty="0"/>
              <a:t>on erilaiset perustarpeet (ikä, sukupuoli)</a:t>
            </a:r>
            <a:endParaRPr sz="2400" dirty="0"/>
          </a:p>
          <a:p>
            <a:pPr marL="200505" indent="-200505">
              <a:lnSpc>
                <a:spcPct val="90000"/>
              </a:lnSpc>
              <a:spcBef>
                <a:spcPts val="877"/>
              </a:spcBef>
              <a:spcAft>
                <a:spcPts val="0"/>
              </a:spcAft>
              <a:buClr>
                <a:schemeClr val="dk1"/>
              </a:buClr>
              <a:buSzPts val="2590"/>
            </a:pPr>
            <a:r>
              <a:rPr lang="fi-FI" sz="2400" dirty="0"/>
              <a:t>tarvitsee erilaista tukea ja huolenpitoa </a:t>
            </a:r>
            <a:endParaRPr sz="2400" dirty="0"/>
          </a:p>
          <a:p>
            <a:pPr marL="200505" indent="-56253">
              <a:lnSpc>
                <a:spcPct val="90000"/>
              </a:lnSpc>
              <a:spcBef>
                <a:spcPts val="877"/>
              </a:spcBef>
              <a:spcAft>
                <a:spcPts val="0"/>
              </a:spcAft>
              <a:buClr>
                <a:schemeClr val="dk1"/>
              </a:buClr>
              <a:buSzPts val="2590"/>
              <a:buNone/>
            </a:pPr>
            <a:endParaRPr sz="2272" dirty="0"/>
          </a:p>
        </p:txBody>
      </p:sp>
      <p:pic>
        <p:nvPicPr>
          <p:cNvPr id="6" name="Content Placeholder 7" descr="A person and person holding a baby&#10;&#10;Description automatically generated with low confidence">
            <a:extLst>
              <a:ext uri="{FF2B5EF4-FFF2-40B4-BE49-F238E27FC236}">
                <a16:creationId xmlns:a16="http://schemas.microsoft.com/office/drawing/2014/main" id="{C6F7510F-9567-4A4E-ACC2-422D4117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075" y="2239280"/>
            <a:ext cx="5267325" cy="3515939"/>
          </a:xfrm>
          <a:prstGeom prst="rect">
            <a:avLst/>
          </a:prstGeom>
          <a:noFill/>
        </p:spPr>
      </p:pic>
      <p:sp>
        <p:nvSpPr>
          <p:cNvPr id="7" name="TextBox 6">
            <a:extLst>
              <a:ext uri="{FF2B5EF4-FFF2-40B4-BE49-F238E27FC236}">
                <a16:creationId xmlns:a16="http://schemas.microsoft.com/office/drawing/2014/main" id="{182D6AFC-FA9E-444A-9C06-94F65DBCDAF6}"/>
              </a:ext>
            </a:extLst>
          </p:cNvPr>
          <p:cNvSpPr txBox="1"/>
          <p:nvPr/>
        </p:nvSpPr>
        <p:spPr>
          <a:xfrm>
            <a:off x="5346700" y="5785161"/>
            <a:ext cx="2430379" cy="276999"/>
          </a:xfrm>
          <a:prstGeom prst="rect">
            <a:avLst/>
          </a:prstGeom>
          <a:noFill/>
        </p:spPr>
        <p:txBody>
          <a:bodyPr wrap="square" rtlCol="0">
            <a:spAutoFit/>
          </a:bodyPr>
          <a:lstStyle/>
          <a:p>
            <a:r>
              <a:rPr lang="fi-FI" sz="1200" dirty="0">
                <a:latin typeface="+mn-lt"/>
              </a:rPr>
              <a:t>Kuva: Joonas Brandt</a:t>
            </a:r>
          </a:p>
        </p:txBody>
      </p:sp>
    </p:spTree>
  </p:cSld>
  <p:clrMapOvr>
    <a:masterClrMapping/>
  </p:clrMapOvr>
  <p:transition>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0CB9-686C-4845-8713-65AD4FA62C91}"/>
              </a:ext>
            </a:extLst>
          </p:cNvPr>
          <p:cNvSpPr>
            <a:spLocks noGrp="1"/>
          </p:cNvSpPr>
          <p:nvPr>
            <p:ph type="title"/>
          </p:nvPr>
        </p:nvSpPr>
        <p:spPr>
          <a:xfrm>
            <a:off x="552450" y="230188"/>
            <a:ext cx="7705725" cy="1371600"/>
          </a:xfrm>
        </p:spPr>
        <p:txBody>
          <a:bodyPr wrap="square" anchor="ctr">
            <a:normAutofit/>
          </a:bodyPr>
          <a:lstStyle/>
          <a:p>
            <a:r>
              <a:rPr lang="fi-FI" i="0">
                <a:effectLst/>
              </a:rPr>
              <a:t>Lasta voi tukea seuraavin keinoin</a:t>
            </a:r>
            <a:br>
              <a:rPr lang="fi-FI"/>
            </a:br>
            <a:endParaRPr lang="fi-FI" dirty="0"/>
          </a:p>
        </p:txBody>
      </p:sp>
      <p:sp>
        <p:nvSpPr>
          <p:cNvPr id="6" name="Content Placeholder 5">
            <a:extLst>
              <a:ext uri="{FF2B5EF4-FFF2-40B4-BE49-F238E27FC236}">
                <a16:creationId xmlns:a16="http://schemas.microsoft.com/office/drawing/2014/main" id="{AF44E919-7540-4027-BFE4-E8206BD083EC}"/>
              </a:ext>
            </a:extLst>
          </p:cNvPr>
          <p:cNvSpPr>
            <a:spLocks noGrp="1"/>
          </p:cNvSpPr>
          <p:nvPr>
            <p:ph sz="half" idx="1"/>
          </p:nvPr>
        </p:nvSpPr>
        <p:spPr>
          <a:xfrm>
            <a:off x="509588" y="1906588"/>
            <a:ext cx="4764087" cy="4749800"/>
          </a:xfrm>
        </p:spPr>
        <p:txBody>
          <a:bodyPr wrap="square" anchor="t">
            <a:normAutofit/>
          </a:bodyPr>
          <a:lstStyle/>
          <a:p>
            <a:pPr>
              <a:lnSpc>
                <a:spcPct val="90000"/>
              </a:lnSpc>
            </a:pPr>
            <a:r>
              <a:rPr lang="fi-FI" sz="1800" b="0" i="0">
                <a:effectLst/>
              </a:rPr>
              <a:t>Suojaa lasta uutisoinnilta sekä kuulemasta ja näkemästä rajuimpia tapahtumia</a:t>
            </a:r>
          </a:p>
          <a:p>
            <a:pPr>
              <a:lnSpc>
                <a:spcPct val="90000"/>
              </a:lnSpc>
            </a:pPr>
            <a:r>
              <a:rPr lang="fi-FI" sz="1800" b="0" i="0">
                <a:effectLst/>
              </a:rPr>
              <a:t>Puhu lapsen kanssa tilanteesta ja rohkaise lasta puhumaan omin sanoin</a:t>
            </a:r>
          </a:p>
          <a:p>
            <a:pPr>
              <a:lnSpc>
                <a:spcPct val="90000"/>
              </a:lnSpc>
            </a:pPr>
            <a:r>
              <a:rPr lang="fi-FI" sz="1800" b="0" i="0">
                <a:effectLst/>
              </a:rPr>
              <a:t>Rohkaise lasta ilmaisemaan tunteitaan esimerkiksi leikkimällä tai piirtämällä.</a:t>
            </a:r>
          </a:p>
          <a:p>
            <a:pPr>
              <a:lnSpc>
                <a:spcPct val="90000"/>
              </a:lnSpc>
            </a:pPr>
            <a:r>
              <a:rPr lang="fi-FI" sz="1800" b="0" i="0">
                <a:effectLst/>
              </a:rPr>
              <a:t>Tue lasta kertomalla, että tapahtumat ovat kaukana Suomesta, ja että tilanne täällä on tasainen ja rauhallinen</a:t>
            </a:r>
          </a:p>
          <a:p>
            <a:pPr>
              <a:lnSpc>
                <a:spcPct val="90000"/>
              </a:lnSpc>
            </a:pPr>
            <a:r>
              <a:rPr lang="fi-FI" sz="1800" b="0" i="0">
                <a:effectLst/>
              </a:rPr>
              <a:t>Kerro, että lapsen elämä ja arki jatkuu normaalisti</a:t>
            </a:r>
          </a:p>
          <a:p>
            <a:pPr>
              <a:lnSpc>
                <a:spcPct val="90000"/>
              </a:lnSpc>
            </a:pPr>
            <a:r>
              <a:rPr lang="fi-FI" sz="1800" b="0" i="0">
                <a:effectLst/>
              </a:rPr>
              <a:t>Tue lapsen turvallisuuden tunnetta ylläpitämällä arkirutiineja.</a:t>
            </a:r>
          </a:p>
          <a:p>
            <a:pPr>
              <a:lnSpc>
                <a:spcPct val="90000"/>
              </a:lnSpc>
            </a:pPr>
            <a:endParaRPr lang="fi-FI" sz="1800"/>
          </a:p>
        </p:txBody>
      </p:sp>
      <p:pic>
        <p:nvPicPr>
          <p:cNvPr id="7" name="Google Shape;94;p15">
            <a:extLst>
              <a:ext uri="{FF2B5EF4-FFF2-40B4-BE49-F238E27FC236}">
                <a16:creationId xmlns:a16="http://schemas.microsoft.com/office/drawing/2014/main" id="{803001F6-0EA1-46F5-9838-6A60D3801D00}"/>
              </a:ext>
            </a:extLst>
          </p:cNvPr>
          <p:cNvPicPr preferRelativeResize="0"/>
          <p:nvPr/>
        </p:nvPicPr>
        <p:blipFill rotWithShape="1">
          <a:blip r:embed="rId2"/>
          <a:srcRect t="24985" r="1" b="9038"/>
          <a:stretch/>
        </p:blipFill>
        <p:spPr>
          <a:xfrm>
            <a:off x="5426075" y="1906588"/>
            <a:ext cx="4764088" cy="4749800"/>
          </a:xfrm>
          <a:prstGeom prst="rect">
            <a:avLst/>
          </a:prstGeom>
          <a:noFill/>
          <a:ln>
            <a:noFill/>
          </a:ln>
        </p:spPr>
      </p:pic>
    </p:spTree>
    <p:extLst>
      <p:ext uri="{BB962C8B-B14F-4D97-AF65-F5344CB8AC3E}">
        <p14:creationId xmlns:p14="http://schemas.microsoft.com/office/powerpoint/2010/main" val="1334660384"/>
      </p:ext>
    </p:extLst>
  </p:cSld>
  <p:clrMapOvr>
    <a:masterClrMapping/>
  </p:clrMapOvr>
  <p:transition>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E26A-D6C3-4CF1-A0D0-DD91217D2B66}"/>
              </a:ext>
            </a:extLst>
          </p:cNvPr>
          <p:cNvSpPr>
            <a:spLocks noGrp="1"/>
          </p:cNvSpPr>
          <p:nvPr>
            <p:ph type="title"/>
          </p:nvPr>
        </p:nvSpPr>
        <p:spPr>
          <a:xfrm>
            <a:off x="552450" y="230188"/>
            <a:ext cx="7705725" cy="1371600"/>
          </a:xfrm>
        </p:spPr>
        <p:txBody>
          <a:bodyPr wrap="square" anchor="ctr">
            <a:normAutofit/>
          </a:bodyPr>
          <a:lstStyle/>
          <a:p>
            <a:r>
              <a:rPr lang="fi-FI" dirty="0"/>
              <a:t>Ikäihmiset</a:t>
            </a:r>
          </a:p>
        </p:txBody>
      </p:sp>
      <p:sp>
        <p:nvSpPr>
          <p:cNvPr id="4" name="Content Placeholder 3">
            <a:extLst>
              <a:ext uri="{FF2B5EF4-FFF2-40B4-BE49-F238E27FC236}">
                <a16:creationId xmlns:a16="http://schemas.microsoft.com/office/drawing/2014/main" id="{F0FC4ECD-8612-4F81-9FFC-1FD71C1E7AB2}"/>
              </a:ext>
            </a:extLst>
          </p:cNvPr>
          <p:cNvSpPr>
            <a:spLocks noGrp="1"/>
          </p:cNvSpPr>
          <p:nvPr>
            <p:ph sz="half" idx="1"/>
          </p:nvPr>
        </p:nvSpPr>
        <p:spPr>
          <a:xfrm>
            <a:off x="509588" y="1906588"/>
            <a:ext cx="4764087" cy="4749800"/>
          </a:xfrm>
        </p:spPr>
        <p:txBody>
          <a:bodyPr wrap="square" anchor="t">
            <a:normAutofit/>
          </a:bodyPr>
          <a:lstStyle/>
          <a:p>
            <a:pPr>
              <a:lnSpc>
                <a:spcPct val="90000"/>
              </a:lnSpc>
            </a:pPr>
            <a:r>
              <a:rPr lang="fi-FI" sz="2400" b="0" i="0" dirty="0">
                <a:effectLst/>
              </a:rPr>
              <a:t>Suomessa on </a:t>
            </a:r>
            <a:r>
              <a:rPr lang="fi-FI" sz="2400" dirty="0"/>
              <a:t>ikä-</a:t>
            </a:r>
            <a:r>
              <a:rPr lang="fi-FI" sz="2400" b="0" i="0" dirty="0">
                <a:effectLst/>
              </a:rPr>
              <a:t>ihmisiä, jotka ovat olleet lapsia tai nuoria edellisen maatamme suoraan koskettaneen sodan aikana.</a:t>
            </a:r>
          </a:p>
          <a:p>
            <a:pPr>
              <a:lnSpc>
                <a:spcPct val="90000"/>
              </a:lnSpc>
            </a:pPr>
            <a:endParaRPr lang="fi-FI" sz="2400" b="0" i="0" dirty="0">
              <a:effectLst/>
            </a:endParaRPr>
          </a:p>
          <a:p>
            <a:pPr>
              <a:lnSpc>
                <a:spcPct val="90000"/>
              </a:lnSpc>
            </a:pPr>
            <a:r>
              <a:rPr lang="fi-FI" sz="2400" b="0" i="0" dirty="0">
                <a:effectLst/>
              </a:rPr>
              <a:t>Nykyisen maailmantilanteen jännittyminen ja Venäjän osallisuus saattaa herättää heissä hankalia muistoja ja tunteita, jopa pelkoja.</a:t>
            </a:r>
            <a:endParaRPr lang="fi-FI" sz="2400" dirty="0"/>
          </a:p>
        </p:txBody>
      </p:sp>
      <p:pic>
        <p:nvPicPr>
          <p:cNvPr id="8" name="Content Placeholder 7" descr="A person and person holding a baby&#10;&#10;Description automatically generated with low confidence">
            <a:extLst>
              <a:ext uri="{FF2B5EF4-FFF2-40B4-BE49-F238E27FC236}">
                <a16:creationId xmlns:a16="http://schemas.microsoft.com/office/drawing/2014/main" id="{FE4DC068-D869-4779-AAF8-41D23362D4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6074" y="2361350"/>
            <a:ext cx="5267325" cy="3515939"/>
          </a:xfrm>
          <a:noFill/>
        </p:spPr>
      </p:pic>
      <p:sp>
        <p:nvSpPr>
          <p:cNvPr id="9" name="TextBox 8">
            <a:extLst>
              <a:ext uri="{FF2B5EF4-FFF2-40B4-BE49-F238E27FC236}">
                <a16:creationId xmlns:a16="http://schemas.microsoft.com/office/drawing/2014/main" id="{55598ADD-E215-4874-8446-D3DB378B8486}"/>
              </a:ext>
            </a:extLst>
          </p:cNvPr>
          <p:cNvSpPr txBox="1"/>
          <p:nvPr/>
        </p:nvSpPr>
        <p:spPr>
          <a:xfrm>
            <a:off x="5377740" y="5877289"/>
            <a:ext cx="2430379" cy="276999"/>
          </a:xfrm>
          <a:prstGeom prst="rect">
            <a:avLst/>
          </a:prstGeom>
          <a:noFill/>
        </p:spPr>
        <p:txBody>
          <a:bodyPr wrap="square" rtlCol="0">
            <a:spAutoFit/>
          </a:bodyPr>
          <a:lstStyle/>
          <a:p>
            <a:r>
              <a:rPr lang="fi-FI" sz="1200" dirty="0">
                <a:latin typeface="+mn-lt"/>
              </a:rPr>
              <a:t>Kuva: Joonas Brandt</a:t>
            </a:r>
          </a:p>
        </p:txBody>
      </p:sp>
    </p:spTree>
    <p:extLst>
      <p:ext uri="{BB962C8B-B14F-4D97-AF65-F5344CB8AC3E}">
        <p14:creationId xmlns:p14="http://schemas.microsoft.com/office/powerpoint/2010/main" val="811901356"/>
      </p:ext>
    </p:extLst>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5955-4B11-4B62-AC44-045EF64E03E2}"/>
              </a:ext>
            </a:extLst>
          </p:cNvPr>
          <p:cNvSpPr>
            <a:spLocks noGrp="1"/>
          </p:cNvSpPr>
          <p:nvPr>
            <p:ph type="title"/>
          </p:nvPr>
        </p:nvSpPr>
        <p:spPr>
          <a:xfrm>
            <a:off x="552450" y="230188"/>
            <a:ext cx="7705725" cy="1371600"/>
          </a:xfrm>
        </p:spPr>
        <p:txBody>
          <a:bodyPr wrap="square" anchor="ctr">
            <a:normAutofit/>
          </a:bodyPr>
          <a:lstStyle/>
          <a:p>
            <a:r>
              <a:rPr lang="fi-FI"/>
              <a:t>Näin tuet vanhempaa sukupolvea</a:t>
            </a:r>
            <a:br>
              <a:rPr lang="fi-FI"/>
            </a:br>
            <a:endParaRPr lang="fi-FI" dirty="0"/>
          </a:p>
        </p:txBody>
      </p:sp>
      <p:sp>
        <p:nvSpPr>
          <p:cNvPr id="4" name="Content Placeholder 3">
            <a:extLst>
              <a:ext uri="{FF2B5EF4-FFF2-40B4-BE49-F238E27FC236}">
                <a16:creationId xmlns:a16="http://schemas.microsoft.com/office/drawing/2014/main" id="{5068F519-E00B-4756-BE0E-7CC76F0906C1}"/>
              </a:ext>
            </a:extLst>
          </p:cNvPr>
          <p:cNvSpPr>
            <a:spLocks noGrp="1"/>
          </p:cNvSpPr>
          <p:nvPr>
            <p:ph sz="half" idx="1"/>
          </p:nvPr>
        </p:nvSpPr>
        <p:spPr>
          <a:xfrm>
            <a:off x="509588" y="1601788"/>
            <a:ext cx="4764087" cy="5054600"/>
          </a:xfrm>
        </p:spPr>
        <p:txBody>
          <a:bodyPr wrap="square" anchor="t">
            <a:normAutofit/>
          </a:bodyPr>
          <a:lstStyle/>
          <a:p>
            <a:pPr>
              <a:lnSpc>
                <a:spcPct val="90000"/>
              </a:lnSpc>
            </a:pPr>
            <a:r>
              <a:rPr lang="fi-FI" sz="2000" b="0" i="0" dirty="0">
                <a:effectLst/>
              </a:rPr>
              <a:t>Kuunnellaan ja tuetaan heitä puhumaan, mikäli mieleen herää vanhoja muistoja tai kokemuksia.</a:t>
            </a:r>
          </a:p>
          <a:p>
            <a:pPr>
              <a:lnSpc>
                <a:spcPct val="90000"/>
              </a:lnSpc>
            </a:pPr>
            <a:endParaRPr lang="fi-FI" sz="2000" b="0" i="0" dirty="0">
              <a:effectLst/>
            </a:endParaRPr>
          </a:p>
          <a:p>
            <a:pPr>
              <a:lnSpc>
                <a:spcPct val="90000"/>
              </a:lnSpc>
            </a:pPr>
            <a:r>
              <a:rPr lang="fi-FI" sz="2000" b="0" i="0" dirty="0">
                <a:effectLst/>
              </a:rPr>
              <a:t>Voidaan tukea ja rauhoitella toteamalla, että tapahtumat ovat kaukana Suomesta, ja että täällä on rauhallista ja vakaata.</a:t>
            </a:r>
          </a:p>
          <a:p>
            <a:pPr>
              <a:lnSpc>
                <a:spcPct val="90000"/>
              </a:lnSpc>
            </a:pPr>
            <a:endParaRPr lang="fi-FI" sz="2000" b="0" i="0" dirty="0">
              <a:effectLst/>
            </a:endParaRPr>
          </a:p>
          <a:p>
            <a:pPr>
              <a:lnSpc>
                <a:spcPct val="90000"/>
              </a:lnSpc>
            </a:pPr>
            <a:r>
              <a:rPr lang="fi-FI" sz="2000" b="0" i="0" dirty="0">
                <a:effectLst/>
              </a:rPr>
              <a:t>Vietetään ikäihmisten kanssa aikaa ja yritetään pitää huolta, että he eivät jää yksin ja huolet ja mielen päällä olevat asiat tulevat kuulluiksi.</a:t>
            </a:r>
          </a:p>
          <a:p>
            <a:pPr>
              <a:lnSpc>
                <a:spcPct val="90000"/>
              </a:lnSpc>
            </a:pPr>
            <a:endParaRPr lang="fi-FI" sz="2000" dirty="0"/>
          </a:p>
        </p:txBody>
      </p:sp>
      <p:pic>
        <p:nvPicPr>
          <p:cNvPr id="8" name="Content Placeholder 7" descr="A couple of women walking on train tracks&#10;&#10;Description automatically generated with low confidence">
            <a:extLst>
              <a:ext uri="{FF2B5EF4-FFF2-40B4-BE49-F238E27FC236}">
                <a16:creationId xmlns:a16="http://schemas.microsoft.com/office/drawing/2014/main" id="{1F9364A6-916A-4B12-9070-E7378898964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759" r="24039" b="3"/>
          <a:stretch/>
        </p:blipFill>
        <p:spPr>
          <a:xfrm>
            <a:off x="6100919" y="1906588"/>
            <a:ext cx="4592481" cy="4578708"/>
          </a:xfrm>
          <a:noFill/>
        </p:spPr>
      </p:pic>
      <p:sp>
        <p:nvSpPr>
          <p:cNvPr id="14" name="TextBox 13">
            <a:extLst>
              <a:ext uri="{FF2B5EF4-FFF2-40B4-BE49-F238E27FC236}">
                <a16:creationId xmlns:a16="http://schemas.microsoft.com/office/drawing/2014/main" id="{ED8AEF43-D58D-4786-9520-1C0E8DAA1AC8}"/>
              </a:ext>
            </a:extLst>
          </p:cNvPr>
          <p:cNvSpPr txBox="1"/>
          <p:nvPr/>
        </p:nvSpPr>
        <p:spPr>
          <a:xfrm>
            <a:off x="6100919" y="6547089"/>
            <a:ext cx="5348036" cy="246221"/>
          </a:xfrm>
          <a:prstGeom prst="rect">
            <a:avLst/>
          </a:prstGeom>
          <a:noFill/>
        </p:spPr>
        <p:txBody>
          <a:bodyPr wrap="square">
            <a:spAutoFit/>
          </a:bodyPr>
          <a:lstStyle/>
          <a:p>
            <a:r>
              <a:rPr lang="fi-FI" sz="1000" dirty="0">
                <a:latin typeface="+mn-lt"/>
              </a:rPr>
              <a:t>Kuva: Joonas Brandt</a:t>
            </a:r>
          </a:p>
        </p:txBody>
      </p:sp>
    </p:spTree>
    <p:extLst>
      <p:ext uri="{BB962C8B-B14F-4D97-AF65-F5344CB8AC3E}">
        <p14:creationId xmlns:p14="http://schemas.microsoft.com/office/powerpoint/2010/main" val="1861136299"/>
      </p:ext>
    </p:extLst>
  </p:cSld>
  <p:clrMapOvr>
    <a:masterClrMapping/>
  </p:clrMapOvr>
  <p:transition>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558E-AABD-486C-A24A-76FB7177B5BC}"/>
              </a:ext>
            </a:extLst>
          </p:cNvPr>
          <p:cNvSpPr>
            <a:spLocks noGrp="1"/>
          </p:cNvSpPr>
          <p:nvPr>
            <p:ph type="title"/>
          </p:nvPr>
        </p:nvSpPr>
        <p:spPr/>
        <p:txBody>
          <a:bodyPr/>
          <a:lstStyle/>
          <a:p>
            <a:r>
              <a:rPr lang="fi-FI" dirty="0"/>
              <a:t>Konfliktialueilta tulevat maahanmuuttajat</a:t>
            </a:r>
          </a:p>
        </p:txBody>
      </p:sp>
      <p:sp>
        <p:nvSpPr>
          <p:cNvPr id="3" name="Text Placeholder 2">
            <a:extLst>
              <a:ext uri="{FF2B5EF4-FFF2-40B4-BE49-F238E27FC236}">
                <a16:creationId xmlns:a16="http://schemas.microsoft.com/office/drawing/2014/main" id="{F94E2257-52AD-45A5-831A-A95ACAA973ED}"/>
              </a:ext>
            </a:extLst>
          </p:cNvPr>
          <p:cNvSpPr>
            <a:spLocks noGrp="1"/>
          </p:cNvSpPr>
          <p:nvPr>
            <p:ph type="body" idx="1"/>
          </p:nvPr>
        </p:nvSpPr>
        <p:spPr/>
        <p:txBody>
          <a:bodyPr/>
          <a:lstStyle/>
          <a:p>
            <a:endParaRPr lang="fi-FI" dirty="0"/>
          </a:p>
        </p:txBody>
      </p:sp>
      <p:sp>
        <p:nvSpPr>
          <p:cNvPr id="4" name="Content Placeholder 3">
            <a:extLst>
              <a:ext uri="{FF2B5EF4-FFF2-40B4-BE49-F238E27FC236}">
                <a16:creationId xmlns:a16="http://schemas.microsoft.com/office/drawing/2014/main" id="{6CECC608-6DBB-48B9-851D-AAA9B6DF609C}"/>
              </a:ext>
            </a:extLst>
          </p:cNvPr>
          <p:cNvSpPr>
            <a:spLocks noGrp="1"/>
          </p:cNvSpPr>
          <p:nvPr>
            <p:ph sz="half" idx="2"/>
          </p:nvPr>
        </p:nvSpPr>
        <p:spPr/>
        <p:txBody>
          <a:bodyPr/>
          <a:lstStyle/>
          <a:p>
            <a:r>
              <a:rPr lang="fi-FI" sz="1600" b="0" i="0" dirty="0">
                <a:solidFill>
                  <a:srgbClr val="000000"/>
                </a:solidFill>
                <a:effectLst/>
              </a:rPr>
              <a:t>Suomessa on paljon ihmisiä, jotka ovat muuttaneet tänne levottomilta, jopa sotaa käyviltä alueilta. Heillä voi olla ensikäden kokemusta haastavista elämäntilanteista, erilaisista väkivaltatilanteista ja sotatoimista. </a:t>
            </a:r>
          </a:p>
          <a:p>
            <a:endParaRPr lang="fi-FI" sz="1600" b="0" i="0" dirty="0">
              <a:solidFill>
                <a:srgbClr val="000000"/>
              </a:solidFill>
              <a:effectLst/>
            </a:endParaRPr>
          </a:p>
          <a:p>
            <a:r>
              <a:rPr lang="fi-FI" sz="1600" b="0" i="0" dirty="0">
                <a:solidFill>
                  <a:srgbClr val="000000"/>
                </a:solidFill>
                <a:effectLst/>
              </a:rPr>
              <a:t>Myös pakolaisuus teemana saattaa olla heille tuttu ja samaistuminen Ukrainan tilanteeseen voi olla voimallista. </a:t>
            </a:r>
          </a:p>
          <a:p>
            <a:endParaRPr lang="fi-FI" sz="1600" dirty="0">
              <a:solidFill>
                <a:srgbClr val="000000"/>
              </a:solidFill>
            </a:endParaRPr>
          </a:p>
          <a:p>
            <a:r>
              <a:rPr lang="fi-FI" sz="1600" b="0" i="0" dirty="0">
                <a:solidFill>
                  <a:srgbClr val="000000"/>
                </a:solidFill>
                <a:effectLst/>
              </a:rPr>
              <a:t>Rajun uutisoinnin seuraaminen saattaa aiheuttaa heille vanhojen muistojen ja olojen pintautumista ja monin tavoin levotonta oloa.</a:t>
            </a:r>
            <a:endParaRPr lang="fi-FI" sz="1600" dirty="0"/>
          </a:p>
        </p:txBody>
      </p:sp>
      <p:sp>
        <p:nvSpPr>
          <p:cNvPr id="5" name="Text Placeholder 4">
            <a:extLst>
              <a:ext uri="{FF2B5EF4-FFF2-40B4-BE49-F238E27FC236}">
                <a16:creationId xmlns:a16="http://schemas.microsoft.com/office/drawing/2014/main" id="{3ACFDCA2-AE2F-4C5E-BEA1-350013243CCB}"/>
              </a:ext>
            </a:extLst>
          </p:cNvPr>
          <p:cNvSpPr>
            <a:spLocks noGrp="1"/>
          </p:cNvSpPr>
          <p:nvPr>
            <p:ph type="body" sz="quarter" idx="3"/>
          </p:nvPr>
        </p:nvSpPr>
        <p:spPr/>
        <p:txBody>
          <a:bodyPr/>
          <a:lstStyle/>
          <a:p>
            <a:r>
              <a:rPr lang="fi-FI" sz="2000" dirty="0"/>
              <a:t>Miten tukea aiemmin elämässään traumatisoitunutta</a:t>
            </a:r>
          </a:p>
        </p:txBody>
      </p:sp>
      <p:sp>
        <p:nvSpPr>
          <p:cNvPr id="6" name="Content Placeholder 5">
            <a:extLst>
              <a:ext uri="{FF2B5EF4-FFF2-40B4-BE49-F238E27FC236}">
                <a16:creationId xmlns:a16="http://schemas.microsoft.com/office/drawing/2014/main" id="{2AB547FC-25CA-4372-9D91-2B7A74137485}"/>
              </a:ext>
            </a:extLst>
          </p:cNvPr>
          <p:cNvSpPr>
            <a:spLocks noGrp="1"/>
          </p:cNvSpPr>
          <p:nvPr>
            <p:ph sz="quarter" idx="4"/>
          </p:nvPr>
        </p:nvSpPr>
        <p:spPr/>
        <p:txBody>
          <a:bodyPr/>
          <a:lstStyle/>
          <a:p>
            <a:pPr algn="l"/>
            <a:r>
              <a:rPr lang="fi-FI" sz="1600" b="0" i="0" dirty="0">
                <a:solidFill>
                  <a:srgbClr val="000000"/>
                </a:solidFill>
                <a:effectLst/>
              </a:rPr>
              <a:t>Tue akuuttia turvan tunnetta ja sitä, että elämä täällä Suomessa on tällä hetkellä vakaata ja rauhallista.</a:t>
            </a:r>
          </a:p>
          <a:p>
            <a:pPr marL="0" indent="0" algn="l">
              <a:buNone/>
            </a:pPr>
            <a:endParaRPr lang="fi-FI" sz="1600" b="0" i="0" dirty="0">
              <a:solidFill>
                <a:srgbClr val="000000"/>
              </a:solidFill>
              <a:effectLst/>
            </a:endParaRPr>
          </a:p>
          <a:p>
            <a:pPr algn="l"/>
            <a:r>
              <a:rPr lang="fi-FI" sz="1600" b="0" i="0" dirty="0">
                <a:solidFill>
                  <a:srgbClr val="000000"/>
                </a:solidFill>
                <a:effectLst/>
              </a:rPr>
              <a:t>Rajaa median seuraamista ja väkivaltaisille asioille altistumista.</a:t>
            </a:r>
          </a:p>
          <a:p>
            <a:pPr marL="0" indent="0" algn="l">
              <a:buNone/>
            </a:pPr>
            <a:endParaRPr lang="fi-FI" sz="1600" b="0" i="0" dirty="0">
              <a:solidFill>
                <a:srgbClr val="000000"/>
              </a:solidFill>
              <a:effectLst/>
            </a:endParaRPr>
          </a:p>
          <a:p>
            <a:pPr algn="l"/>
            <a:r>
              <a:rPr lang="fi-FI" sz="1600" b="0" i="0" dirty="0">
                <a:solidFill>
                  <a:srgbClr val="000000"/>
                </a:solidFill>
                <a:effectLst/>
              </a:rPr>
              <a:t>Tarjoa mahdollisuus puhumiselle ja asioiden jakamiselle. </a:t>
            </a:r>
          </a:p>
          <a:p>
            <a:pPr marL="0" indent="0" algn="l">
              <a:buNone/>
            </a:pPr>
            <a:endParaRPr lang="fi-FI" sz="1600" b="0" i="0" dirty="0">
              <a:solidFill>
                <a:srgbClr val="000000"/>
              </a:solidFill>
              <a:effectLst/>
            </a:endParaRPr>
          </a:p>
          <a:p>
            <a:pPr algn="l"/>
            <a:r>
              <a:rPr lang="fi-FI" sz="1600" b="0" i="0" dirty="0">
                <a:solidFill>
                  <a:srgbClr val="000000"/>
                </a:solidFill>
                <a:effectLst/>
              </a:rPr>
              <a:t>Perheiden lapsille on hyvä tarjota tarvittaessa eritystä tukea.</a:t>
            </a:r>
          </a:p>
          <a:p>
            <a:pPr lvl="1"/>
            <a:endParaRPr lang="fi-FI" dirty="0"/>
          </a:p>
        </p:txBody>
      </p:sp>
    </p:spTree>
    <p:extLst>
      <p:ext uri="{BB962C8B-B14F-4D97-AF65-F5344CB8AC3E}">
        <p14:creationId xmlns:p14="http://schemas.microsoft.com/office/powerpoint/2010/main" val="2627164897"/>
      </p:ext>
    </p:extLst>
  </p:cSld>
  <p:clrMapOvr>
    <a:masterClrMapping/>
  </p:clrMapOvr>
  <p:transition>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D9A2F35-7E1B-4BB1-A0ED-B108109357D1}"/>
              </a:ext>
            </a:extLst>
          </p:cNvPr>
          <p:cNvSpPr>
            <a:spLocks noGrp="1"/>
          </p:cNvSpPr>
          <p:nvPr>
            <p:ph idx="1"/>
          </p:nvPr>
        </p:nvSpPr>
        <p:spPr>
          <a:xfrm>
            <a:off x="735172" y="2484056"/>
            <a:ext cx="4192938" cy="3322975"/>
          </a:xfrm>
        </p:spPr>
        <p:txBody>
          <a:bodyPr>
            <a:normAutofit/>
          </a:bodyPr>
          <a:lstStyle/>
          <a:p>
            <a:r>
              <a:rPr lang="fi-FI" dirty="0">
                <a:latin typeface="Verdana" panose="020B0604030504040204" pitchFamily="34" charset="0"/>
                <a:ea typeface="Verdana" panose="020B0604030504040204" pitchFamily="34" charset="0"/>
                <a:cs typeface="Verdana" panose="020B0604030504040204" pitchFamily="34" charset="0"/>
              </a:rPr>
              <a:t>Turvallisuutta</a:t>
            </a:r>
          </a:p>
          <a:p>
            <a:r>
              <a:rPr lang="fi-FI" dirty="0">
                <a:latin typeface="Verdana" panose="020B0604030504040204" pitchFamily="34" charset="0"/>
                <a:ea typeface="Verdana" panose="020B0604030504040204" pitchFamily="34" charset="0"/>
                <a:cs typeface="Verdana" panose="020B0604030504040204" pitchFamily="34" charset="0"/>
              </a:rPr>
              <a:t>Rauhallisuutta</a:t>
            </a:r>
          </a:p>
          <a:p>
            <a:r>
              <a:rPr lang="fi-FI" dirty="0">
                <a:latin typeface="Verdana" panose="020B0604030504040204" pitchFamily="34" charset="0"/>
                <a:ea typeface="Verdana" panose="020B0604030504040204" pitchFamily="34" charset="0"/>
                <a:cs typeface="Verdana" panose="020B0604030504040204" pitchFamily="34" charset="0"/>
              </a:rPr>
              <a:t>Yhteenkuuluvuutta</a:t>
            </a:r>
          </a:p>
          <a:p>
            <a:r>
              <a:rPr lang="fi-FI" dirty="0">
                <a:latin typeface="Verdana" panose="020B0604030504040204" pitchFamily="34" charset="0"/>
                <a:ea typeface="Verdana" panose="020B0604030504040204" pitchFamily="34" charset="0"/>
                <a:cs typeface="Verdana" panose="020B0604030504040204" pitchFamily="34" charset="0"/>
              </a:rPr>
              <a:t>Omatoimisuutta</a:t>
            </a:r>
          </a:p>
          <a:p>
            <a:r>
              <a:rPr lang="fi-FI" dirty="0">
                <a:latin typeface="Verdana" panose="020B0604030504040204" pitchFamily="34" charset="0"/>
                <a:ea typeface="Verdana" panose="020B0604030504040204" pitchFamily="34" charset="0"/>
                <a:cs typeface="Verdana" panose="020B0604030504040204" pitchFamily="34" charset="0"/>
              </a:rPr>
              <a:t>Toivoa</a:t>
            </a:r>
          </a:p>
          <a:p>
            <a:pPr marL="0" indent="0">
              <a:buNone/>
            </a:pPr>
            <a:endParaRPr lang="fi-FI" dirty="0"/>
          </a:p>
        </p:txBody>
      </p:sp>
      <p:sp>
        <p:nvSpPr>
          <p:cNvPr id="8" name="Title 1">
            <a:extLst>
              <a:ext uri="{FF2B5EF4-FFF2-40B4-BE49-F238E27FC236}">
                <a16:creationId xmlns:a16="http://schemas.microsoft.com/office/drawing/2014/main" id="{0EA088F0-1735-4807-B2DF-C2DFA14ECF02}"/>
              </a:ext>
            </a:extLst>
          </p:cNvPr>
          <p:cNvSpPr>
            <a:spLocks noGrp="1"/>
          </p:cNvSpPr>
          <p:nvPr>
            <p:ph type="title"/>
          </p:nvPr>
        </p:nvSpPr>
        <p:spPr>
          <a:xfrm>
            <a:off x="508189" y="713665"/>
            <a:ext cx="9223058" cy="1162629"/>
          </a:xfrm>
        </p:spPr>
        <p:txBody>
          <a:bodyPr/>
          <a:lstStyle/>
          <a:p>
            <a:r>
              <a:rPr lang="fi-FI" dirty="0"/>
              <a:t>Henkisen tuen tarkoituksena on edistää</a:t>
            </a:r>
          </a:p>
        </p:txBody>
      </p:sp>
      <p:sp>
        <p:nvSpPr>
          <p:cNvPr id="5" name="Tekstiruutu 4">
            <a:extLst>
              <a:ext uri="{FF2B5EF4-FFF2-40B4-BE49-F238E27FC236}">
                <a16:creationId xmlns:a16="http://schemas.microsoft.com/office/drawing/2014/main" id="{A7FB4ADD-2DBC-4265-8112-374E6ABDA37A}"/>
              </a:ext>
            </a:extLst>
          </p:cNvPr>
          <p:cNvSpPr txBox="1"/>
          <p:nvPr/>
        </p:nvSpPr>
        <p:spPr>
          <a:xfrm>
            <a:off x="6085951" y="5155622"/>
            <a:ext cx="1536116" cy="234871"/>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r>
              <a:rPr lang="en-US" sz="1000" dirty="0">
                <a:latin typeface="Verdana"/>
                <a:ea typeface="Verdana"/>
                <a:cs typeface="Calibri"/>
              </a:rPr>
              <a:t>Kuva:</a:t>
            </a:r>
            <a:r>
              <a:rPr lang="en-US" sz="1000" dirty="0">
                <a:latin typeface="Verdana"/>
                <a:ea typeface="Verdana"/>
                <a:cs typeface="+mn-lt"/>
              </a:rPr>
              <a:t> </a:t>
            </a:r>
            <a:r>
              <a:rPr lang="en-US" sz="1000" dirty="0">
                <a:latin typeface="Verdana"/>
                <a:ea typeface="Verdana"/>
                <a:cs typeface="Calibri"/>
              </a:rPr>
              <a:t>Joonas Brandt</a:t>
            </a:r>
            <a:endParaRPr lang="en-US" sz="1000" dirty="0">
              <a:latin typeface="Verdana"/>
              <a:ea typeface="Verdana"/>
            </a:endParaRPr>
          </a:p>
        </p:txBody>
      </p:sp>
      <p:pic>
        <p:nvPicPr>
          <p:cNvPr id="6" name="Picture 5">
            <a:extLst>
              <a:ext uri="{FF2B5EF4-FFF2-40B4-BE49-F238E27FC236}">
                <a16:creationId xmlns:a16="http://schemas.microsoft.com/office/drawing/2014/main" id="{8E776714-5785-4E18-93BC-D88CBBA4D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951" y="2061412"/>
            <a:ext cx="4607449" cy="3068561"/>
          </a:xfrm>
          <a:prstGeom prst="rect">
            <a:avLst/>
          </a:prstGeom>
        </p:spPr>
      </p:pic>
    </p:spTree>
    <p:extLst>
      <p:ext uri="{BB962C8B-B14F-4D97-AF65-F5344CB8AC3E}">
        <p14:creationId xmlns:p14="http://schemas.microsoft.com/office/powerpoint/2010/main" val="2476862482"/>
      </p:ext>
    </p:extLst>
  </p:cSld>
  <p:clrMapOvr>
    <a:masterClrMapping/>
  </p:clrMapOvr>
  <p:transition>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31A1B-6A80-4EB2-9100-38B8108DFA14}"/>
              </a:ext>
            </a:extLst>
          </p:cNvPr>
          <p:cNvSpPr>
            <a:spLocks noGrp="1"/>
          </p:cNvSpPr>
          <p:nvPr>
            <p:ph idx="1"/>
          </p:nvPr>
        </p:nvSpPr>
        <p:spPr>
          <a:xfrm>
            <a:off x="442376" y="1790601"/>
            <a:ext cx="5380907" cy="4212933"/>
          </a:xfrm>
        </p:spPr>
        <p:txBody>
          <a:bodyPr>
            <a:normAutofit fontScale="70000" lnSpcReduction="20000"/>
          </a:bodyPr>
          <a:lstStyle/>
          <a:p>
            <a:r>
              <a:rPr lang="fi-FI" sz="3300" dirty="0">
                <a:latin typeface="Verdana" panose="020B0604030504040204" pitchFamily="34" charset="0"/>
                <a:ea typeface="Verdana" panose="020B0604030504040204" pitchFamily="34" charset="0"/>
                <a:cs typeface="Verdana" panose="020B0604030504040204" pitchFamily="34" charset="0"/>
              </a:rPr>
              <a:t>Uskomukset elämän hallinnasta, turvallisuudesta, luottamuksesta, vallasta, läheisyydestä ja itsenäisyydestä saattavat muuttua kriisin seurauksena. </a:t>
            </a:r>
          </a:p>
          <a:p>
            <a:pPr marL="0" indent="0">
              <a:buNone/>
            </a:pPr>
            <a:endParaRPr lang="fi-FI" sz="3300" dirty="0">
              <a:latin typeface="Verdana" panose="020B0604030504040204" pitchFamily="34" charset="0"/>
              <a:ea typeface="Verdana" panose="020B0604030504040204" pitchFamily="34" charset="0"/>
              <a:cs typeface="Verdana" panose="020B0604030504040204" pitchFamily="34" charset="0"/>
            </a:endParaRPr>
          </a:p>
          <a:p>
            <a:r>
              <a:rPr lang="fi-FI" sz="3300" dirty="0">
                <a:latin typeface="Verdana" panose="020B0604030504040204" pitchFamily="34" charset="0"/>
                <a:ea typeface="Verdana" panose="020B0604030504040204" pitchFamily="34" charset="0"/>
                <a:cs typeface="Verdana" panose="020B0604030504040204" pitchFamily="34" charset="0"/>
              </a:rPr>
              <a:t>Tuen tarpeita ei voi päätellä tapahtumasta itsestään eikä siitä, keitä se koskettaa. Ratkaisevaa on se, mikä on tapahtuman merkitys yksilölle. </a:t>
            </a:r>
            <a:r>
              <a:rPr lang="fi-FI" sz="3300" b="1" dirty="0">
                <a:latin typeface="Verdana" panose="020B0604030504040204" pitchFamily="34" charset="0"/>
                <a:ea typeface="Verdana" panose="020B0604030504040204" pitchFamily="34" charset="0"/>
                <a:cs typeface="Verdana" panose="020B0604030504040204" pitchFamily="34" charset="0"/>
              </a:rPr>
              <a:t>Tuen tarve vaihtelee yksilöittäin. </a:t>
            </a:r>
          </a:p>
          <a:p>
            <a:endParaRPr lang="fi-FI" dirty="0"/>
          </a:p>
        </p:txBody>
      </p:sp>
      <p:sp>
        <p:nvSpPr>
          <p:cNvPr id="7" name="Title 1">
            <a:extLst>
              <a:ext uri="{FF2B5EF4-FFF2-40B4-BE49-F238E27FC236}">
                <a16:creationId xmlns:a16="http://schemas.microsoft.com/office/drawing/2014/main" id="{1AA11CA5-C4BA-4E30-A67A-E7BE98A8013C}"/>
              </a:ext>
            </a:extLst>
          </p:cNvPr>
          <p:cNvSpPr>
            <a:spLocks noGrp="1"/>
          </p:cNvSpPr>
          <p:nvPr>
            <p:ph type="title"/>
          </p:nvPr>
        </p:nvSpPr>
        <p:spPr>
          <a:xfrm>
            <a:off x="603250" y="205665"/>
            <a:ext cx="9223058" cy="1162629"/>
          </a:xfrm>
        </p:spPr>
        <p:txBody>
          <a:bodyPr/>
          <a:lstStyle/>
          <a:p>
            <a:r>
              <a:rPr lang="fi-FI" dirty="0"/>
              <a:t>Tuen tarve vaihtelee yksilöittäin</a:t>
            </a:r>
          </a:p>
        </p:txBody>
      </p:sp>
      <p:sp>
        <p:nvSpPr>
          <p:cNvPr id="6" name="Tekstiruutu 5">
            <a:extLst>
              <a:ext uri="{FF2B5EF4-FFF2-40B4-BE49-F238E27FC236}">
                <a16:creationId xmlns:a16="http://schemas.microsoft.com/office/drawing/2014/main" id="{25C80E65-7E39-4340-B61F-381BFF539C88}"/>
              </a:ext>
            </a:extLst>
          </p:cNvPr>
          <p:cNvSpPr txBox="1"/>
          <p:nvPr/>
        </p:nvSpPr>
        <p:spPr>
          <a:xfrm>
            <a:off x="6225247" y="5290534"/>
            <a:ext cx="1536116" cy="229485"/>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r>
              <a:rPr lang="en-US" sz="965" dirty="0">
                <a:latin typeface="Verdana"/>
                <a:ea typeface="Verdana"/>
                <a:cs typeface="Calibri"/>
              </a:rPr>
              <a:t>Kuva: </a:t>
            </a:r>
            <a:r>
              <a:rPr lang="en-US" sz="965" dirty="0">
                <a:latin typeface="Verdana"/>
                <a:ea typeface="Verdana"/>
                <a:cs typeface="+mn-lt"/>
              </a:rPr>
              <a:t> </a:t>
            </a:r>
            <a:r>
              <a:rPr lang="en-US" sz="965" dirty="0">
                <a:latin typeface="Verdana"/>
                <a:ea typeface="Verdana"/>
                <a:cs typeface="Calibri"/>
              </a:rPr>
              <a:t>Joonas Brandt</a:t>
            </a:r>
            <a:endParaRPr lang="en-US" sz="965" dirty="0">
              <a:latin typeface="Verdana"/>
              <a:ea typeface="Verdana"/>
            </a:endParaRPr>
          </a:p>
        </p:txBody>
      </p:sp>
      <p:pic>
        <p:nvPicPr>
          <p:cNvPr id="5" name="Picture 4">
            <a:extLst>
              <a:ext uri="{FF2B5EF4-FFF2-40B4-BE49-F238E27FC236}">
                <a16:creationId xmlns:a16="http://schemas.microsoft.com/office/drawing/2014/main" id="{36823B16-2698-482A-BAA0-FC58A0568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247" y="2199675"/>
            <a:ext cx="4468153" cy="2975789"/>
          </a:xfrm>
          <a:prstGeom prst="rect">
            <a:avLst/>
          </a:prstGeom>
        </p:spPr>
      </p:pic>
    </p:spTree>
    <p:extLst>
      <p:ext uri="{BB962C8B-B14F-4D97-AF65-F5344CB8AC3E}">
        <p14:creationId xmlns:p14="http://schemas.microsoft.com/office/powerpoint/2010/main" val="484378481"/>
      </p:ext>
    </p:extLst>
  </p:cSld>
  <p:clrMapOvr>
    <a:masterClrMapping/>
  </p:clrMapOvr>
  <p:transition>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9C1F47D2-BCD2-47F3-8F10-11E8BE651B9E}"/>
              </a:ext>
            </a:extLst>
          </p:cNvPr>
          <p:cNvSpPr>
            <a:spLocks noGrp="1"/>
          </p:cNvSpPr>
          <p:nvPr>
            <p:ph idx="1"/>
          </p:nvPr>
        </p:nvSpPr>
        <p:spPr>
          <a:xfrm>
            <a:off x="508190" y="1586284"/>
            <a:ext cx="6138970" cy="4427090"/>
          </a:xfrm>
        </p:spPr>
        <p:txBody>
          <a:bodyPr vert="horz" wrap="square" lIns="80201" tIns="40100" rIns="80201" bIns="40100" numCol="1" rtlCol="0" anchor="t" anchorCtr="0" compatLnSpc="1">
            <a:prstTxWarp prst="textNoShape">
              <a:avLst/>
            </a:prstTxWarp>
            <a:normAutofit lnSpcReduction="10000"/>
          </a:bodyPr>
          <a:lstStyle/>
          <a:p>
            <a:pPr>
              <a:defRPr/>
            </a:pPr>
            <a:r>
              <a:rPr lang="fi-FI" altLang="en-US" sz="2200" dirty="0">
                <a:latin typeface="Verdana" panose="020B0604030504040204" pitchFamily="34" charset="0"/>
                <a:ea typeface="Verdana" panose="020B0604030504040204" pitchFamily="34" charset="0"/>
                <a:cs typeface="Verdana" panose="020B0604030504040204" pitchFamily="34" charset="0"/>
              </a:rPr>
              <a:t>Anna tilaa keskustelulle. Ei tarvitse </a:t>
            </a:r>
            <a:br>
              <a:rPr lang="fi-FI" altLang="en-US" sz="2200" dirty="0">
                <a:latin typeface="Verdana" panose="020B0604030504040204" pitchFamily="34" charset="0"/>
                <a:ea typeface="Verdana" panose="020B0604030504040204" pitchFamily="34" charset="0"/>
                <a:cs typeface="Verdana" panose="020B0604030504040204" pitchFamily="34" charset="0"/>
              </a:rPr>
            </a:br>
            <a:r>
              <a:rPr lang="fi-FI" altLang="en-US" sz="2200" dirty="0">
                <a:latin typeface="Verdana" panose="020B0604030504040204" pitchFamily="34" charset="0"/>
                <a:ea typeface="Verdana" panose="020B0604030504040204" pitchFamily="34" charset="0"/>
                <a:cs typeface="Verdana" panose="020B0604030504040204" pitchFamily="34" charset="0"/>
              </a:rPr>
              <a:t>olla valmiita vastauksia. Tärkeää, että asian saa jakaa.</a:t>
            </a:r>
          </a:p>
          <a:p>
            <a:pPr marL="0" indent="0">
              <a:buNone/>
              <a:defRPr/>
            </a:pPr>
            <a:endParaRPr lang="fi-FI" altLang="en-US" sz="2200" dirty="0">
              <a:latin typeface="Verdana" panose="020B0604030504040204" pitchFamily="34" charset="0"/>
              <a:ea typeface="Verdana" panose="020B0604030504040204" pitchFamily="34" charset="0"/>
              <a:cs typeface="Verdana" panose="020B0604030504040204" pitchFamily="34" charset="0"/>
            </a:endParaRPr>
          </a:p>
          <a:p>
            <a:pPr>
              <a:defRPr/>
            </a:pPr>
            <a:r>
              <a:rPr lang="fi-FI" altLang="en-US" sz="2200" dirty="0">
                <a:latin typeface="Verdana" panose="020B0604030504040204" pitchFamily="34" charset="0"/>
                <a:ea typeface="Verdana" panose="020B0604030504040204" pitchFamily="34" charset="0"/>
                <a:cs typeface="Verdana" panose="020B0604030504040204" pitchFamily="34" charset="0"/>
              </a:rPr>
              <a:t>Arjen rutiinit ja säännöllinen päivärytmi auttavat jaksamaan. Tue säännölliseen ruokailuun, riittävään lepoon ja liikuntaan.</a:t>
            </a:r>
          </a:p>
          <a:p>
            <a:pPr>
              <a:defRPr/>
            </a:pPr>
            <a:endParaRPr lang="fi-FI" altLang="en-US" sz="2200" dirty="0">
              <a:latin typeface="Verdana" panose="020B0604030504040204" pitchFamily="34" charset="0"/>
              <a:ea typeface="Verdana" panose="020B0604030504040204" pitchFamily="34" charset="0"/>
              <a:cs typeface="Verdana" panose="020B0604030504040204" pitchFamily="34" charset="0"/>
            </a:endParaRPr>
          </a:p>
          <a:p>
            <a:pPr>
              <a:defRPr/>
            </a:pPr>
            <a:r>
              <a:rPr lang="fi-FI" altLang="en-US" sz="2200" dirty="0">
                <a:latin typeface="Verdana" panose="020B0604030504040204" pitchFamily="34" charset="0"/>
                <a:ea typeface="Verdana" panose="020B0604030504040204" pitchFamily="34" charset="0"/>
                <a:cs typeface="Verdana" panose="020B0604030504040204" pitchFamily="34" charset="0"/>
              </a:rPr>
              <a:t>Tue henkilön omia voimavaroja.</a:t>
            </a:r>
          </a:p>
          <a:p>
            <a:pPr marL="0" indent="0">
              <a:buNone/>
              <a:defRPr/>
            </a:pPr>
            <a:endParaRPr lang="fi-FI" altLang="en-US" sz="2200" dirty="0">
              <a:latin typeface="Verdana" panose="020B0604030504040204" pitchFamily="34" charset="0"/>
              <a:ea typeface="Verdana" panose="020B0604030504040204" pitchFamily="34" charset="0"/>
              <a:cs typeface="Verdana" panose="020B0604030504040204" pitchFamily="34" charset="0"/>
            </a:endParaRPr>
          </a:p>
          <a:p>
            <a:pPr>
              <a:defRPr/>
            </a:pPr>
            <a:r>
              <a:rPr lang="fi-FI" altLang="en-US" sz="2200" dirty="0">
                <a:latin typeface="Verdana"/>
                <a:ea typeface="Verdana"/>
                <a:cs typeface="Verdana"/>
              </a:rPr>
              <a:t>Jos kyse surusta, anna sijaa surra mennyttä. </a:t>
            </a:r>
            <a:endParaRPr lang="fi-FI" altLang="en-US" sz="2200" dirty="0"/>
          </a:p>
          <a:p>
            <a:pPr>
              <a:defRPr/>
            </a:pPr>
            <a:endParaRPr lang="en-US" altLang="en-US" sz="1591" dirty="0"/>
          </a:p>
        </p:txBody>
      </p:sp>
      <p:sp>
        <p:nvSpPr>
          <p:cNvPr id="7" name="Title 1">
            <a:extLst>
              <a:ext uri="{FF2B5EF4-FFF2-40B4-BE49-F238E27FC236}">
                <a16:creationId xmlns:a16="http://schemas.microsoft.com/office/drawing/2014/main" id="{3ED06F4C-A8E8-45C9-90FF-D28F116EEA91}"/>
              </a:ext>
            </a:extLst>
          </p:cNvPr>
          <p:cNvSpPr txBox="1">
            <a:spLocks/>
          </p:cNvSpPr>
          <p:nvPr/>
        </p:nvSpPr>
        <p:spPr>
          <a:xfrm>
            <a:off x="565349" y="773113"/>
            <a:ext cx="8308449" cy="1091117"/>
          </a:xfrm>
          <a:prstGeom prst="rect">
            <a:avLst/>
          </a:prstGeom>
        </p:spPr>
        <p:txBody>
          <a:bodyPr vert="horz" lIns="80201" tIns="40100" rIns="80201" bIns="4010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altLang="en-US" sz="3508"/>
          </a:p>
        </p:txBody>
      </p:sp>
      <p:sp>
        <p:nvSpPr>
          <p:cNvPr id="6" name="Title 1">
            <a:extLst>
              <a:ext uri="{FF2B5EF4-FFF2-40B4-BE49-F238E27FC236}">
                <a16:creationId xmlns:a16="http://schemas.microsoft.com/office/drawing/2014/main" id="{792876AF-A387-49A3-B6B0-201858671596}"/>
              </a:ext>
            </a:extLst>
          </p:cNvPr>
          <p:cNvSpPr>
            <a:spLocks noGrp="1"/>
          </p:cNvSpPr>
          <p:nvPr>
            <p:ph type="title"/>
          </p:nvPr>
        </p:nvSpPr>
        <p:spPr>
          <a:xfrm>
            <a:off x="508189" y="251147"/>
            <a:ext cx="9223058" cy="1162629"/>
          </a:xfrm>
        </p:spPr>
        <p:txBody>
          <a:bodyPr/>
          <a:lstStyle/>
          <a:p>
            <a:r>
              <a:rPr lang="fi-FI" dirty="0"/>
              <a:t>Aktiivinen kuuntelu</a:t>
            </a:r>
          </a:p>
        </p:txBody>
      </p:sp>
      <p:sp>
        <p:nvSpPr>
          <p:cNvPr id="8" name="TextBox 7">
            <a:extLst>
              <a:ext uri="{FF2B5EF4-FFF2-40B4-BE49-F238E27FC236}">
                <a16:creationId xmlns:a16="http://schemas.microsoft.com/office/drawing/2014/main" id="{4D05EE30-24AB-4875-9355-0D31C218A3DF}"/>
              </a:ext>
            </a:extLst>
          </p:cNvPr>
          <p:cNvSpPr txBox="1"/>
          <p:nvPr/>
        </p:nvSpPr>
        <p:spPr>
          <a:xfrm>
            <a:off x="6868944" y="4412274"/>
            <a:ext cx="5348036" cy="276999"/>
          </a:xfrm>
          <a:prstGeom prst="rect">
            <a:avLst/>
          </a:prstGeom>
          <a:noFill/>
        </p:spPr>
        <p:txBody>
          <a:bodyPr wrap="square">
            <a:spAutoFit/>
          </a:bodyPr>
          <a:lstStyle/>
          <a:p>
            <a:r>
              <a:rPr lang="fi-FI" sz="1200" dirty="0">
                <a:latin typeface="+mn-lt"/>
              </a:rPr>
              <a:t>Kuva: Joonas Brandt</a:t>
            </a:r>
          </a:p>
        </p:txBody>
      </p:sp>
      <p:pic>
        <p:nvPicPr>
          <p:cNvPr id="5" name="Picture 4" descr="A person and person standing in a field of tall grass&#10;&#10;Description automatically generated with low confidence">
            <a:extLst>
              <a:ext uri="{FF2B5EF4-FFF2-40B4-BE49-F238E27FC236}">
                <a16:creationId xmlns:a16="http://schemas.microsoft.com/office/drawing/2014/main" id="{F94B544A-4FF3-4B32-99A1-0A6EE971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944" y="1864230"/>
            <a:ext cx="3824456" cy="2548044"/>
          </a:xfrm>
          <a:prstGeom prst="rect">
            <a:avLst/>
          </a:prstGeom>
        </p:spPr>
      </p:pic>
    </p:spTree>
  </p:cSld>
  <p:clrMapOvr>
    <a:masterClrMapping/>
  </p:clrMapOvr>
  <p:transition>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9A0BE-C8C8-42C2-AB95-4D3CEED9ACF0}"/>
              </a:ext>
            </a:extLst>
          </p:cNvPr>
          <p:cNvSpPr>
            <a:spLocks noGrp="1"/>
          </p:cNvSpPr>
          <p:nvPr>
            <p:ph idx="1"/>
          </p:nvPr>
        </p:nvSpPr>
        <p:spPr>
          <a:xfrm>
            <a:off x="508189" y="2410828"/>
            <a:ext cx="5324188" cy="3492899"/>
          </a:xfrm>
        </p:spPr>
        <p:txBody>
          <a:bodyPr>
            <a:normAutofit fontScale="85000" lnSpcReduction="10000"/>
          </a:bodyPr>
          <a:lstStyle/>
          <a:p>
            <a:r>
              <a:rPr lang="fi-FI" altLang="en-US" sz="2631" dirty="0">
                <a:latin typeface="Verdana" panose="020B0604030504040204" pitchFamily="34" charset="0"/>
                <a:ea typeface="Verdana" panose="020B0604030504040204" pitchFamily="34" charset="0"/>
                <a:cs typeface="Verdana" panose="020B0604030504040204" pitchFamily="34" charset="0"/>
              </a:rPr>
              <a:t>Katsekontakti</a:t>
            </a:r>
          </a:p>
          <a:p>
            <a:r>
              <a:rPr lang="fi-FI" altLang="en-US" sz="2631" dirty="0">
                <a:latin typeface="Verdana" panose="020B0604030504040204" pitchFamily="34" charset="0"/>
                <a:ea typeface="Verdana" panose="020B0604030504040204" pitchFamily="34" charset="0"/>
                <a:cs typeface="Verdana" panose="020B0604030504040204" pitchFamily="34" charset="0"/>
              </a:rPr>
              <a:t>Avoimet kysymykset</a:t>
            </a:r>
          </a:p>
          <a:p>
            <a:r>
              <a:rPr lang="fi-FI" altLang="en-US" sz="2631" dirty="0">
                <a:latin typeface="Verdana" panose="020B0604030504040204" pitchFamily="34" charset="0"/>
                <a:ea typeface="Verdana" panose="020B0604030504040204" pitchFamily="34" charset="0"/>
                <a:cs typeface="Verdana" panose="020B0604030504040204" pitchFamily="34" charset="0"/>
              </a:rPr>
              <a:t>Tarkentavat kysymykset</a:t>
            </a:r>
          </a:p>
          <a:p>
            <a:r>
              <a:rPr lang="fi-FI" altLang="en-US" sz="2631" dirty="0">
                <a:latin typeface="Verdana" panose="020B0604030504040204" pitchFamily="34" charset="0"/>
                <a:ea typeface="Verdana" panose="020B0604030504040204" pitchFamily="34" charset="0"/>
                <a:cs typeface="Verdana" panose="020B0604030504040204" pitchFamily="34" charset="0"/>
              </a:rPr>
              <a:t>Kuuntele enemmän kuin puhut</a:t>
            </a:r>
          </a:p>
          <a:p>
            <a:r>
              <a:rPr lang="fi-FI" altLang="en-US" sz="2631" dirty="0">
                <a:latin typeface="Verdana" panose="020B0604030504040204" pitchFamily="34" charset="0"/>
                <a:ea typeface="Verdana" panose="020B0604030504040204" pitchFamily="34" charset="0"/>
                <a:cs typeface="Verdana" panose="020B0604030504040204" pitchFamily="34" charset="0"/>
              </a:rPr>
              <a:t>Toistaminen omin sanoin</a:t>
            </a:r>
          </a:p>
          <a:p>
            <a:r>
              <a:rPr lang="fi-FI" altLang="en-US" sz="2631" dirty="0">
                <a:latin typeface="Verdana" panose="020B0604030504040204" pitchFamily="34" charset="0"/>
                <a:ea typeface="Verdana" panose="020B0604030504040204" pitchFamily="34" charset="0"/>
                <a:cs typeface="Verdana" panose="020B0604030504040204" pitchFamily="34" charset="0"/>
              </a:rPr>
              <a:t>Älä tulkitse</a:t>
            </a:r>
          </a:p>
          <a:p>
            <a:r>
              <a:rPr lang="fi-FI" altLang="en-US" sz="2631" dirty="0">
                <a:latin typeface="Verdana" panose="020B0604030504040204" pitchFamily="34" charset="0"/>
                <a:ea typeface="Verdana" panose="020B0604030504040204" pitchFamily="34" charset="0"/>
                <a:cs typeface="Verdana" panose="020B0604030504040204" pitchFamily="34" charset="0"/>
              </a:rPr>
              <a:t>Älä keskeytä</a:t>
            </a:r>
          </a:p>
          <a:p>
            <a:r>
              <a:rPr lang="fi-FI" altLang="en-US" sz="2631" dirty="0">
                <a:latin typeface="Verdana" panose="020B0604030504040204" pitchFamily="34" charset="0"/>
                <a:ea typeface="Verdana" panose="020B0604030504040204" pitchFamily="34" charset="0"/>
                <a:cs typeface="Verdana" panose="020B0604030504040204" pitchFamily="34" charset="0"/>
              </a:rPr>
              <a:t>Älä tuomitse</a:t>
            </a:r>
          </a:p>
          <a:p>
            <a:r>
              <a:rPr lang="fi-FI" altLang="en-US" sz="2631" dirty="0">
                <a:latin typeface="Verdana" panose="020B0604030504040204" pitchFamily="34" charset="0"/>
                <a:ea typeface="Verdana" panose="020B0604030504040204" pitchFamily="34" charset="0"/>
                <a:cs typeface="Verdana" panose="020B0604030504040204" pitchFamily="34" charset="0"/>
              </a:rPr>
              <a:t>Yhteenveto</a:t>
            </a:r>
          </a:p>
          <a:p>
            <a:endParaRPr lang="fi-FI" dirty="0"/>
          </a:p>
        </p:txBody>
      </p:sp>
      <p:sp>
        <p:nvSpPr>
          <p:cNvPr id="7" name="Title 1">
            <a:extLst>
              <a:ext uri="{FF2B5EF4-FFF2-40B4-BE49-F238E27FC236}">
                <a16:creationId xmlns:a16="http://schemas.microsoft.com/office/drawing/2014/main" id="{15B7DB82-A871-4BD6-9643-F9F8C91192B5}"/>
              </a:ext>
            </a:extLst>
          </p:cNvPr>
          <p:cNvSpPr>
            <a:spLocks noGrp="1"/>
          </p:cNvSpPr>
          <p:nvPr>
            <p:ph type="title"/>
          </p:nvPr>
        </p:nvSpPr>
        <p:spPr>
          <a:xfrm>
            <a:off x="508189" y="132771"/>
            <a:ext cx="9223058" cy="1162629"/>
          </a:xfrm>
        </p:spPr>
        <p:txBody>
          <a:bodyPr/>
          <a:lstStyle/>
          <a:p>
            <a:r>
              <a:rPr lang="fi-FI" dirty="0"/>
              <a:t>Aktiivinen kuuntelu</a:t>
            </a:r>
          </a:p>
        </p:txBody>
      </p:sp>
      <p:pic>
        <p:nvPicPr>
          <p:cNvPr id="2" name="Kuva 3" descr="Kuva, joka sisältää kohteen vesi, ulko, koira, seisominen&#10;&#10;Kuvaus luotu, erittäin korkea luotettavuus">
            <a:extLst>
              <a:ext uri="{FF2B5EF4-FFF2-40B4-BE49-F238E27FC236}">
                <a16:creationId xmlns:a16="http://schemas.microsoft.com/office/drawing/2014/main" id="{EBC79B06-EF5B-4B14-AE5E-DF75A2271DA1}"/>
              </a:ext>
            </a:extLst>
          </p:cNvPr>
          <p:cNvPicPr>
            <a:picLocks noChangeAspect="1"/>
          </p:cNvPicPr>
          <p:nvPr/>
        </p:nvPicPr>
        <p:blipFill rotWithShape="1">
          <a:blip r:embed="rId3"/>
          <a:srcRect l="14479" t="287" r="6371" b="287"/>
          <a:stretch/>
        </p:blipFill>
        <p:spPr>
          <a:xfrm>
            <a:off x="6343761" y="2204204"/>
            <a:ext cx="4349639" cy="3664941"/>
          </a:xfrm>
          <a:prstGeom prst="rect">
            <a:avLst/>
          </a:prstGeom>
        </p:spPr>
      </p:pic>
      <p:sp>
        <p:nvSpPr>
          <p:cNvPr id="6" name="Tekstiruutu 5">
            <a:extLst>
              <a:ext uri="{FF2B5EF4-FFF2-40B4-BE49-F238E27FC236}">
                <a16:creationId xmlns:a16="http://schemas.microsoft.com/office/drawing/2014/main" id="{E5BCBA9B-9725-45F0-BDB0-7E9BEA0440BF}"/>
              </a:ext>
            </a:extLst>
          </p:cNvPr>
          <p:cNvSpPr txBox="1"/>
          <p:nvPr/>
        </p:nvSpPr>
        <p:spPr>
          <a:xfrm>
            <a:off x="6252202" y="5898197"/>
            <a:ext cx="1536116" cy="229485"/>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r>
              <a:rPr lang="en-US" sz="965" dirty="0">
                <a:latin typeface="Verdana"/>
                <a:ea typeface="Verdana"/>
                <a:cs typeface="Calibri"/>
              </a:rPr>
              <a:t>Kuva: </a:t>
            </a:r>
            <a:r>
              <a:rPr lang="en-US" sz="965" dirty="0">
                <a:latin typeface="Verdana"/>
                <a:ea typeface="Verdana"/>
                <a:cs typeface="+mn-lt"/>
              </a:rPr>
              <a:t> </a:t>
            </a:r>
            <a:r>
              <a:rPr lang="en-US" sz="965" dirty="0">
                <a:latin typeface="Verdana"/>
                <a:ea typeface="Verdana"/>
                <a:cs typeface="Calibri"/>
              </a:rPr>
              <a:t>Joonas Brandt</a:t>
            </a:r>
            <a:endParaRPr lang="en-US" sz="965" dirty="0">
              <a:latin typeface="Verdana"/>
              <a:ea typeface="Verdana"/>
            </a:endParaRPr>
          </a:p>
        </p:txBody>
      </p:sp>
    </p:spTree>
    <p:extLst>
      <p:ext uri="{BB962C8B-B14F-4D97-AF65-F5344CB8AC3E}">
        <p14:creationId xmlns:p14="http://schemas.microsoft.com/office/powerpoint/2010/main" val="1084593435"/>
      </p:ext>
    </p:extLst>
  </p:cSld>
  <p:clrMapOvr>
    <a:masterClrMapping/>
  </p:clrMapOvr>
  <p:transition>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201B-B859-43F8-8626-C80285BA95C3}"/>
              </a:ext>
            </a:extLst>
          </p:cNvPr>
          <p:cNvSpPr>
            <a:spLocks noGrp="1"/>
          </p:cNvSpPr>
          <p:nvPr>
            <p:ph type="title"/>
          </p:nvPr>
        </p:nvSpPr>
        <p:spPr>
          <a:xfrm>
            <a:off x="552450" y="230188"/>
            <a:ext cx="7705725" cy="1371600"/>
          </a:xfrm>
        </p:spPr>
        <p:txBody>
          <a:bodyPr wrap="square" anchor="ctr">
            <a:normAutofit/>
          </a:bodyPr>
          <a:lstStyle/>
          <a:p>
            <a:r>
              <a:rPr lang="fi-FI" dirty="0"/>
              <a:t>Itsensä rauhoittaminen - perhoshalaus</a:t>
            </a:r>
          </a:p>
        </p:txBody>
      </p:sp>
      <p:pic>
        <p:nvPicPr>
          <p:cNvPr id="6" name="Content Placeholder 5">
            <a:extLst>
              <a:ext uri="{FF2B5EF4-FFF2-40B4-BE49-F238E27FC236}">
                <a16:creationId xmlns:a16="http://schemas.microsoft.com/office/drawing/2014/main" id="{07E31324-A26E-481E-8EF7-D7CA08472C5E}"/>
              </a:ext>
            </a:extLst>
          </p:cNvPr>
          <p:cNvPicPr>
            <a:picLocks noGrp="1" noChangeAspect="1"/>
          </p:cNvPicPr>
          <p:nvPr>
            <p:ph sz="half" idx="1"/>
          </p:nvPr>
        </p:nvPicPr>
        <p:blipFill>
          <a:blip r:embed="rId3"/>
          <a:stretch>
            <a:fillRect/>
          </a:stretch>
        </p:blipFill>
        <p:spPr>
          <a:xfrm>
            <a:off x="831406" y="1906588"/>
            <a:ext cx="4120451" cy="4749800"/>
          </a:xfrm>
          <a:noFill/>
        </p:spPr>
      </p:pic>
      <p:sp>
        <p:nvSpPr>
          <p:cNvPr id="4" name="Content Placeholder 3">
            <a:extLst>
              <a:ext uri="{FF2B5EF4-FFF2-40B4-BE49-F238E27FC236}">
                <a16:creationId xmlns:a16="http://schemas.microsoft.com/office/drawing/2014/main" id="{48827C5C-FF44-4434-9462-62510588D2EB}"/>
              </a:ext>
            </a:extLst>
          </p:cNvPr>
          <p:cNvSpPr>
            <a:spLocks noGrp="1"/>
          </p:cNvSpPr>
          <p:nvPr>
            <p:ph sz="half" idx="2"/>
          </p:nvPr>
        </p:nvSpPr>
        <p:spPr>
          <a:xfrm>
            <a:off x="5426075" y="1906588"/>
            <a:ext cx="4764088" cy="4749800"/>
          </a:xfrm>
        </p:spPr>
        <p:txBody>
          <a:bodyPr wrap="square" anchor="t">
            <a:normAutofit/>
          </a:bodyPr>
          <a:lstStyle/>
          <a:p>
            <a:pPr>
              <a:lnSpc>
                <a:spcPct val="90000"/>
              </a:lnSpc>
            </a:pPr>
            <a:r>
              <a:rPr lang="fi-FI" sz="1800" dirty="0"/>
              <a:t>Kun tunnet itsesi stressaantuneeksi, voit käyttää muutaman minuutin itsesi rauhoittamiseksi. Perhoshalauksen voit tehdä sekä seisoen että istuen.</a:t>
            </a:r>
          </a:p>
          <a:p>
            <a:pPr lvl="1">
              <a:lnSpc>
                <a:spcPct val="90000"/>
              </a:lnSpc>
            </a:pPr>
            <a:r>
              <a:rPr lang="fi-FI" sz="1800" dirty="0"/>
              <a:t>Pidä jalat tukevasti maassa. Tunne maan tuki jalkojasi vasten. </a:t>
            </a:r>
          </a:p>
          <a:p>
            <a:pPr lvl="1">
              <a:lnSpc>
                <a:spcPct val="90000"/>
              </a:lnSpc>
            </a:pPr>
            <a:r>
              <a:rPr lang="fi-FI" sz="1800" dirty="0"/>
              <a:t>Hengistä syvään.</a:t>
            </a:r>
          </a:p>
          <a:p>
            <a:pPr lvl="1">
              <a:lnSpc>
                <a:spcPct val="90000"/>
              </a:lnSpc>
            </a:pPr>
            <a:r>
              <a:rPr lang="fi-FI" sz="1800" dirty="0"/>
              <a:t>Anna voimakas halaus itsellesi muutaman sekunnin ajan.</a:t>
            </a:r>
          </a:p>
          <a:p>
            <a:pPr lvl="1">
              <a:lnSpc>
                <a:spcPct val="90000"/>
              </a:lnSpc>
            </a:pPr>
            <a:r>
              <a:rPr lang="fi-FI" sz="1800" dirty="0"/>
              <a:t>Hellitä ote hetkeksi ja toista pari kertaa.</a:t>
            </a:r>
          </a:p>
          <a:p>
            <a:pPr lvl="1">
              <a:lnSpc>
                <a:spcPct val="90000"/>
              </a:lnSpc>
            </a:pPr>
            <a:r>
              <a:rPr lang="fi-FI" sz="1800" dirty="0"/>
              <a:t>Voit myös taputella käsivarsiasi sormenpäillä samalla, kun halaat itseäsi.</a:t>
            </a:r>
          </a:p>
        </p:txBody>
      </p:sp>
    </p:spTree>
    <p:extLst>
      <p:ext uri="{BB962C8B-B14F-4D97-AF65-F5344CB8AC3E}">
        <p14:creationId xmlns:p14="http://schemas.microsoft.com/office/powerpoint/2010/main" val="1680868712"/>
      </p:ext>
    </p:extLst>
  </p:cSld>
  <p:clrMapOvr>
    <a:masterClrMapping/>
  </p:clrMapOvr>
  <p:transition>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ACFA-6EEE-47A6-BEBB-C5071B400778}"/>
              </a:ext>
            </a:extLst>
          </p:cNvPr>
          <p:cNvSpPr>
            <a:spLocks noGrp="1"/>
          </p:cNvSpPr>
          <p:nvPr>
            <p:ph type="title"/>
          </p:nvPr>
        </p:nvSpPr>
        <p:spPr>
          <a:xfrm>
            <a:off x="552450" y="230188"/>
            <a:ext cx="7705725" cy="1371600"/>
          </a:xfrm>
        </p:spPr>
        <p:txBody>
          <a:bodyPr wrap="square" anchor="ctr">
            <a:normAutofit/>
          </a:bodyPr>
          <a:lstStyle/>
          <a:p>
            <a:r>
              <a:rPr lang="fi-FI" dirty="0"/>
              <a:t>Huoli ja ahdistus</a:t>
            </a:r>
          </a:p>
        </p:txBody>
      </p:sp>
      <p:pic>
        <p:nvPicPr>
          <p:cNvPr id="5" name="Picture 4" descr="Two people walking on a dirt path&#10;&#10;Description automatically generated with medium confidence">
            <a:extLst>
              <a:ext uri="{FF2B5EF4-FFF2-40B4-BE49-F238E27FC236}">
                <a16:creationId xmlns:a16="http://schemas.microsoft.com/office/drawing/2014/main" id="{460CB676-D20A-448A-B4F4-184249D00A4F}"/>
              </a:ext>
            </a:extLst>
          </p:cNvPr>
          <p:cNvPicPr>
            <a:picLocks noChangeAspect="1"/>
          </p:cNvPicPr>
          <p:nvPr/>
        </p:nvPicPr>
        <p:blipFill rotWithShape="1">
          <a:blip r:embed="rId2">
            <a:extLst>
              <a:ext uri="{28A0092B-C50C-407E-A947-70E740481C1C}">
                <a14:useLocalDpi xmlns:a14="http://schemas.microsoft.com/office/drawing/2010/main" val="0"/>
              </a:ext>
            </a:extLst>
          </a:blip>
          <a:srcRect l="33048" r="3" b="3"/>
          <a:stretch/>
        </p:blipFill>
        <p:spPr>
          <a:xfrm>
            <a:off x="509588" y="1906588"/>
            <a:ext cx="4764087" cy="4749800"/>
          </a:xfrm>
          <a:prstGeom prst="rect">
            <a:avLst/>
          </a:prstGeom>
          <a:noFill/>
        </p:spPr>
      </p:pic>
      <p:sp>
        <p:nvSpPr>
          <p:cNvPr id="3" name="Content Placeholder 2">
            <a:extLst>
              <a:ext uri="{FF2B5EF4-FFF2-40B4-BE49-F238E27FC236}">
                <a16:creationId xmlns:a16="http://schemas.microsoft.com/office/drawing/2014/main" id="{E0527FBA-CA0A-4733-AACE-9BB7B25FA600}"/>
              </a:ext>
            </a:extLst>
          </p:cNvPr>
          <p:cNvSpPr>
            <a:spLocks noGrp="1"/>
          </p:cNvSpPr>
          <p:nvPr>
            <p:ph sz="half" idx="2"/>
          </p:nvPr>
        </p:nvSpPr>
        <p:spPr>
          <a:xfrm>
            <a:off x="5426075" y="1601787"/>
            <a:ext cx="4764088" cy="5159959"/>
          </a:xfrm>
        </p:spPr>
        <p:txBody>
          <a:bodyPr wrap="square" anchor="t">
            <a:normAutofit/>
          </a:bodyPr>
          <a:lstStyle/>
          <a:p>
            <a:pPr>
              <a:lnSpc>
                <a:spcPct val="90000"/>
              </a:lnSpc>
            </a:pPr>
            <a:r>
              <a:rPr lang="fi-FI" sz="1400" b="0" i="0" dirty="0">
                <a:effectLst/>
              </a:rPr>
              <a:t>Kuka tahansa Ukrainan tilannetta seuraava voi tuntea tapahtumista huolta ja ahdistusta. Uutisvirran seuraaminen tuo silmien eteen sotatoimia, materiaalista hävitystä ja mahdollisesti myös menehtyneitä. </a:t>
            </a:r>
          </a:p>
          <a:p>
            <a:pPr>
              <a:lnSpc>
                <a:spcPct val="90000"/>
              </a:lnSpc>
            </a:pPr>
            <a:endParaRPr lang="fi-FI" sz="1400" dirty="0"/>
          </a:p>
          <a:p>
            <a:pPr>
              <a:lnSpc>
                <a:spcPct val="90000"/>
              </a:lnSpc>
            </a:pPr>
            <a:r>
              <a:rPr lang="fi-FI" sz="1400" b="0" i="0" dirty="0">
                <a:effectLst/>
              </a:rPr>
              <a:t>Tapahtumat voivat tuntua oudoilta, vaikeilta ymmärtää tai epätodellisilta.</a:t>
            </a:r>
          </a:p>
          <a:p>
            <a:pPr>
              <a:lnSpc>
                <a:spcPct val="90000"/>
              </a:lnSpc>
            </a:pPr>
            <a:endParaRPr lang="fi-FI" sz="1400" b="0" i="0" dirty="0">
              <a:effectLst/>
            </a:endParaRPr>
          </a:p>
          <a:p>
            <a:pPr>
              <a:lnSpc>
                <a:spcPct val="90000"/>
              </a:lnSpc>
            </a:pPr>
            <a:r>
              <a:rPr lang="fi-FI" sz="1400" b="0" i="0" dirty="0">
                <a:effectLst/>
              </a:rPr>
              <a:t>Tapahtuma ja uutisointi </a:t>
            </a:r>
            <a:r>
              <a:rPr lang="fi-FI" sz="1400" dirty="0"/>
              <a:t>saattavat pyöriä </a:t>
            </a:r>
            <a:r>
              <a:rPr lang="fi-FI" sz="1400" b="0" i="0" dirty="0">
                <a:effectLst/>
              </a:rPr>
              <a:t>mielessä.</a:t>
            </a:r>
          </a:p>
          <a:p>
            <a:pPr>
              <a:lnSpc>
                <a:spcPct val="90000"/>
              </a:lnSpc>
            </a:pPr>
            <a:endParaRPr lang="fi-FI" sz="1400" b="0" i="0" dirty="0">
              <a:effectLst/>
            </a:endParaRPr>
          </a:p>
          <a:p>
            <a:pPr>
              <a:lnSpc>
                <a:spcPct val="90000"/>
              </a:lnSpc>
            </a:pPr>
            <a:r>
              <a:rPr lang="fi-FI" sz="1400" b="0" i="0" dirty="0">
                <a:effectLst/>
              </a:rPr>
              <a:t>Saatat pelätä, että tapahtumat voivat laajentua maantieteellisesti vaikkapa Suomeen.</a:t>
            </a:r>
          </a:p>
          <a:p>
            <a:pPr marL="0" indent="0">
              <a:lnSpc>
                <a:spcPct val="90000"/>
              </a:lnSpc>
              <a:buNone/>
            </a:pPr>
            <a:endParaRPr lang="fi-FI" sz="1400" b="0" i="0" dirty="0">
              <a:effectLst/>
            </a:endParaRPr>
          </a:p>
          <a:p>
            <a:pPr>
              <a:lnSpc>
                <a:spcPct val="90000"/>
              </a:lnSpc>
            </a:pPr>
            <a:r>
              <a:rPr lang="fi-FI" sz="1400" b="0" i="0" dirty="0">
                <a:effectLst/>
              </a:rPr>
              <a:t>Tapahtumat voivat koskettaa erityisesti haavoittuvassa asemassa olevia, kuten lapsia, vanhuksia tai esimerkiksi sota-alueilta Suomeen muuttaneita ihmisiä. </a:t>
            </a:r>
          </a:p>
          <a:p>
            <a:pPr>
              <a:lnSpc>
                <a:spcPct val="90000"/>
              </a:lnSpc>
            </a:pPr>
            <a:endParaRPr lang="fi-FI" sz="1400" dirty="0"/>
          </a:p>
          <a:p>
            <a:pPr>
              <a:lnSpc>
                <a:spcPct val="90000"/>
              </a:lnSpc>
            </a:pPr>
            <a:r>
              <a:rPr lang="fi-FI" sz="1400" b="0" i="0" dirty="0">
                <a:effectLst/>
              </a:rPr>
              <a:t>Tilanteeseen voivat reagoida voimallisesti myös ihmiset, joilla on sukulaisia, tuttavia tai muita siteitä Ukrainaan tai Venäjälle.</a:t>
            </a:r>
          </a:p>
          <a:p>
            <a:pPr marL="0" indent="0">
              <a:lnSpc>
                <a:spcPct val="90000"/>
              </a:lnSpc>
              <a:buNone/>
            </a:pPr>
            <a:endParaRPr lang="fi-FI" sz="1300" b="0" i="0" dirty="0">
              <a:effectLst/>
            </a:endParaRPr>
          </a:p>
          <a:p>
            <a:pPr>
              <a:lnSpc>
                <a:spcPct val="90000"/>
              </a:lnSpc>
            </a:pPr>
            <a:endParaRPr lang="fi-FI" sz="1300" dirty="0"/>
          </a:p>
        </p:txBody>
      </p:sp>
      <p:sp>
        <p:nvSpPr>
          <p:cNvPr id="6" name="TextBox 5">
            <a:extLst>
              <a:ext uri="{FF2B5EF4-FFF2-40B4-BE49-F238E27FC236}">
                <a16:creationId xmlns:a16="http://schemas.microsoft.com/office/drawing/2014/main" id="{8D1B8CC7-30CE-40F7-A94B-9A4EA854265C}"/>
              </a:ext>
            </a:extLst>
          </p:cNvPr>
          <p:cNvSpPr txBox="1"/>
          <p:nvPr/>
        </p:nvSpPr>
        <p:spPr>
          <a:xfrm>
            <a:off x="392271" y="6627496"/>
            <a:ext cx="2499360" cy="246221"/>
          </a:xfrm>
          <a:prstGeom prst="rect">
            <a:avLst/>
          </a:prstGeom>
          <a:noFill/>
        </p:spPr>
        <p:txBody>
          <a:bodyPr wrap="square" rtlCol="0">
            <a:spAutoFit/>
          </a:bodyPr>
          <a:lstStyle/>
          <a:p>
            <a:r>
              <a:rPr lang="fi-FI" sz="1000" dirty="0">
                <a:latin typeface="+mn-lt"/>
              </a:rPr>
              <a:t>Kuva: Joonas Brandt</a:t>
            </a:r>
          </a:p>
        </p:txBody>
      </p:sp>
    </p:spTree>
    <p:extLst>
      <p:ext uri="{BB962C8B-B14F-4D97-AF65-F5344CB8AC3E}">
        <p14:creationId xmlns:p14="http://schemas.microsoft.com/office/powerpoint/2010/main" val="3973147087"/>
      </p:ext>
    </p:extLst>
  </p:cSld>
  <p:clrMapOvr>
    <a:masterClrMapping/>
  </p:clrMapOvr>
  <p:transition>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8E80-6EE0-4AE4-AF20-FE1E829150E4}"/>
              </a:ext>
            </a:extLst>
          </p:cNvPr>
          <p:cNvSpPr>
            <a:spLocks noGrp="1"/>
          </p:cNvSpPr>
          <p:nvPr>
            <p:ph type="title"/>
          </p:nvPr>
        </p:nvSpPr>
        <p:spPr>
          <a:xfrm>
            <a:off x="552450" y="0"/>
            <a:ext cx="7705725" cy="1549400"/>
          </a:xfrm>
        </p:spPr>
        <p:txBody>
          <a:bodyPr/>
          <a:lstStyle/>
          <a:p>
            <a:r>
              <a:rPr lang="fi-FI" sz="3200" i="0" dirty="0">
                <a:solidFill>
                  <a:schemeClr val="tx1"/>
                </a:solidFill>
                <a:effectLst/>
                <a:latin typeface="Segoe UI" panose="020B0502040204020203" pitchFamily="34" charset="0"/>
              </a:rPr>
              <a:t>Kuinka voin auttaa ukrainalaisia?</a:t>
            </a:r>
            <a:br>
              <a:rPr lang="fi-FI" sz="3200" b="0" i="0" dirty="0">
                <a:solidFill>
                  <a:srgbClr val="2D4A5E"/>
                </a:solidFill>
                <a:effectLst/>
                <a:latin typeface="Segoe UI" panose="020B0502040204020203" pitchFamily="34" charset="0"/>
              </a:rPr>
            </a:br>
            <a:endParaRPr lang="fi-FI" dirty="0"/>
          </a:p>
        </p:txBody>
      </p:sp>
      <p:sp>
        <p:nvSpPr>
          <p:cNvPr id="3" name="Content Placeholder 2">
            <a:extLst>
              <a:ext uri="{FF2B5EF4-FFF2-40B4-BE49-F238E27FC236}">
                <a16:creationId xmlns:a16="http://schemas.microsoft.com/office/drawing/2014/main" id="{B69FDE89-E696-4916-B0F6-BF98231183BB}"/>
              </a:ext>
            </a:extLst>
          </p:cNvPr>
          <p:cNvSpPr>
            <a:spLocks noGrp="1"/>
          </p:cNvSpPr>
          <p:nvPr>
            <p:ph idx="1"/>
          </p:nvPr>
        </p:nvSpPr>
        <p:spPr>
          <a:xfrm>
            <a:off x="506412" y="677696"/>
            <a:ext cx="9680575" cy="4929020"/>
          </a:xfrm>
        </p:spPr>
        <p:txBody>
          <a:bodyPr/>
          <a:lstStyle/>
          <a:p>
            <a:pPr algn="l"/>
            <a:br>
              <a:rPr lang="fi-FI" sz="1200" b="0" i="0" dirty="0">
                <a:solidFill>
                  <a:srgbClr val="2D4A5E"/>
                </a:solidFill>
                <a:effectLst/>
                <a:latin typeface="Segoe UI" panose="020B0502040204020203" pitchFamily="34" charset="0"/>
              </a:rPr>
            </a:br>
            <a:br>
              <a:rPr lang="fi-FI" sz="1800" b="0" i="0" dirty="0">
                <a:solidFill>
                  <a:srgbClr val="2D4A5E"/>
                </a:solidFill>
                <a:effectLst/>
              </a:rPr>
            </a:br>
            <a:r>
              <a:rPr lang="fi-FI" sz="1800" b="0" i="0" dirty="0">
                <a:effectLst/>
              </a:rPr>
              <a:t>Suomen Punaisen Ristin katastrofirahastosta autetaan konfliktien ja luonnonkatastrofien uhreja ympäri maailmaa. Katastrofirahasto on sitomatonta rahaa, josta voimme auttaa tarpeen mukaan myös ukrainalaisia.  Katastrofirahastoon voit lahjoittaa täällä: </a:t>
            </a:r>
            <a:r>
              <a:rPr lang="fi-FI" sz="1800" b="0" i="0" u="sng" dirty="0">
                <a:solidFill>
                  <a:srgbClr val="990099"/>
                </a:solidFill>
                <a:effectLst/>
                <a:hlinkClick r:id="rId2">
                  <a:extLst>
                    <a:ext uri="{A12FA001-AC4F-418D-AE19-62706E023703}">
                      <ahyp:hlinkClr xmlns:ahyp="http://schemas.microsoft.com/office/drawing/2018/hyperlinkcolor" val="tx"/>
                    </a:ext>
                  </a:extLst>
                </a:hlinkClick>
              </a:rPr>
              <a:t>https://www.punainenristi.fi/lahjoita/</a:t>
            </a:r>
            <a:r>
              <a:rPr lang="fi-FI" sz="1800" b="0" i="0" u="sng" dirty="0">
                <a:effectLst/>
                <a:hlinkClick r:id="rId2">
                  <a:extLst>
                    <a:ext uri="{A12FA001-AC4F-418D-AE19-62706E023703}">
                      <ahyp:hlinkClr xmlns:ahyp="http://schemas.microsoft.com/office/drawing/2018/hyperlinkcolor" val="tx"/>
                    </a:ext>
                  </a:extLst>
                </a:hlinkClick>
              </a:rPr>
              <a:t>katastrofirahasto</a:t>
            </a:r>
            <a:endParaRPr lang="fi-FI" sz="1800" b="0" i="0" u="sng" dirty="0">
              <a:effectLst/>
            </a:endParaRPr>
          </a:p>
          <a:p>
            <a:pPr algn="l"/>
            <a:endParaRPr lang="fi-FI" sz="1800" b="0" i="0" dirty="0">
              <a:effectLst/>
            </a:endParaRPr>
          </a:p>
          <a:p>
            <a:pPr algn="l"/>
            <a:r>
              <a:rPr lang="fi-FI" sz="1800" b="0" i="0" dirty="0">
                <a:effectLst/>
              </a:rPr>
              <a:t>Ukrainassa Punaisen Ristin avustustoimintaa tekevät Ukrainan Punainen Risti, Punaisen Ristin kansainvälinen komitea ja Punaisen Ristin ja Punaisen Puolikuun yhdistysten kansainvälinen liitto. Myös Suomen Punainen Risti on auttanut Ukrainassa vuosien ajan. </a:t>
            </a:r>
            <a:r>
              <a:rPr lang="fi-FI" sz="1800" dirty="0"/>
              <a:t> Suomen Punainen Risti seuraa</a:t>
            </a:r>
            <a:r>
              <a:rPr lang="fi-FI" sz="1800" b="0" i="0" dirty="0">
                <a:effectLst/>
              </a:rPr>
              <a:t> tilannetta tarkasti ja on valmiita antamaan lisäapua katastrofirahastosta, kun se on tarpeen.</a:t>
            </a:r>
          </a:p>
          <a:p>
            <a:pPr algn="l"/>
            <a:endParaRPr lang="fi-FI" sz="1800" b="0" i="0" dirty="0">
              <a:effectLst/>
            </a:endParaRPr>
          </a:p>
          <a:p>
            <a:pPr algn="l"/>
            <a:r>
              <a:rPr lang="fi-FI" sz="1800" b="0" i="0" dirty="0">
                <a:effectLst/>
              </a:rPr>
              <a:t>Konflikti on vahingoittanut siviili-infrastruktuuria (esim. vesihuolto)  ja horjuttanut turvallisuuden tunnetta.</a:t>
            </a:r>
          </a:p>
          <a:p>
            <a:pPr algn="l"/>
            <a:endParaRPr lang="fi-FI" sz="1800" b="0" i="0" dirty="0">
              <a:effectLst/>
            </a:endParaRPr>
          </a:p>
          <a:p>
            <a:pPr algn="l"/>
            <a:r>
              <a:rPr lang="fi-FI" sz="1800" dirty="0"/>
              <a:t>Suomen Punaisen Ristin kautta</a:t>
            </a:r>
            <a:r>
              <a:rPr lang="fi-FI" sz="1800" b="0" i="0" dirty="0">
                <a:effectLst/>
              </a:rPr>
              <a:t> ei voi lahjoittaa vaatteita ukrainalaisille. Ukrainan oma Punainen Risti sekä kansainvälinen Punainen Risti hoitavat keskitetysti materiaaliavun paikan päällä.</a:t>
            </a:r>
          </a:p>
          <a:p>
            <a:endParaRPr lang="fi-FI" dirty="0"/>
          </a:p>
        </p:txBody>
      </p:sp>
    </p:spTree>
    <p:extLst>
      <p:ext uri="{BB962C8B-B14F-4D97-AF65-F5344CB8AC3E}">
        <p14:creationId xmlns:p14="http://schemas.microsoft.com/office/powerpoint/2010/main" val="3660280149"/>
      </p:ext>
    </p:extLst>
  </p:cSld>
  <p:clrMapOvr>
    <a:masterClrMapping/>
  </p:clrMapOvr>
  <p:transition>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4510-4335-4A19-BC46-3AAC7F81F5A2}"/>
              </a:ext>
            </a:extLst>
          </p:cNvPr>
          <p:cNvSpPr>
            <a:spLocks noGrp="1"/>
          </p:cNvSpPr>
          <p:nvPr>
            <p:ph type="title"/>
          </p:nvPr>
        </p:nvSpPr>
        <p:spPr>
          <a:xfrm>
            <a:off x="552450" y="230188"/>
            <a:ext cx="7705725" cy="1676400"/>
          </a:xfrm>
        </p:spPr>
        <p:txBody>
          <a:bodyPr/>
          <a:lstStyle/>
          <a:p>
            <a:r>
              <a:rPr lang="fi-FI" sz="3200" i="0" dirty="0">
                <a:solidFill>
                  <a:schemeClr val="tx1"/>
                </a:solidFill>
                <a:effectLst/>
                <a:latin typeface="Segoe UI" panose="020B0502040204020203" pitchFamily="34" charset="0"/>
              </a:rPr>
              <a:t>Miten Suomen Punainen Risti auttaa Ukrainassa? </a:t>
            </a:r>
            <a:br>
              <a:rPr lang="fi-FI" sz="3200" b="1" i="0" dirty="0">
                <a:solidFill>
                  <a:schemeClr val="tx1"/>
                </a:solidFill>
                <a:effectLst/>
                <a:latin typeface="Segoe UI" panose="020B0502040204020203" pitchFamily="34" charset="0"/>
              </a:rPr>
            </a:br>
            <a:endParaRPr lang="fi-FI" dirty="0">
              <a:solidFill>
                <a:schemeClr val="tx1"/>
              </a:solidFill>
            </a:endParaRPr>
          </a:p>
        </p:txBody>
      </p:sp>
      <p:sp>
        <p:nvSpPr>
          <p:cNvPr id="3" name="Content Placeholder 2">
            <a:extLst>
              <a:ext uri="{FF2B5EF4-FFF2-40B4-BE49-F238E27FC236}">
                <a16:creationId xmlns:a16="http://schemas.microsoft.com/office/drawing/2014/main" id="{3B64427B-E41D-45A7-9CF8-B7957962E48D}"/>
              </a:ext>
            </a:extLst>
          </p:cNvPr>
          <p:cNvSpPr>
            <a:spLocks noGrp="1"/>
          </p:cNvSpPr>
          <p:nvPr>
            <p:ph idx="1"/>
          </p:nvPr>
        </p:nvSpPr>
        <p:spPr/>
        <p:txBody>
          <a:bodyPr/>
          <a:lstStyle/>
          <a:p>
            <a:r>
              <a:rPr lang="fi-FI" sz="1800" b="0" i="0" dirty="0">
                <a:effectLst/>
              </a:rPr>
              <a:t>Suomen Punainen Risti on välittänyt vuosien ajan tukea Ukrainan konfliktin uhreille kansainvälisen Punaisen Ristin kautta. </a:t>
            </a:r>
          </a:p>
          <a:p>
            <a:r>
              <a:rPr lang="fi-FI" sz="1800" b="0" i="0" dirty="0">
                <a:effectLst/>
              </a:rPr>
              <a:t>Kansainvälinen Punainen Risti toimittaa kontaktilinjan molemmin puolin apua sitä tarvitseville. Avulla turvataan ihmisten perustarpeita. Punainen Risti toimittaa vettä, ruokaa, suojaa ja terveyspalveluita. Se auttaa myös kadonneiden etsinnässä.  </a:t>
            </a:r>
            <a:r>
              <a:rPr lang="fi-FI" sz="1800" b="0" i="0" dirty="0">
                <a:solidFill>
                  <a:srgbClr val="2D4A5E"/>
                </a:solidFill>
                <a:effectLst/>
              </a:rPr>
              <a:t> </a:t>
            </a:r>
          </a:p>
          <a:p>
            <a:endParaRPr lang="fi-FI" dirty="0">
              <a:solidFill>
                <a:srgbClr val="2D4A5E"/>
              </a:solidFill>
              <a:latin typeface="Segoe UI" panose="020B0502040204020203" pitchFamily="34" charset="0"/>
            </a:endParaRPr>
          </a:p>
          <a:p>
            <a:endParaRPr lang="fi-FI" dirty="0"/>
          </a:p>
        </p:txBody>
      </p:sp>
    </p:spTree>
    <p:extLst>
      <p:ext uri="{BB962C8B-B14F-4D97-AF65-F5344CB8AC3E}">
        <p14:creationId xmlns:p14="http://schemas.microsoft.com/office/powerpoint/2010/main" val="1297451481"/>
      </p:ext>
    </p:extLst>
  </p:cSld>
  <p:clrMapOvr>
    <a:masterClrMapping/>
  </p:clrMapOvr>
  <p:transition>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AE2E-FA0A-41D1-B14C-160586BAF30F}"/>
              </a:ext>
            </a:extLst>
          </p:cNvPr>
          <p:cNvSpPr>
            <a:spLocks noGrp="1"/>
          </p:cNvSpPr>
          <p:nvPr>
            <p:ph type="title"/>
          </p:nvPr>
        </p:nvSpPr>
        <p:spPr>
          <a:xfrm>
            <a:off x="552450" y="230188"/>
            <a:ext cx="7705725" cy="1371600"/>
          </a:xfrm>
        </p:spPr>
        <p:txBody>
          <a:bodyPr wrap="square" anchor="ctr">
            <a:normAutofit/>
          </a:bodyPr>
          <a:lstStyle/>
          <a:p>
            <a:r>
              <a:rPr lang="fi-FI" dirty="0"/>
              <a:t>Mistä apua, jos omat voimat ei riitä?</a:t>
            </a:r>
          </a:p>
        </p:txBody>
      </p:sp>
      <p:sp>
        <p:nvSpPr>
          <p:cNvPr id="3" name="Content Placeholder 2">
            <a:extLst>
              <a:ext uri="{FF2B5EF4-FFF2-40B4-BE49-F238E27FC236}">
                <a16:creationId xmlns:a16="http://schemas.microsoft.com/office/drawing/2014/main" id="{F1577609-F696-455F-82E0-20F44E0CAC01}"/>
              </a:ext>
            </a:extLst>
          </p:cNvPr>
          <p:cNvSpPr>
            <a:spLocks noGrp="1"/>
          </p:cNvSpPr>
          <p:nvPr>
            <p:ph sz="half" idx="1"/>
          </p:nvPr>
        </p:nvSpPr>
        <p:spPr>
          <a:xfrm>
            <a:off x="509588" y="1906588"/>
            <a:ext cx="6131844" cy="4749800"/>
          </a:xfrm>
        </p:spPr>
        <p:txBody>
          <a:bodyPr wrap="square" anchor="t">
            <a:normAutofit/>
          </a:bodyPr>
          <a:lstStyle/>
          <a:p>
            <a:pPr>
              <a:lnSpc>
                <a:spcPct val="90000"/>
              </a:lnSpc>
            </a:pPr>
            <a:r>
              <a:rPr lang="fi-FI" sz="1500" dirty="0"/>
              <a:t>Kunnalliset sosiaali- ja terveydenhuoltopalvelut</a:t>
            </a:r>
          </a:p>
          <a:p>
            <a:pPr>
              <a:lnSpc>
                <a:spcPct val="90000"/>
              </a:lnSpc>
            </a:pPr>
            <a:r>
              <a:rPr lang="fi-FI" sz="1500" dirty="0"/>
              <a:t>Työterveyshuolto</a:t>
            </a:r>
          </a:p>
          <a:p>
            <a:pPr>
              <a:lnSpc>
                <a:spcPct val="90000"/>
              </a:lnSpc>
            </a:pPr>
            <a:r>
              <a:rPr lang="fi-FI" sz="1500" dirty="0"/>
              <a:t>Koulu- ja opiskelijaterveydenhuolto</a:t>
            </a:r>
          </a:p>
          <a:p>
            <a:pPr>
              <a:lnSpc>
                <a:spcPct val="90000"/>
              </a:lnSpc>
            </a:pPr>
            <a:r>
              <a:rPr lang="fi-FI" sz="1500" dirty="0"/>
              <a:t>Järjestöt</a:t>
            </a:r>
          </a:p>
          <a:p>
            <a:pPr lvl="1">
              <a:lnSpc>
                <a:spcPct val="90000"/>
              </a:lnSpc>
            </a:pPr>
            <a:r>
              <a:rPr lang="fi-FI" sz="1500" dirty="0"/>
              <a:t>Mieli ry </a:t>
            </a:r>
          </a:p>
          <a:p>
            <a:pPr lvl="2">
              <a:lnSpc>
                <a:spcPct val="90000"/>
              </a:lnSpc>
            </a:pPr>
            <a:r>
              <a:rPr lang="fi-FI" sz="1500" dirty="0"/>
              <a:t>Kriisipuhelin</a:t>
            </a:r>
          </a:p>
          <a:p>
            <a:pPr lvl="2">
              <a:lnSpc>
                <a:spcPct val="90000"/>
              </a:lnSpc>
            </a:pPr>
            <a:r>
              <a:rPr lang="fi-FI" sz="1500" dirty="0"/>
              <a:t>Kriisivastaanotto</a:t>
            </a:r>
          </a:p>
          <a:p>
            <a:pPr lvl="2">
              <a:lnSpc>
                <a:spcPct val="90000"/>
              </a:lnSpc>
            </a:pPr>
            <a:r>
              <a:rPr lang="fi-FI" sz="1500" dirty="0" err="1"/>
              <a:t>Sekasin</a:t>
            </a:r>
            <a:r>
              <a:rPr lang="fi-FI" sz="1500" dirty="0"/>
              <a:t> </a:t>
            </a:r>
            <a:r>
              <a:rPr lang="fi-FI" sz="1500" dirty="0" err="1"/>
              <a:t>chat</a:t>
            </a:r>
            <a:endParaRPr lang="fi-FI" sz="1500" dirty="0"/>
          </a:p>
          <a:p>
            <a:pPr lvl="2">
              <a:lnSpc>
                <a:spcPct val="90000"/>
              </a:lnSpc>
            </a:pPr>
            <a:r>
              <a:rPr lang="fi-FI" sz="1500" dirty="0"/>
              <a:t>Vertaistukiryhmät</a:t>
            </a:r>
          </a:p>
          <a:p>
            <a:pPr lvl="1">
              <a:lnSpc>
                <a:spcPct val="90000"/>
              </a:lnSpc>
            </a:pPr>
            <a:r>
              <a:rPr lang="fi-FI" sz="1500" dirty="0"/>
              <a:t>Mannerheimin Lastensuojeluliitto</a:t>
            </a:r>
          </a:p>
          <a:p>
            <a:pPr lvl="1">
              <a:lnSpc>
                <a:spcPct val="90000"/>
              </a:lnSpc>
            </a:pPr>
            <a:r>
              <a:rPr lang="fi-FI" sz="1500" dirty="0"/>
              <a:t>Pelastakaa Lapset</a:t>
            </a:r>
          </a:p>
          <a:p>
            <a:pPr lvl="1">
              <a:lnSpc>
                <a:spcPct val="90000"/>
              </a:lnSpc>
            </a:pPr>
            <a:r>
              <a:rPr lang="fi-FI" sz="1500" dirty="0"/>
              <a:t>Punaisen Ristin Nuorten turvatalot</a:t>
            </a:r>
          </a:p>
          <a:p>
            <a:pPr>
              <a:lnSpc>
                <a:spcPct val="90000"/>
              </a:lnSpc>
            </a:pPr>
            <a:r>
              <a:rPr lang="fi-FI" sz="1500" dirty="0"/>
              <a:t>Tukinet.net – kahdenkeskistä ja ryhmätukea netissä </a:t>
            </a:r>
          </a:p>
          <a:p>
            <a:pPr lvl="1">
              <a:lnSpc>
                <a:spcPct val="90000"/>
              </a:lnSpc>
            </a:pPr>
            <a:r>
              <a:rPr lang="fi-FI" sz="1500" dirty="0"/>
              <a:t>Tukea useiden järjestöjen tarjoamana elämän pulmatilanteisiin. </a:t>
            </a:r>
            <a:r>
              <a:rPr lang="fi-FI" sz="1500" dirty="0">
                <a:hlinkClick r:id="rId2"/>
              </a:rPr>
              <a:t>https://tukinet.net/</a:t>
            </a:r>
            <a:endParaRPr lang="fi-FI" sz="1500" dirty="0"/>
          </a:p>
          <a:p>
            <a:pPr marL="519112" lvl="1" indent="0">
              <a:lnSpc>
                <a:spcPct val="90000"/>
              </a:lnSpc>
              <a:buNone/>
            </a:pPr>
            <a:endParaRPr lang="fi-FI" sz="1500" dirty="0"/>
          </a:p>
          <a:p>
            <a:pPr lvl="1">
              <a:lnSpc>
                <a:spcPct val="90000"/>
              </a:lnSpc>
            </a:pPr>
            <a:r>
              <a:rPr lang="fi-FI" sz="1500" dirty="0"/>
              <a:t>Ukrainan sota ja mielenhyvinvointi: </a:t>
            </a:r>
            <a:r>
              <a:rPr lang="fi-FI" sz="1500" dirty="0">
                <a:hlinkClick r:id="rId3"/>
              </a:rPr>
              <a:t>https://www.ninalyytinen.fi/psykopodiaa/ukrainan-sota-mielen-hyvinvointi</a:t>
            </a:r>
            <a:endParaRPr lang="fi-FI" sz="1500" dirty="0"/>
          </a:p>
          <a:p>
            <a:pPr lvl="1">
              <a:lnSpc>
                <a:spcPct val="90000"/>
              </a:lnSpc>
            </a:pPr>
            <a:endParaRPr lang="fi-FI" sz="1500" dirty="0"/>
          </a:p>
          <a:p>
            <a:pPr marL="401010" lvl="1" indent="0">
              <a:lnSpc>
                <a:spcPct val="90000"/>
              </a:lnSpc>
              <a:buNone/>
            </a:pPr>
            <a:endParaRPr lang="fi-FI" sz="1500" dirty="0"/>
          </a:p>
        </p:txBody>
      </p:sp>
      <p:pic>
        <p:nvPicPr>
          <p:cNvPr id="4" name="Picture 3">
            <a:extLst>
              <a:ext uri="{FF2B5EF4-FFF2-40B4-BE49-F238E27FC236}">
                <a16:creationId xmlns:a16="http://schemas.microsoft.com/office/drawing/2014/main" id="{9CA48719-0817-4837-A56A-1C47925E8795}"/>
              </a:ext>
            </a:extLst>
          </p:cNvPr>
          <p:cNvPicPr>
            <a:picLocks noChangeAspect="1"/>
          </p:cNvPicPr>
          <p:nvPr/>
        </p:nvPicPr>
        <p:blipFill rotWithShape="1">
          <a:blip r:embed="rId4">
            <a:extLst>
              <a:ext uri="{28A0092B-C50C-407E-A947-70E740481C1C}">
                <a14:useLocalDpi xmlns:a14="http://schemas.microsoft.com/office/drawing/2010/main" val="0"/>
              </a:ext>
            </a:extLst>
          </a:blip>
          <a:srcRect r="33051" b="3"/>
          <a:stretch/>
        </p:blipFill>
        <p:spPr>
          <a:xfrm>
            <a:off x="6763664" y="1821656"/>
            <a:ext cx="3929736" cy="3917950"/>
          </a:xfrm>
          <a:prstGeom prst="rect">
            <a:avLst/>
          </a:prstGeom>
          <a:noFill/>
        </p:spPr>
      </p:pic>
      <p:sp>
        <p:nvSpPr>
          <p:cNvPr id="5" name="TextBox 4">
            <a:extLst>
              <a:ext uri="{FF2B5EF4-FFF2-40B4-BE49-F238E27FC236}">
                <a16:creationId xmlns:a16="http://schemas.microsoft.com/office/drawing/2014/main" id="{59D71ADE-B4FF-4008-B366-09B4419F7D1F}"/>
              </a:ext>
            </a:extLst>
          </p:cNvPr>
          <p:cNvSpPr txBox="1"/>
          <p:nvPr/>
        </p:nvSpPr>
        <p:spPr>
          <a:xfrm>
            <a:off x="6777612" y="5828669"/>
            <a:ext cx="2418347" cy="261610"/>
          </a:xfrm>
          <a:prstGeom prst="rect">
            <a:avLst/>
          </a:prstGeom>
          <a:noFill/>
        </p:spPr>
        <p:txBody>
          <a:bodyPr wrap="square" rtlCol="0">
            <a:spAutoFit/>
          </a:bodyPr>
          <a:lstStyle/>
          <a:p>
            <a:r>
              <a:rPr lang="fi-FI" sz="1100" dirty="0">
                <a:latin typeface="+mn-lt"/>
              </a:rPr>
              <a:t>Kuva: </a:t>
            </a:r>
            <a:r>
              <a:rPr lang="fi-FI" sz="1100" dirty="0" err="1">
                <a:latin typeface="+mn-lt"/>
              </a:rPr>
              <a:t>Pixabay</a:t>
            </a:r>
            <a:endParaRPr lang="fi-FI" sz="1100" dirty="0">
              <a:latin typeface="+mn-lt"/>
            </a:endParaRPr>
          </a:p>
        </p:txBody>
      </p:sp>
    </p:spTree>
    <p:extLst>
      <p:ext uri="{BB962C8B-B14F-4D97-AF65-F5344CB8AC3E}">
        <p14:creationId xmlns:p14="http://schemas.microsoft.com/office/powerpoint/2010/main" val="4175492600"/>
      </p:ext>
    </p:extLst>
  </p:cSld>
  <p:clrMapOvr>
    <a:masterClrMapping/>
  </p:clrMapOvr>
  <p:transition>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4786" y="6581805"/>
            <a:ext cx="137131" cy="121894"/>
          </a:xfrm>
          <a:custGeom>
            <a:avLst/>
            <a:gdLst/>
            <a:ahLst/>
            <a:cxnLst/>
            <a:rect l="l" t="t" r="r" b="b"/>
            <a:pathLst>
              <a:path w="137159" h="121920">
                <a:moveTo>
                  <a:pt x="0" y="121358"/>
                </a:moveTo>
                <a:lnTo>
                  <a:pt x="137083" y="121358"/>
                </a:lnTo>
                <a:lnTo>
                  <a:pt x="137083" y="0"/>
                </a:lnTo>
                <a:lnTo>
                  <a:pt x="0" y="0"/>
                </a:lnTo>
                <a:lnTo>
                  <a:pt x="0" y="121358"/>
                </a:lnTo>
                <a:close/>
              </a:path>
            </a:pathLst>
          </a:custGeom>
          <a:solidFill>
            <a:srgbClr val="ED1C24"/>
          </a:solidFill>
        </p:spPr>
        <p:txBody>
          <a:bodyPr wrap="square" lIns="0" tIns="0" rIns="0" bIns="0" rtlCol="0"/>
          <a:lstStyle/>
          <a:p>
            <a:endParaRPr/>
          </a:p>
        </p:txBody>
      </p:sp>
      <p:sp>
        <p:nvSpPr>
          <p:cNvPr id="3" name="object 3"/>
          <p:cNvSpPr/>
          <p:nvPr/>
        </p:nvSpPr>
        <p:spPr>
          <a:xfrm>
            <a:off x="9443126" y="7016452"/>
            <a:ext cx="144750" cy="180302"/>
          </a:xfrm>
          <a:custGeom>
            <a:avLst/>
            <a:gdLst/>
            <a:ahLst/>
            <a:cxnLst/>
            <a:rect l="l" t="t" r="r" b="b"/>
            <a:pathLst>
              <a:path w="144779" h="180340">
                <a:moveTo>
                  <a:pt x="62674" y="0"/>
                </a:moveTo>
                <a:lnTo>
                  <a:pt x="0" y="0"/>
                </a:lnTo>
                <a:lnTo>
                  <a:pt x="0" y="180009"/>
                </a:lnTo>
                <a:lnTo>
                  <a:pt x="35864" y="180009"/>
                </a:lnTo>
                <a:lnTo>
                  <a:pt x="35864" y="112636"/>
                </a:lnTo>
                <a:lnTo>
                  <a:pt x="97879" y="112636"/>
                </a:lnTo>
                <a:lnTo>
                  <a:pt x="93281" y="105943"/>
                </a:lnTo>
                <a:lnTo>
                  <a:pt x="93776" y="104406"/>
                </a:lnTo>
                <a:lnTo>
                  <a:pt x="108919" y="96262"/>
                </a:lnTo>
                <a:lnTo>
                  <a:pt x="118792" y="86144"/>
                </a:lnTo>
                <a:lnTo>
                  <a:pt x="35864" y="86144"/>
                </a:lnTo>
                <a:lnTo>
                  <a:pt x="35864" y="25971"/>
                </a:lnTo>
                <a:lnTo>
                  <a:pt x="120833" y="25971"/>
                </a:lnTo>
                <a:lnTo>
                  <a:pt x="110483" y="12534"/>
                </a:lnTo>
                <a:lnTo>
                  <a:pt x="89765" y="2964"/>
                </a:lnTo>
                <a:lnTo>
                  <a:pt x="62674" y="0"/>
                </a:lnTo>
                <a:close/>
              </a:path>
              <a:path w="144779" h="180340">
                <a:moveTo>
                  <a:pt x="97879" y="112636"/>
                </a:moveTo>
                <a:lnTo>
                  <a:pt x="57175" y="112636"/>
                </a:lnTo>
                <a:lnTo>
                  <a:pt x="99288" y="180009"/>
                </a:lnTo>
                <a:lnTo>
                  <a:pt x="144170" y="180009"/>
                </a:lnTo>
                <a:lnTo>
                  <a:pt x="97879" y="112636"/>
                </a:lnTo>
                <a:close/>
              </a:path>
              <a:path w="144779" h="180340">
                <a:moveTo>
                  <a:pt x="120833" y="25971"/>
                </a:moveTo>
                <a:lnTo>
                  <a:pt x="58432" y="25971"/>
                </a:lnTo>
                <a:lnTo>
                  <a:pt x="72475" y="27418"/>
                </a:lnTo>
                <a:lnTo>
                  <a:pt x="82591" y="32337"/>
                </a:lnTo>
                <a:lnTo>
                  <a:pt x="88711" y="41594"/>
                </a:lnTo>
                <a:lnTo>
                  <a:pt x="90766" y="56057"/>
                </a:lnTo>
                <a:lnTo>
                  <a:pt x="88711" y="70526"/>
                </a:lnTo>
                <a:lnTo>
                  <a:pt x="82591" y="79782"/>
                </a:lnTo>
                <a:lnTo>
                  <a:pt x="72475" y="84698"/>
                </a:lnTo>
                <a:lnTo>
                  <a:pt x="58432" y="86144"/>
                </a:lnTo>
                <a:lnTo>
                  <a:pt x="118792" y="86144"/>
                </a:lnTo>
                <a:lnTo>
                  <a:pt x="119734" y="85178"/>
                </a:lnTo>
                <a:lnTo>
                  <a:pt x="126221" y="71495"/>
                </a:lnTo>
                <a:lnTo>
                  <a:pt x="128384" y="55549"/>
                </a:lnTo>
                <a:lnTo>
                  <a:pt x="123724" y="29725"/>
                </a:lnTo>
                <a:lnTo>
                  <a:pt x="120833" y="25971"/>
                </a:lnTo>
                <a:close/>
              </a:path>
            </a:pathLst>
          </a:custGeom>
          <a:solidFill>
            <a:srgbClr val="231F20"/>
          </a:solidFill>
        </p:spPr>
        <p:txBody>
          <a:bodyPr wrap="square" lIns="0" tIns="0" rIns="0" bIns="0" rtlCol="0"/>
          <a:lstStyle/>
          <a:p>
            <a:endParaRPr/>
          </a:p>
        </p:txBody>
      </p:sp>
      <p:sp>
        <p:nvSpPr>
          <p:cNvPr id="4" name="object 4"/>
          <p:cNvSpPr/>
          <p:nvPr/>
        </p:nvSpPr>
        <p:spPr>
          <a:xfrm>
            <a:off x="9614629" y="7096248"/>
            <a:ext cx="0" cy="100309"/>
          </a:xfrm>
          <a:custGeom>
            <a:avLst/>
            <a:gdLst/>
            <a:ahLst/>
            <a:cxnLst/>
            <a:rect l="l" t="t" r="r" b="b"/>
            <a:pathLst>
              <a:path h="100329">
                <a:moveTo>
                  <a:pt x="0" y="0"/>
                </a:moveTo>
                <a:lnTo>
                  <a:pt x="0" y="100203"/>
                </a:lnTo>
              </a:path>
            </a:pathLst>
          </a:custGeom>
          <a:ln w="35610">
            <a:solidFill>
              <a:srgbClr val="231F20"/>
            </a:solidFill>
          </a:ln>
        </p:spPr>
        <p:txBody>
          <a:bodyPr wrap="square" lIns="0" tIns="0" rIns="0" bIns="0" rtlCol="0"/>
          <a:lstStyle/>
          <a:p>
            <a:endParaRPr/>
          </a:p>
        </p:txBody>
      </p:sp>
      <p:sp>
        <p:nvSpPr>
          <p:cNvPr id="5" name="object 5"/>
          <p:cNvSpPr/>
          <p:nvPr/>
        </p:nvSpPr>
        <p:spPr>
          <a:xfrm>
            <a:off x="9649989" y="7058868"/>
            <a:ext cx="113640" cy="140306"/>
          </a:xfrm>
          <a:custGeom>
            <a:avLst/>
            <a:gdLst/>
            <a:ahLst/>
            <a:cxnLst/>
            <a:rect l="l" t="t" r="r" b="b"/>
            <a:pathLst>
              <a:path w="113665" h="140334">
                <a:moveTo>
                  <a:pt x="1015" y="109296"/>
                </a:moveTo>
                <a:lnTo>
                  <a:pt x="1015" y="134746"/>
                </a:lnTo>
                <a:lnTo>
                  <a:pt x="11505" y="136787"/>
                </a:lnTo>
                <a:lnTo>
                  <a:pt x="23237" y="138514"/>
                </a:lnTo>
                <a:lnTo>
                  <a:pt x="35956" y="139710"/>
                </a:lnTo>
                <a:lnTo>
                  <a:pt x="49402" y="140157"/>
                </a:lnTo>
                <a:lnTo>
                  <a:pt x="75789" y="137054"/>
                </a:lnTo>
                <a:lnTo>
                  <a:pt x="95948" y="128066"/>
                </a:lnTo>
                <a:lnTo>
                  <a:pt x="106992" y="115722"/>
                </a:lnTo>
                <a:lnTo>
                  <a:pt x="43878" y="115722"/>
                </a:lnTo>
                <a:lnTo>
                  <a:pt x="32496" y="115150"/>
                </a:lnTo>
                <a:lnTo>
                  <a:pt x="21604" y="113661"/>
                </a:lnTo>
                <a:lnTo>
                  <a:pt x="11133" y="111596"/>
                </a:lnTo>
                <a:lnTo>
                  <a:pt x="1015" y="109296"/>
                </a:lnTo>
                <a:close/>
              </a:path>
              <a:path w="113665" h="140334">
                <a:moveTo>
                  <a:pt x="58178" y="0"/>
                </a:moveTo>
                <a:lnTo>
                  <a:pt x="38935" y="1772"/>
                </a:lnTo>
                <a:lnTo>
                  <a:pt x="20064" y="8199"/>
                </a:lnTo>
                <a:lnTo>
                  <a:pt x="5706" y="20943"/>
                </a:lnTo>
                <a:lnTo>
                  <a:pt x="0" y="41668"/>
                </a:lnTo>
                <a:lnTo>
                  <a:pt x="5402" y="60943"/>
                </a:lnTo>
                <a:lnTo>
                  <a:pt x="17832" y="72650"/>
                </a:lnTo>
                <a:lnTo>
                  <a:pt x="31627" y="78766"/>
                </a:lnTo>
                <a:lnTo>
                  <a:pt x="41122" y="81267"/>
                </a:lnTo>
                <a:lnTo>
                  <a:pt x="55418" y="84376"/>
                </a:lnTo>
                <a:lnTo>
                  <a:pt x="66327" y="87410"/>
                </a:lnTo>
                <a:lnTo>
                  <a:pt x="73285" y="91936"/>
                </a:lnTo>
                <a:lnTo>
                  <a:pt x="75730" y="99517"/>
                </a:lnTo>
                <a:lnTo>
                  <a:pt x="72623" y="107583"/>
                </a:lnTo>
                <a:lnTo>
                  <a:pt x="64790" y="112539"/>
                </a:lnTo>
                <a:lnTo>
                  <a:pt x="54464" y="115035"/>
                </a:lnTo>
                <a:lnTo>
                  <a:pt x="43878" y="115722"/>
                </a:lnTo>
                <a:lnTo>
                  <a:pt x="106992" y="115722"/>
                </a:lnTo>
                <a:lnTo>
                  <a:pt x="108825" y="113661"/>
                </a:lnTo>
                <a:lnTo>
                  <a:pt x="113347" y="94373"/>
                </a:lnTo>
                <a:lnTo>
                  <a:pt x="108695" y="76585"/>
                </a:lnTo>
                <a:lnTo>
                  <a:pt x="97201" y="65285"/>
                </a:lnTo>
                <a:lnTo>
                  <a:pt x="82556" y="58760"/>
                </a:lnTo>
                <a:lnTo>
                  <a:pt x="68452" y="55295"/>
                </a:lnTo>
                <a:lnTo>
                  <a:pt x="58048" y="53298"/>
                </a:lnTo>
                <a:lnTo>
                  <a:pt x="47615" y="50477"/>
                </a:lnTo>
                <a:lnTo>
                  <a:pt x="39577" y="45821"/>
                </a:lnTo>
                <a:lnTo>
                  <a:pt x="36360" y="38315"/>
                </a:lnTo>
                <a:lnTo>
                  <a:pt x="39280" y="30716"/>
                </a:lnTo>
                <a:lnTo>
                  <a:pt x="46551" y="26268"/>
                </a:lnTo>
                <a:lnTo>
                  <a:pt x="55937" y="24180"/>
                </a:lnTo>
                <a:lnTo>
                  <a:pt x="65201" y="23660"/>
                </a:lnTo>
                <a:lnTo>
                  <a:pt x="101612" y="23660"/>
                </a:lnTo>
                <a:lnTo>
                  <a:pt x="101612" y="3467"/>
                </a:lnTo>
                <a:lnTo>
                  <a:pt x="94894" y="2453"/>
                </a:lnTo>
                <a:lnTo>
                  <a:pt x="85486" y="1314"/>
                </a:lnTo>
                <a:lnTo>
                  <a:pt x="73284" y="384"/>
                </a:lnTo>
                <a:lnTo>
                  <a:pt x="58178" y="0"/>
                </a:lnTo>
                <a:close/>
              </a:path>
              <a:path w="113665" h="140334">
                <a:moveTo>
                  <a:pt x="101612" y="23660"/>
                </a:moveTo>
                <a:lnTo>
                  <a:pt x="65201" y="23660"/>
                </a:lnTo>
                <a:lnTo>
                  <a:pt x="75952" y="24082"/>
                </a:lnTo>
                <a:lnTo>
                  <a:pt x="86236" y="25106"/>
                </a:lnTo>
                <a:lnTo>
                  <a:pt x="95105" y="26365"/>
                </a:lnTo>
                <a:lnTo>
                  <a:pt x="101612" y="27495"/>
                </a:lnTo>
                <a:lnTo>
                  <a:pt x="101612" y="23660"/>
                </a:lnTo>
                <a:close/>
              </a:path>
            </a:pathLst>
          </a:custGeom>
          <a:solidFill>
            <a:srgbClr val="231F20"/>
          </a:solidFill>
        </p:spPr>
        <p:txBody>
          <a:bodyPr wrap="square" lIns="0" tIns="0" rIns="0" bIns="0" rtlCol="0"/>
          <a:lstStyle/>
          <a:p>
            <a:endParaRPr/>
          </a:p>
        </p:txBody>
      </p:sp>
      <p:sp>
        <p:nvSpPr>
          <p:cNvPr id="6" name="object 6"/>
          <p:cNvSpPr/>
          <p:nvPr/>
        </p:nvSpPr>
        <p:spPr>
          <a:xfrm>
            <a:off x="9766216" y="7014140"/>
            <a:ext cx="98404" cy="182842"/>
          </a:xfrm>
          <a:custGeom>
            <a:avLst/>
            <a:gdLst/>
            <a:ahLst/>
            <a:cxnLst/>
            <a:rect l="l" t="t" r="r" b="b"/>
            <a:pathLst>
              <a:path w="98425" h="182879">
                <a:moveTo>
                  <a:pt x="58254" y="73545"/>
                </a:moveTo>
                <a:lnTo>
                  <a:pt x="23901" y="73545"/>
                </a:lnTo>
                <a:lnTo>
                  <a:pt x="23901" y="145795"/>
                </a:lnTo>
                <a:lnTo>
                  <a:pt x="27429" y="166912"/>
                </a:lnTo>
                <a:lnTo>
                  <a:pt x="36901" y="177755"/>
                </a:lnTo>
                <a:lnTo>
                  <a:pt x="50652" y="181750"/>
                </a:lnTo>
                <a:lnTo>
                  <a:pt x="67017" y="182321"/>
                </a:lnTo>
                <a:lnTo>
                  <a:pt x="95605" y="182321"/>
                </a:lnTo>
                <a:lnTo>
                  <a:pt x="95605" y="156336"/>
                </a:lnTo>
                <a:lnTo>
                  <a:pt x="64757" y="156336"/>
                </a:lnTo>
                <a:lnTo>
                  <a:pt x="58254" y="154025"/>
                </a:lnTo>
                <a:lnTo>
                  <a:pt x="58254" y="73545"/>
                </a:lnTo>
                <a:close/>
              </a:path>
              <a:path w="98425" h="182879">
                <a:moveTo>
                  <a:pt x="98361" y="47320"/>
                </a:moveTo>
                <a:lnTo>
                  <a:pt x="0" y="47320"/>
                </a:lnTo>
                <a:lnTo>
                  <a:pt x="0" y="73545"/>
                </a:lnTo>
                <a:lnTo>
                  <a:pt x="98361" y="73545"/>
                </a:lnTo>
                <a:lnTo>
                  <a:pt x="98361" y="47320"/>
                </a:lnTo>
                <a:close/>
              </a:path>
              <a:path w="98425" h="182879">
                <a:moveTo>
                  <a:pt x="58254" y="0"/>
                </a:moveTo>
                <a:lnTo>
                  <a:pt x="54467" y="1342"/>
                </a:lnTo>
                <a:lnTo>
                  <a:pt x="23901" y="11823"/>
                </a:lnTo>
                <a:lnTo>
                  <a:pt x="23901" y="47320"/>
                </a:lnTo>
                <a:lnTo>
                  <a:pt x="58254" y="47320"/>
                </a:lnTo>
                <a:lnTo>
                  <a:pt x="58254" y="0"/>
                </a:lnTo>
                <a:close/>
              </a:path>
            </a:pathLst>
          </a:custGeom>
          <a:solidFill>
            <a:srgbClr val="231F20"/>
          </a:solidFill>
        </p:spPr>
        <p:txBody>
          <a:bodyPr wrap="square" lIns="0" tIns="0" rIns="0" bIns="0" rtlCol="0"/>
          <a:lstStyle/>
          <a:p>
            <a:endParaRPr/>
          </a:p>
        </p:txBody>
      </p:sp>
      <p:sp>
        <p:nvSpPr>
          <p:cNvPr id="7" name="object 7"/>
          <p:cNvSpPr/>
          <p:nvPr/>
        </p:nvSpPr>
        <p:spPr>
          <a:xfrm>
            <a:off x="9900199" y="7096248"/>
            <a:ext cx="0" cy="100309"/>
          </a:xfrm>
          <a:custGeom>
            <a:avLst/>
            <a:gdLst/>
            <a:ahLst/>
            <a:cxnLst/>
            <a:rect l="l" t="t" r="r" b="b"/>
            <a:pathLst>
              <a:path h="100329">
                <a:moveTo>
                  <a:pt x="0" y="0"/>
                </a:moveTo>
                <a:lnTo>
                  <a:pt x="0" y="100203"/>
                </a:lnTo>
              </a:path>
            </a:pathLst>
          </a:custGeom>
          <a:ln w="35598">
            <a:solidFill>
              <a:srgbClr val="231F20"/>
            </a:solidFill>
          </a:ln>
        </p:spPr>
        <p:txBody>
          <a:bodyPr wrap="square" lIns="0" tIns="0" rIns="0" bIns="0" rtlCol="0"/>
          <a:lstStyle/>
          <a:p>
            <a:endParaRPr/>
          </a:p>
        </p:txBody>
      </p:sp>
      <p:sp>
        <p:nvSpPr>
          <p:cNvPr id="8" name="object 8"/>
          <p:cNvSpPr/>
          <p:nvPr/>
        </p:nvSpPr>
        <p:spPr>
          <a:xfrm>
            <a:off x="8905369" y="7061444"/>
            <a:ext cx="0" cy="135227"/>
          </a:xfrm>
          <a:custGeom>
            <a:avLst/>
            <a:gdLst/>
            <a:ahLst/>
            <a:cxnLst/>
            <a:rect l="l" t="t" r="r" b="b"/>
            <a:pathLst>
              <a:path h="135254">
                <a:moveTo>
                  <a:pt x="0" y="0"/>
                </a:moveTo>
                <a:lnTo>
                  <a:pt x="0" y="135000"/>
                </a:lnTo>
              </a:path>
            </a:pathLst>
          </a:custGeom>
          <a:ln w="35610">
            <a:solidFill>
              <a:srgbClr val="231F20"/>
            </a:solidFill>
          </a:ln>
        </p:spPr>
        <p:txBody>
          <a:bodyPr wrap="square" lIns="0" tIns="0" rIns="0" bIns="0" rtlCol="0"/>
          <a:lstStyle/>
          <a:p>
            <a:endParaRPr/>
          </a:p>
        </p:txBody>
      </p:sp>
      <p:sp>
        <p:nvSpPr>
          <p:cNvPr id="9" name="object 9"/>
          <p:cNvSpPr/>
          <p:nvPr/>
        </p:nvSpPr>
        <p:spPr>
          <a:xfrm>
            <a:off x="8887567" y="7003595"/>
            <a:ext cx="36187" cy="34283"/>
          </a:xfrm>
          <a:custGeom>
            <a:avLst/>
            <a:gdLst/>
            <a:ahLst/>
            <a:cxnLst/>
            <a:rect l="l" t="t" r="r" b="b"/>
            <a:pathLst>
              <a:path w="36195" h="34290">
                <a:moveTo>
                  <a:pt x="35610" y="0"/>
                </a:moveTo>
                <a:lnTo>
                  <a:pt x="0" y="0"/>
                </a:lnTo>
                <a:lnTo>
                  <a:pt x="0" y="33680"/>
                </a:lnTo>
                <a:lnTo>
                  <a:pt x="35610" y="33680"/>
                </a:lnTo>
                <a:lnTo>
                  <a:pt x="35610" y="0"/>
                </a:lnTo>
                <a:close/>
              </a:path>
            </a:pathLst>
          </a:custGeom>
          <a:solidFill>
            <a:srgbClr val="231F20"/>
          </a:solidFill>
        </p:spPr>
        <p:txBody>
          <a:bodyPr wrap="square" lIns="0" tIns="0" rIns="0" bIns="0" rtlCol="0"/>
          <a:lstStyle/>
          <a:p>
            <a:endParaRPr/>
          </a:p>
        </p:txBody>
      </p:sp>
      <p:sp>
        <p:nvSpPr>
          <p:cNvPr id="10" name="object 10"/>
          <p:cNvSpPr/>
          <p:nvPr/>
        </p:nvSpPr>
        <p:spPr>
          <a:xfrm>
            <a:off x="8948994" y="7058615"/>
            <a:ext cx="410662" cy="14088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8317246" y="7016431"/>
            <a:ext cx="261460" cy="18203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8604536" y="7058600"/>
            <a:ext cx="259497" cy="140688"/>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23" y="12"/>
            <a:ext cx="10689755" cy="7558405"/>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3277621" y="1405111"/>
            <a:ext cx="4133617" cy="429169"/>
          </a:xfrm>
          <a:prstGeom prst="rect">
            <a:avLst/>
          </a:prstGeom>
        </p:spPr>
        <p:txBody>
          <a:bodyPr vert="horz" wrap="square" lIns="0" tIns="12697" rIns="0" bIns="0" numCol="1" rtlCol="0" anchor="ctr" anchorCtr="0" compatLnSpc="1">
            <a:prstTxWarp prst="textNoShape">
              <a:avLst/>
            </a:prstTxWarp>
            <a:spAutoFit/>
          </a:bodyPr>
          <a:lstStyle/>
          <a:p>
            <a:pPr marL="12697">
              <a:spcBef>
                <a:spcPts val="100"/>
              </a:spcBef>
            </a:pPr>
            <a:r>
              <a:rPr sz="2649" spc="65" dirty="0"/>
              <a:t>On </a:t>
            </a:r>
            <a:r>
              <a:rPr sz="2649" spc="55" dirty="0"/>
              <a:t>luonnollista</a:t>
            </a:r>
            <a:r>
              <a:rPr sz="2649" spc="-20" dirty="0"/>
              <a:t> </a:t>
            </a:r>
            <a:r>
              <a:rPr sz="2649" spc="25" dirty="0"/>
              <a:t>reagoida</a:t>
            </a:r>
            <a:endParaRPr sz="2649"/>
          </a:p>
        </p:txBody>
      </p:sp>
      <p:sp>
        <p:nvSpPr>
          <p:cNvPr id="15" name="object 15"/>
          <p:cNvSpPr txBox="1"/>
          <p:nvPr/>
        </p:nvSpPr>
        <p:spPr>
          <a:xfrm>
            <a:off x="3459787" y="3242555"/>
            <a:ext cx="1557328" cy="792314"/>
          </a:xfrm>
          <a:prstGeom prst="rect">
            <a:avLst/>
          </a:prstGeom>
        </p:spPr>
        <p:txBody>
          <a:bodyPr vert="horz" wrap="square" lIns="0" tIns="25395" rIns="0" bIns="0" rtlCol="0">
            <a:spAutoFit/>
          </a:bodyPr>
          <a:lstStyle/>
          <a:p>
            <a:pPr marL="12697" marR="5079" algn="ctr">
              <a:lnSpc>
                <a:spcPts val="2000"/>
              </a:lnSpc>
              <a:spcBef>
                <a:spcPts val="200"/>
              </a:spcBef>
            </a:pPr>
            <a:r>
              <a:rPr sz="1700" b="1" spc="135" dirty="0">
                <a:solidFill>
                  <a:srgbClr val="D71920"/>
                </a:solidFill>
                <a:latin typeface="Arial"/>
                <a:cs typeface="Arial"/>
              </a:rPr>
              <a:t>k</a:t>
            </a:r>
            <a:r>
              <a:rPr sz="1700" b="1" spc="45" dirty="0">
                <a:solidFill>
                  <a:srgbClr val="D71920"/>
                </a:solidFill>
                <a:latin typeface="Arial"/>
                <a:cs typeface="Arial"/>
              </a:rPr>
              <a:t>y</a:t>
            </a:r>
            <a:r>
              <a:rPr sz="1700" b="1" spc="-15" dirty="0">
                <a:solidFill>
                  <a:srgbClr val="D71920"/>
                </a:solidFill>
                <a:latin typeface="Arial"/>
                <a:cs typeface="Arial"/>
              </a:rPr>
              <a:t>k</a:t>
            </a:r>
            <a:r>
              <a:rPr sz="1700" b="1" spc="75" dirty="0">
                <a:solidFill>
                  <a:srgbClr val="D71920"/>
                </a:solidFill>
                <a:latin typeface="Arial"/>
                <a:cs typeface="Arial"/>
              </a:rPr>
              <a:t>e</a:t>
            </a:r>
            <a:r>
              <a:rPr sz="1700" b="1" spc="20" dirty="0">
                <a:solidFill>
                  <a:srgbClr val="D71920"/>
                </a:solidFill>
                <a:latin typeface="Arial"/>
                <a:cs typeface="Arial"/>
              </a:rPr>
              <a:t>n</a:t>
            </a:r>
            <a:r>
              <a:rPr sz="1700" b="1" spc="75" dirty="0">
                <a:solidFill>
                  <a:srgbClr val="D71920"/>
                </a:solidFill>
                <a:latin typeface="Arial"/>
                <a:cs typeface="Arial"/>
              </a:rPr>
              <a:t>e</a:t>
            </a:r>
            <a:r>
              <a:rPr sz="1700" b="1" spc="40" dirty="0">
                <a:solidFill>
                  <a:srgbClr val="D71920"/>
                </a:solidFill>
                <a:latin typeface="Arial"/>
                <a:cs typeface="Arial"/>
              </a:rPr>
              <a:t>m</a:t>
            </a:r>
            <a:r>
              <a:rPr sz="1700" b="1" spc="25" dirty="0">
                <a:solidFill>
                  <a:srgbClr val="D71920"/>
                </a:solidFill>
                <a:latin typeface="Arial"/>
                <a:cs typeface="Arial"/>
              </a:rPr>
              <a:t>ä</a:t>
            </a:r>
            <a:r>
              <a:rPr sz="1700" b="1" spc="204" dirty="0">
                <a:solidFill>
                  <a:srgbClr val="D71920"/>
                </a:solidFill>
                <a:latin typeface="Arial"/>
                <a:cs typeface="Arial"/>
              </a:rPr>
              <a:t>t</a:t>
            </a:r>
            <a:r>
              <a:rPr sz="1700" b="1" spc="160" dirty="0">
                <a:solidFill>
                  <a:srgbClr val="D71920"/>
                </a:solidFill>
                <a:latin typeface="Arial"/>
                <a:cs typeface="Arial"/>
              </a:rPr>
              <a:t>t</a:t>
            </a:r>
            <a:r>
              <a:rPr sz="1700" b="1" spc="65" dirty="0">
                <a:solidFill>
                  <a:srgbClr val="D71920"/>
                </a:solidFill>
                <a:latin typeface="Arial"/>
                <a:cs typeface="Arial"/>
              </a:rPr>
              <a:t>ö</a:t>
            </a:r>
            <a:r>
              <a:rPr sz="1700" b="1" spc="165" dirty="0">
                <a:solidFill>
                  <a:srgbClr val="D71920"/>
                </a:solidFill>
                <a:latin typeface="Arial"/>
                <a:cs typeface="Arial"/>
              </a:rPr>
              <a:t>­  </a:t>
            </a:r>
            <a:r>
              <a:rPr sz="1700" b="1" dirty="0">
                <a:solidFill>
                  <a:srgbClr val="D71920"/>
                </a:solidFill>
                <a:latin typeface="Arial"/>
                <a:cs typeface="Arial"/>
              </a:rPr>
              <a:t>myys </a:t>
            </a:r>
            <a:r>
              <a:rPr sz="1700" b="1" spc="40" dirty="0">
                <a:solidFill>
                  <a:srgbClr val="D71920"/>
                </a:solidFill>
                <a:latin typeface="Arial"/>
                <a:cs typeface="Arial"/>
              </a:rPr>
              <a:t>päästä  </a:t>
            </a:r>
            <a:r>
              <a:rPr sz="1700" b="1" spc="15" dirty="0">
                <a:solidFill>
                  <a:srgbClr val="D71920"/>
                </a:solidFill>
                <a:latin typeface="Arial"/>
                <a:cs typeface="Arial"/>
              </a:rPr>
              <a:t>sängystä</a:t>
            </a:r>
            <a:r>
              <a:rPr sz="1700" b="1" spc="-40" dirty="0">
                <a:solidFill>
                  <a:srgbClr val="D71920"/>
                </a:solidFill>
                <a:latin typeface="Arial"/>
                <a:cs typeface="Arial"/>
              </a:rPr>
              <a:t> </a:t>
            </a:r>
            <a:r>
              <a:rPr sz="1700" b="1" dirty="0">
                <a:solidFill>
                  <a:srgbClr val="D71920"/>
                </a:solidFill>
                <a:latin typeface="Arial"/>
                <a:cs typeface="Arial"/>
              </a:rPr>
              <a:t>ylös</a:t>
            </a:r>
            <a:endParaRPr sz="1700">
              <a:latin typeface="Arial"/>
              <a:cs typeface="Arial"/>
            </a:endParaRPr>
          </a:p>
        </p:txBody>
      </p:sp>
      <p:sp>
        <p:nvSpPr>
          <p:cNvPr id="16" name="object 16"/>
          <p:cNvSpPr/>
          <p:nvPr/>
        </p:nvSpPr>
        <p:spPr>
          <a:xfrm>
            <a:off x="9435038" y="6703138"/>
            <a:ext cx="914208" cy="393617"/>
          </a:xfrm>
          <a:custGeom>
            <a:avLst/>
            <a:gdLst/>
            <a:ahLst/>
            <a:cxnLst/>
            <a:rect l="l" t="t" r="r" b="b"/>
            <a:pathLst>
              <a:path w="914400" h="393700">
                <a:moveTo>
                  <a:pt x="0" y="0"/>
                </a:moveTo>
                <a:lnTo>
                  <a:pt x="914400" y="0"/>
                </a:lnTo>
                <a:lnTo>
                  <a:pt x="914400" y="393192"/>
                </a:lnTo>
                <a:lnTo>
                  <a:pt x="0" y="393192"/>
                </a:lnTo>
                <a:lnTo>
                  <a:pt x="0" y="0"/>
                </a:lnTo>
                <a:close/>
              </a:path>
            </a:pathLst>
          </a:custGeom>
          <a:solidFill>
            <a:srgbClr val="231F20">
              <a:alpha val="75000"/>
            </a:srgbClr>
          </a:solidFill>
        </p:spPr>
        <p:txBody>
          <a:bodyPr wrap="square" lIns="0" tIns="0" rIns="0" bIns="0" rtlCol="0"/>
          <a:lstStyle/>
          <a:p>
            <a:endParaRPr/>
          </a:p>
        </p:txBody>
      </p:sp>
      <p:sp>
        <p:nvSpPr>
          <p:cNvPr id="17" name="object 17"/>
          <p:cNvSpPr txBox="1"/>
          <p:nvPr/>
        </p:nvSpPr>
        <p:spPr>
          <a:xfrm>
            <a:off x="9517657" y="6747119"/>
            <a:ext cx="744699" cy="284420"/>
          </a:xfrm>
          <a:prstGeom prst="rect">
            <a:avLst/>
          </a:prstGeom>
        </p:spPr>
        <p:txBody>
          <a:bodyPr vert="horz" wrap="square" lIns="0" tIns="12697" rIns="0" bIns="0" rtlCol="0">
            <a:spAutoFit/>
          </a:bodyPr>
          <a:lstStyle/>
          <a:p>
            <a:pPr marL="12697">
              <a:spcBef>
                <a:spcPts val="100"/>
              </a:spcBef>
            </a:pPr>
            <a:r>
              <a:rPr sz="1700" b="1" spc="15" dirty="0">
                <a:solidFill>
                  <a:srgbClr val="FFFFFF"/>
                </a:solidFill>
                <a:latin typeface="Arial"/>
                <a:cs typeface="Arial"/>
              </a:rPr>
              <a:t>hikoilu</a:t>
            </a:r>
            <a:endParaRPr sz="1700">
              <a:latin typeface="Arial"/>
              <a:cs typeface="Arial"/>
            </a:endParaRPr>
          </a:p>
        </p:txBody>
      </p:sp>
      <p:sp>
        <p:nvSpPr>
          <p:cNvPr id="18" name="object 18"/>
          <p:cNvSpPr txBox="1"/>
          <p:nvPr/>
        </p:nvSpPr>
        <p:spPr>
          <a:xfrm>
            <a:off x="551023" y="4348323"/>
            <a:ext cx="742159" cy="284420"/>
          </a:xfrm>
          <a:prstGeom prst="rect">
            <a:avLst/>
          </a:prstGeom>
        </p:spPr>
        <p:txBody>
          <a:bodyPr vert="horz" wrap="square" lIns="0" tIns="12697" rIns="0" bIns="0" rtlCol="0">
            <a:spAutoFit/>
          </a:bodyPr>
          <a:lstStyle/>
          <a:p>
            <a:pPr marL="12697">
              <a:spcBef>
                <a:spcPts val="100"/>
              </a:spcBef>
            </a:pPr>
            <a:r>
              <a:rPr sz="1700" b="1" spc="-65" dirty="0">
                <a:solidFill>
                  <a:srgbClr val="D71920"/>
                </a:solidFill>
                <a:latin typeface="Arial"/>
                <a:cs typeface="Arial"/>
              </a:rPr>
              <a:t>s</a:t>
            </a:r>
            <a:r>
              <a:rPr sz="1700" b="1" spc="25" dirty="0">
                <a:solidFill>
                  <a:srgbClr val="D71920"/>
                </a:solidFill>
                <a:latin typeface="Arial"/>
                <a:cs typeface="Arial"/>
              </a:rPr>
              <a:t>h</a:t>
            </a:r>
            <a:r>
              <a:rPr sz="1700" b="1" spc="70" dirty="0">
                <a:solidFill>
                  <a:srgbClr val="D71920"/>
                </a:solidFill>
                <a:latin typeface="Arial"/>
                <a:cs typeface="Arial"/>
              </a:rPr>
              <a:t>ok</a:t>
            </a:r>
            <a:r>
              <a:rPr sz="1700" b="1" spc="95" dirty="0">
                <a:solidFill>
                  <a:srgbClr val="D71920"/>
                </a:solidFill>
                <a:latin typeface="Arial"/>
                <a:cs typeface="Arial"/>
              </a:rPr>
              <a:t>k</a:t>
            </a:r>
            <a:r>
              <a:rPr sz="1700" b="1" spc="25" dirty="0">
                <a:solidFill>
                  <a:srgbClr val="D71920"/>
                </a:solidFill>
                <a:latin typeface="Arial"/>
                <a:cs typeface="Arial"/>
              </a:rPr>
              <a:t>i</a:t>
            </a:r>
            <a:endParaRPr sz="1700">
              <a:latin typeface="Arial"/>
              <a:cs typeface="Arial"/>
            </a:endParaRPr>
          </a:p>
        </p:txBody>
      </p:sp>
      <p:sp>
        <p:nvSpPr>
          <p:cNvPr id="19" name="object 19"/>
          <p:cNvSpPr txBox="1"/>
          <p:nvPr/>
        </p:nvSpPr>
        <p:spPr>
          <a:xfrm>
            <a:off x="6285373" y="5019482"/>
            <a:ext cx="605028" cy="284420"/>
          </a:xfrm>
          <a:prstGeom prst="rect">
            <a:avLst/>
          </a:prstGeom>
        </p:spPr>
        <p:txBody>
          <a:bodyPr vert="horz" wrap="square" lIns="0" tIns="12697" rIns="0" bIns="0" rtlCol="0">
            <a:spAutoFit/>
          </a:bodyPr>
          <a:lstStyle/>
          <a:p>
            <a:pPr marL="12697">
              <a:spcBef>
                <a:spcPts val="100"/>
              </a:spcBef>
            </a:pPr>
            <a:r>
              <a:rPr sz="1700" b="1" dirty="0">
                <a:solidFill>
                  <a:srgbClr val="D71920"/>
                </a:solidFill>
                <a:latin typeface="Arial"/>
                <a:cs typeface="Arial"/>
              </a:rPr>
              <a:t>p</a:t>
            </a:r>
            <a:r>
              <a:rPr sz="1700" b="1" spc="75" dirty="0">
                <a:solidFill>
                  <a:srgbClr val="D71920"/>
                </a:solidFill>
                <a:latin typeface="Arial"/>
                <a:cs typeface="Arial"/>
              </a:rPr>
              <a:t>e</a:t>
            </a:r>
            <a:r>
              <a:rPr sz="1700" b="1" spc="-5" dirty="0">
                <a:solidFill>
                  <a:srgbClr val="D71920"/>
                </a:solidFill>
                <a:latin typeface="Arial"/>
                <a:cs typeface="Arial"/>
              </a:rPr>
              <a:t>l</a:t>
            </a:r>
            <a:r>
              <a:rPr sz="1700" b="1" spc="5" dirty="0">
                <a:solidFill>
                  <a:srgbClr val="D71920"/>
                </a:solidFill>
                <a:latin typeface="Arial"/>
                <a:cs typeface="Arial"/>
              </a:rPr>
              <a:t>ko</a:t>
            </a:r>
            <a:endParaRPr sz="1700">
              <a:latin typeface="Arial"/>
              <a:cs typeface="Arial"/>
            </a:endParaRPr>
          </a:p>
        </p:txBody>
      </p:sp>
      <p:sp>
        <p:nvSpPr>
          <p:cNvPr id="20" name="object 20"/>
          <p:cNvSpPr/>
          <p:nvPr/>
        </p:nvSpPr>
        <p:spPr>
          <a:xfrm>
            <a:off x="9058753" y="6068691"/>
            <a:ext cx="1312269" cy="434249"/>
          </a:xfrm>
          <a:custGeom>
            <a:avLst/>
            <a:gdLst/>
            <a:ahLst/>
            <a:cxnLst/>
            <a:rect l="l" t="t" r="r" b="b"/>
            <a:pathLst>
              <a:path w="1312545" h="434340">
                <a:moveTo>
                  <a:pt x="0" y="0"/>
                </a:moveTo>
                <a:lnTo>
                  <a:pt x="1312164" y="0"/>
                </a:lnTo>
                <a:lnTo>
                  <a:pt x="1312164" y="434340"/>
                </a:lnTo>
                <a:lnTo>
                  <a:pt x="0" y="434340"/>
                </a:lnTo>
                <a:lnTo>
                  <a:pt x="0" y="0"/>
                </a:lnTo>
                <a:close/>
              </a:path>
            </a:pathLst>
          </a:custGeom>
          <a:solidFill>
            <a:srgbClr val="231F20">
              <a:alpha val="75000"/>
            </a:srgbClr>
          </a:solidFill>
        </p:spPr>
        <p:txBody>
          <a:bodyPr wrap="square" lIns="0" tIns="0" rIns="0" bIns="0" rtlCol="0"/>
          <a:lstStyle/>
          <a:p>
            <a:endParaRPr/>
          </a:p>
        </p:txBody>
      </p:sp>
      <p:sp>
        <p:nvSpPr>
          <p:cNvPr id="21" name="object 21"/>
          <p:cNvSpPr txBox="1"/>
          <p:nvPr/>
        </p:nvSpPr>
        <p:spPr>
          <a:xfrm>
            <a:off x="9058753" y="6117252"/>
            <a:ext cx="1218944" cy="284420"/>
          </a:xfrm>
          <a:prstGeom prst="rect">
            <a:avLst/>
          </a:prstGeom>
        </p:spPr>
        <p:txBody>
          <a:bodyPr vert="horz" wrap="square" lIns="0" tIns="12697" rIns="0" bIns="0" rtlCol="0">
            <a:spAutoFit/>
          </a:bodyPr>
          <a:lstStyle/>
          <a:p>
            <a:pPr marL="96501">
              <a:spcBef>
                <a:spcPts val="100"/>
              </a:spcBef>
            </a:pPr>
            <a:r>
              <a:rPr sz="1700" b="1" spc="25" dirty="0">
                <a:solidFill>
                  <a:srgbClr val="FFFFFF"/>
                </a:solidFill>
                <a:latin typeface="Arial"/>
                <a:cs typeface="Arial"/>
              </a:rPr>
              <a:t>päänsärky</a:t>
            </a:r>
            <a:endParaRPr sz="1700">
              <a:latin typeface="Arial"/>
              <a:cs typeface="Arial"/>
            </a:endParaRPr>
          </a:p>
        </p:txBody>
      </p:sp>
      <p:sp>
        <p:nvSpPr>
          <p:cNvPr id="22" name="object 22"/>
          <p:cNvSpPr txBox="1"/>
          <p:nvPr/>
        </p:nvSpPr>
        <p:spPr>
          <a:xfrm>
            <a:off x="4501705" y="6077833"/>
            <a:ext cx="909764" cy="314122"/>
          </a:xfrm>
          <a:prstGeom prst="rect">
            <a:avLst/>
          </a:prstGeom>
          <a:solidFill>
            <a:srgbClr val="231F20">
              <a:alpha val="75000"/>
            </a:srgbClr>
          </a:solidFill>
        </p:spPr>
        <p:txBody>
          <a:bodyPr vert="horz" wrap="square" lIns="0" tIns="52058" rIns="0" bIns="0" rtlCol="0">
            <a:spAutoFit/>
          </a:bodyPr>
          <a:lstStyle/>
          <a:p>
            <a:pPr marL="109833">
              <a:spcBef>
                <a:spcPts val="409"/>
              </a:spcBef>
            </a:pPr>
            <a:r>
              <a:rPr sz="1700" b="1" spc="10" dirty="0">
                <a:solidFill>
                  <a:srgbClr val="FFFFFF"/>
                </a:solidFill>
                <a:latin typeface="Arial"/>
                <a:cs typeface="Arial"/>
              </a:rPr>
              <a:t>vapina</a:t>
            </a:r>
            <a:endParaRPr sz="1700">
              <a:latin typeface="Arial"/>
              <a:cs typeface="Arial"/>
            </a:endParaRPr>
          </a:p>
        </p:txBody>
      </p:sp>
      <p:sp>
        <p:nvSpPr>
          <p:cNvPr id="23" name="object 23"/>
          <p:cNvSpPr/>
          <p:nvPr/>
        </p:nvSpPr>
        <p:spPr>
          <a:xfrm>
            <a:off x="8243305" y="6458613"/>
            <a:ext cx="1115461" cy="434249"/>
          </a:xfrm>
          <a:custGeom>
            <a:avLst/>
            <a:gdLst/>
            <a:ahLst/>
            <a:cxnLst/>
            <a:rect l="l" t="t" r="r" b="b"/>
            <a:pathLst>
              <a:path w="1115695" h="434340">
                <a:moveTo>
                  <a:pt x="0" y="0"/>
                </a:moveTo>
                <a:lnTo>
                  <a:pt x="1115568" y="0"/>
                </a:lnTo>
                <a:lnTo>
                  <a:pt x="1115568" y="434340"/>
                </a:lnTo>
                <a:lnTo>
                  <a:pt x="0" y="434340"/>
                </a:lnTo>
                <a:lnTo>
                  <a:pt x="0" y="0"/>
                </a:lnTo>
                <a:close/>
              </a:path>
            </a:pathLst>
          </a:custGeom>
          <a:solidFill>
            <a:srgbClr val="231F20">
              <a:alpha val="75000"/>
            </a:srgbClr>
          </a:solidFill>
        </p:spPr>
        <p:txBody>
          <a:bodyPr wrap="square" lIns="0" tIns="0" rIns="0" bIns="0" rtlCol="0"/>
          <a:lstStyle/>
          <a:p>
            <a:endParaRPr/>
          </a:p>
        </p:txBody>
      </p:sp>
      <p:sp>
        <p:nvSpPr>
          <p:cNvPr id="24" name="object 24"/>
          <p:cNvSpPr txBox="1"/>
          <p:nvPr/>
        </p:nvSpPr>
        <p:spPr>
          <a:xfrm>
            <a:off x="8243305" y="6507170"/>
            <a:ext cx="1115461" cy="284420"/>
          </a:xfrm>
          <a:prstGeom prst="rect">
            <a:avLst/>
          </a:prstGeom>
        </p:spPr>
        <p:txBody>
          <a:bodyPr vert="horz" wrap="square" lIns="0" tIns="12697" rIns="0" bIns="0" rtlCol="0">
            <a:spAutoFit/>
          </a:bodyPr>
          <a:lstStyle/>
          <a:p>
            <a:pPr marL="111103">
              <a:spcBef>
                <a:spcPts val="100"/>
              </a:spcBef>
            </a:pPr>
            <a:r>
              <a:rPr sz="1700" b="1" spc="-10" dirty="0">
                <a:solidFill>
                  <a:srgbClr val="FFFFFF"/>
                </a:solidFill>
                <a:latin typeface="Arial"/>
                <a:cs typeface="Arial"/>
              </a:rPr>
              <a:t>väsymys</a:t>
            </a:r>
            <a:endParaRPr sz="1700">
              <a:latin typeface="Arial"/>
              <a:cs typeface="Arial"/>
            </a:endParaRPr>
          </a:p>
        </p:txBody>
      </p:sp>
      <p:sp>
        <p:nvSpPr>
          <p:cNvPr id="25" name="object 25"/>
          <p:cNvSpPr/>
          <p:nvPr/>
        </p:nvSpPr>
        <p:spPr>
          <a:xfrm>
            <a:off x="6234814" y="7018223"/>
            <a:ext cx="1545266" cy="429805"/>
          </a:xfrm>
          <a:custGeom>
            <a:avLst/>
            <a:gdLst/>
            <a:ahLst/>
            <a:cxnLst/>
            <a:rect l="l" t="t" r="r" b="b"/>
            <a:pathLst>
              <a:path w="1545590" h="429895">
                <a:moveTo>
                  <a:pt x="0" y="0"/>
                </a:moveTo>
                <a:lnTo>
                  <a:pt x="1545336" y="0"/>
                </a:lnTo>
                <a:lnTo>
                  <a:pt x="1545336" y="429767"/>
                </a:lnTo>
                <a:lnTo>
                  <a:pt x="0" y="429767"/>
                </a:lnTo>
                <a:lnTo>
                  <a:pt x="0" y="0"/>
                </a:lnTo>
                <a:close/>
              </a:path>
            </a:pathLst>
          </a:custGeom>
          <a:solidFill>
            <a:srgbClr val="231F20">
              <a:alpha val="75000"/>
            </a:srgbClr>
          </a:solidFill>
        </p:spPr>
        <p:txBody>
          <a:bodyPr wrap="square" lIns="0" tIns="0" rIns="0" bIns="0" rtlCol="0"/>
          <a:lstStyle/>
          <a:p>
            <a:endParaRPr/>
          </a:p>
        </p:txBody>
      </p:sp>
      <p:sp>
        <p:nvSpPr>
          <p:cNvPr id="26" name="object 26"/>
          <p:cNvSpPr txBox="1"/>
          <p:nvPr/>
        </p:nvSpPr>
        <p:spPr>
          <a:xfrm>
            <a:off x="6322776" y="7057641"/>
            <a:ext cx="1362424" cy="284420"/>
          </a:xfrm>
          <a:prstGeom prst="rect">
            <a:avLst/>
          </a:prstGeom>
        </p:spPr>
        <p:txBody>
          <a:bodyPr vert="horz" wrap="square" lIns="0" tIns="12697" rIns="0" bIns="0" rtlCol="0">
            <a:spAutoFit/>
          </a:bodyPr>
          <a:lstStyle/>
          <a:p>
            <a:pPr marL="12697">
              <a:spcBef>
                <a:spcPts val="100"/>
              </a:spcBef>
            </a:pPr>
            <a:r>
              <a:rPr sz="1700" b="1" spc="10" dirty="0">
                <a:solidFill>
                  <a:srgbClr val="FFFFFF"/>
                </a:solidFill>
                <a:latin typeface="Arial"/>
                <a:cs typeface="Arial"/>
              </a:rPr>
              <a:t>u</a:t>
            </a:r>
            <a:r>
              <a:rPr sz="1700" b="1" spc="5" dirty="0">
                <a:solidFill>
                  <a:srgbClr val="FFFFFF"/>
                </a:solidFill>
                <a:latin typeface="Arial"/>
                <a:cs typeface="Arial"/>
              </a:rPr>
              <a:t>ni</a:t>
            </a:r>
            <a:r>
              <a:rPr sz="1700" b="1" spc="50" dirty="0">
                <a:solidFill>
                  <a:srgbClr val="FFFFFF"/>
                </a:solidFill>
                <a:latin typeface="Arial"/>
                <a:cs typeface="Arial"/>
              </a:rPr>
              <a:t>o</a:t>
            </a:r>
            <a:r>
              <a:rPr sz="1700" b="1" dirty="0">
                <a:solidFill>
                  <a:srgbClr val="FFFFFF"/>
                </a:solidFill>
                <a:latin typeface="Arial"/>
                <a:cs typeface="Arial"/>
              </a:rPr>
              <a:t>ng</a:t>
            </a:r>
            <a:r>
              <a:rPr sz="1700" b="1" spc="10" dirty="0">
                <a:solidFill>
                  <a:srgbClr val="FFFFFF"/>
                </a:solidFill>
                <a:latin typeface="Arial"/>
                <a:cs typeface="Arial"/>
              </a:rPr>
              <a:t>e</a:t>
            </a:r>
            <a:r>
              <a:rPr sz="1700" b="1" spc="-5" dirty="0">
                <a:solidFill>
                  <a:srgbClr val="FFFFFF"/>
                </a:solidFill>
                <a:latin typeface="Arial"/>
                <a:cs typeface="Arial"/>
              </a:rPr>
              <a:t>l</a:t>
            </a:r>
            <a:r>
              <a:rPr sz="1700" b="1" spc="40" dirty="0">
                <a:solidFill>
                  <a:srgbClr val="FFFFFF"/>
                </a:solidFill>
                <a:latin typeface="Arial"/>
                <a:cs typeface="Arial"/>
              </a:rPr>
              <a:t>m</a:t>
            </a:r>
            <a:r>
              <a:rPr sz="1700" b="1" spc="25" dirty="0">
                <a:solidFill>
                  <a:srgbClr val="FFFFFF"/>
                </a:solidFill>
                <a:latin typeface="Arial"/>
                <a:cs typeface="Arial"/>
              </a:rPr>
              <a:t>a</a:t>
            </a:r>
            <a:r>
              <a:rPr sz="1700" b="1" spc="200" dirty="0">
                <a:solidFill>
                  <a:srgbClr val="FFFFFF"/>
                </a:solidFill>
                <a:latin typeface="Arial"/>
                <a:cs typeface="Arial"/>
              </a:rPr>
              <a:t>t</a:t>
            </a:r>
            <a:endParaRPr sz="1700">
              <a:latin typeface="Arial"/>
              <a:cs typeface="Arial"/>
            </a:endParaRPr>
          </a:p>
        </p:txBody>
      </p:sp>
      <p:sp>
        <p:nvSpPr>
          <p:cNvPr id="27" name="object 27"/>
          <p:cNvSpPr txBox="1"/>
          <p:nvPr/>
        </p:nvSpPr>
        <p:spPr>
          <a:xfrm>
            <a:off x="5652148" y="6063827"/>
            <a:ext cx="1526854" cy="578883"/>
          </a:xfrm>
          <a:prstGeom prst="rect">
            <a:avLst/>
          </a:prstGeom>
          <a:solidFill>
            <a:srgbClr val="231F20">
              <a:alpha val="75000"/>
            </a:srgbClr>
          </a:solidFill>
        </p:spPr>
        <p:txBody>
          <a:bodyPr vert="horz" wrap="square" lIns="0" tIns="65391" rIns="0" bIns="0" rtlCol="0">
            <a:spAutoFit/>
          </a:bodyPr>
          <a:lstStyle/>
          <a:p>
            <a:pPr marL="182843" marR="94596" indent="-87612">
              <a:lnSpc>
                <a:spcPts val="2000"/>
              </a:lnSpc>
              <a:spcBef>
                <a:spcPts val="515"/>
              </a:spcBef>
            </a:pPr>
            <a:r>
              <a:rPr sz="1700" b="1" dirty="0">
                <a:solidFill>
                  <a:srgbClr val="FFFFFF"/>
                </a:solidFill>
                <a:latin typeface="Arial"/>
                <a:cs typeface="Arial"/>
              </a:rPr>
              <a:t>p</a:t>
            </a:r>
            <a:r>
              <a:rPr sz="1700" b="1" spc="30" dirty="0">
                <a:solidFill>
                  <a:srgbClr val="FFFFFF"/>
                </a:solidFill>
                <a:latin typeface="Arial"/>
                <a:cs typeface="Arial"/>
              </a:rPr>
              <a:t>a</a:t>
            </a:r>
            <a:r>
              <a:rPr sz="1700" b="1" spc="35" dirty="0">
                <a:solidFill>
                  <a:srgbClr val="FFFFFF"/>
                </a:solidFill>
                <a:latin typeface="Arial"/>
                <a:cs typeface="Arial"/>
              </a:rPr>
              <a:t>ho</a:t>
            </a:r>
            <a:r>
              <a:rPr sz="1700" b="1" spc="-5" dirty="0">
                <a:solidFill>
                  <a:srgbClr val="FFFFFF"/>
                </a:solidFill>
                <a:latin typeface="Arial"/>
                <a:cs typeface="Arial"/>
              </a:rPr>
              <a:t>i</a:t>
            </a:r>
            <a:r>
              <a:rPr sz="1700" b="1" spc="10" dirty="0">
                <a:solidFill>
                  <a:srgbClr val="FFFFFF"/>
                </a:solidFill>
                <a:latin typeface="Arial"/>
                <a:cs typeface="Arial"/>
              </a:rPr>
              <a:t>n</a:t>
            </a:r>
            <a:r>
              <a:rPr sz="1700" b="1" spc="-75" dirty="0">
                <a:solidFill>
                  <a:srgbClr val="FFFFFF"/>
                </a:solidFill>
                <a:latin typeface="Arial"/>
                <a:cs typeface="Arial"/>
              </a:rPr>
              <a:t>v</a:t>
            </a:r>
            <a:r>
              <a:rPr sz="1700" b="1" spc="45" dirty="0">
                <a:solidFill>
                  <a:srgbClr val="FFFFFF"/>
                </a:solidFill>
                <a:latin typeface="Arial"/>
                <a:cs typeface="Arial"/>
              </a:rPr>
              <a:t>o</a:t>
            </a:r>
            <a:r>
              <a:rPr sz="1700" b="1" dirty="0">
                <a:solidFill>
                  <a:srgbClr val="FFFFFF"/>
                </a:solidFill>
                <a:latin typeface="Arial"/>
                <a:cs typeface="Arial"/>
              </a:rPr>
              <a:t>i</a:t>
            </a:r>
            <a:r>
              <a:rPr sz="1700" b="1" spc="15" dirty="0">
                <a:solidFill>
                  <a:srgbClr val="FFFFFF"/>
                </a:solidFill>
                <a:latin typeface="Arial"/>
                <a:cs typeface="Arial"/>
              </a:rPr>
              <a:t>n</a:t>
            </a:r>
            <a:r>
              <a:rPr sz="1700" b="1" spc="75" dirty="0">
                <a:solidFill>
                  <a:srgbClr val="FFFFFF"/>
                </a:solidFill>
                <a:latin typeface="Arial"/>
                <a:cs typeface="Arial"/>
              </a:rPr>
              <a:t>ti  </a:t>
            </a:r>
            <a:r>
              <a:rPr sz="1700" b="1" spc="30" dirty="0">
                <a:solidFill>
                  <a:srgbClr val="FFFFFF"/>
                </a:solidFill>
                <a:latin typeface="Arial"/>
                <a:cs typeface="Arial"/>
              </a:rPr>
              <a:t>ja</a:t>
            </a:r>
            <a:r>
              <a:rPr sz="1700" b="1" spc="-25" dirty="0">
                <a:solidFill>
                  <a:srgbClr val="FFFFFF"/>
                </a:solidFill>
                <a:latin typeface="Arial"/>
                <a:cs typeface="Arial"/>
              </a:rPr>
              <a:t> </a:t>
            </a:r>
            <a:r>
              <a:rPr sz="1700" b="1" spc="10" dirty="0">
                <a:solidFill>
                  <a:srgbClr val="FFFFFF"/>
                </a:solidFill>
                <a:latin typeface="Arial"/>
                <a:cs typeface="Arial"/>
              </a:rPr>
              <a:t>huimaus</a:t>
            </a:r>
            <a:endParaRPr sz="1700">
              <a:latin typeface="Arial"/>
              <a:cs typeface="Arial"/>
            </a:endParaRPr>
          </a:p>
        </p:txBody>
      </p:sp>
      <p:sp>
        <p:nvSpPr>
          <p:cNvPr id="28" name="object 28"/>
          <p:cNvSpPr txBox="1"/>
          <p:nvPr/>
        </p:nvSpPr>
        <p:spPr>
          <a:xfrm>
            <a:off x="759165" y="6705691"/>
            <a:ext cx="1321158" cy="578883"/>
          </a:xfrm>
          <a:prstGeom prst="rect">
            <a:avLst/>
          </a:prstGeom>
          <a:solidFill>
            <a:srgbClr val="231F20">
              <a:alpha val="75000"/>
            </a:srgbClr>
          </a:solidFill>
        </p:spPr>
        <p:txBody>
          <a:bodyPr vert="horz" wrap="square" lIns="0" tIns="65391" rIns="0" bIns="0" rtlCol="0">
            <a:spAutoFit/>
          </a:bodyPr>
          <a:lstStyle/>
          <a:p>
            <a:pPr marL="246966" marR="92691" indent="-151100">
              <a:lnSpc>
                <a:spcPts val="2000"/>
              </a:lnSpc>
              <a:spcBef>
                <a:spcPts val="515"/>
              </a:spcBef>
            </a:pPr>
            <a:r>
              <a:rPr sz="1700" b="1" spc="25" dirty="0">
                <a:solidFill>
                  <a:srgbClr val="FFFFFF"/>
                </a:solidFill>
                <a:latin typeface="Arial"/>
                <a:cs typeface="Arial"/>
              </a:rPr>
              <a:t>h</a:t>
            </a:r>
            <a:r>
              <a:rPr sz="1700" b="1" spc="75" dirty="0">
                <a:solidFill>
                  <a:srgbClr val="FFFFFF"/>
                </a:solidFill>
                <a:latin typeface="Arial"/>
                <a:cs typeface="Arial"/>
              </a:rPr>
              <a:t>e</a:t>
            </a:r>
            <a:r>
              <a:rPr sz="1700" b="1" spc="25" dirty="0">
                <a:solidFill>
                  <a:srgbClr val="FFFFFF"/>
                </a:solidFill>
                <a:latin typeface="Arial"/>
                <a:cs typeface="Arial"/>
              </a:rPr>
              <a:t>r</a:t>
            </a:r>
            <a:r>
              <a:rPr sz="1700" b="1" spc="30" dirty="0">
                <a:solidFill>
                  <a:srgbClr val="FFFFFF"/>
                </a:solidFill>
                <a:latin typeface="Arial"/>
                <a:cs typeface="Arial"/>
              </a:rPr>
              <a:t>m</a:t>
            </a:r>
            <a:r>
              <a:rPr sz="1700" b="1" spc="50" dirty="0">
                <a:solidFill>
                  <a:srgbClr val="FFFFFF"/>
                </a:solidFill>
                <a:latin typeface="Arial"/>
                <a:cs typeface="Arial"/>
              </a:rPr>
              <a:t>o</a:t>
            </a:r>
            <a:r>
              <a:rPr sz="1700" b="1" spc="70" dirty="0">
                <a:solidFill>
                  <a:srgbClr val="FFFFFF"/>
                </a:solidFill>
                <a:latin typeface="Arial"/>
                <a:cs typeface="Arial"/>
              </a:rPr>
              <a:t>s</a:t>
            </a:r>
            <a:r>
              <a:rPr sz="1700" b="1" spc="25" dirty="0">
                <a:solidFill>
                  <a:srgbClr val="FFFFFF"/>
                </a:solidFill>
                <a:latin typeface="Arial"/>
                <a:cs typeface="Arial"/>
              </a:rPr>
              <a:t>t</a:t>
            </a:r>
            <a:r>
              <a:rPr sz="1700" b="1" spc="55" dirty="0">
                <a:solidFill>
                  <a:srgbClr val="FFFFFF"/>
                </a:solidFill>
                <a:latin typeface="Arial"/>
                <a:cs typeface="Arial"/>
              </a:rPr>
              <a:t>u­  </a:t>
            </a:r>
            <a:r>
              <a:rPr sz="1700" b="1" spc="5" dirty="0">
                <a:solidFill>
                  <a:srgbClr val="FFFFFF"/>
                </a:solidFill>
                <a:latin typeface="Arial"/>
                <a:cs typeface="Arial"/>
              </a:rPr>
              <a:t>neisuus</a:t>
            </a:r>
            <a:endParaRPr sz="1700">
              <a:latin typeface="Arial"/>
              <a:cs typeface="Arial"/>
            </a:endParaRPr>
          </a:p>
        </p:txBody>
      </p:sp>
      <p:sp>
        <p:nvSpPr>
          <p:cNvPr id="29" name="object 29"/>
          <p:cNvSpPr txBox="1"/>
          <p:nvPr/>
        </p:nvSpPr>
        <p:spPr>
          <a:xfrm>
            <a:off x="2234163" y="6467755"/>
            <a:ext cx="1339569" cy="314122"/>
          </a:xfrm>
          <a:prstGeom prst="rect">
            <a:avLst/>
          </a:prstGeom>
          <a:solidFill>
            <a:srgbClr val="231F20">
              <a:alpha val="75000"/>
            </a:srgbClr>
          </a:solidFill>
        </p:spPr>
        <p:txBody>
          <a:bodyPr vert="horz" wrap="square" lIns="0" tIns="52058" rIns="0" bIns="0" rtlCol="0">
            <a:spAutoFit/>
          </a:bodyPr>
          <a:lstStyle/>
          <a:p>
            <a:pPr marL="109833">
              <a:spcBef>
                <a:spcPts val="409"/>
              </a:spcBef>
            </a:pPr>
            <a:r>
              <a:rPr sz="1700" b="1" spc="40" dirty="0">
                <a:solidFill>
                  <a:srgbClr val="FFFFFF"/>
                </a:solidFill>
                <a:latin typeface="Arial"/>
                <a:cs typeface="Arial"/>
              </a:rPr>
              <a:t>vatsakivut</a:t>
            </a:r>
            <a:endParaRPr sz="1700">
              <a:latin typeface="Arial"/>
              <a:cs typeface="Arial"/>
            </a:endParaRPr>
          </a:p>
        </p:txBody>
      </p:sp>
      <p:sp>
        <p:nvSpPr>
          <p:cNvPr id="30" name="object 30"/>
          <p:cNvSpPr txBox="1"/>
          <p:nvPr/>
        </p:nvSpPr>
        <p:spPr>
          <a:xfrm>
            <a:off x="6312880" y="2250165"/>
            <a:ext cx="1642400" cy="709146"/>
          </a:xfrm>
          <a:prstGeom prst="rect">
            <a:avLst/>
          </a:prstGeom>
        </p:spPr>
        <p:txBody>
          <a:bodyPr vert="horz" wrap="square" lIns="0" tIns="12697" rIns="0" bIns="0" rtlCol="0">
            <a:spAutoFit/>
          </a:bodyPr>
          <a:lstStyle/>
          <a:p>
            <a:pPr marL="12697">
              <a:spcBef>
                <a:spcPts val="100"/>
              </a:spcBef>
            </a:pPr>
            <a:r>
              <a:rPr sz="1700" b="1" spc="-15" dirty="0">
                <a:solidFill>
                  <a:srgbClr val="D71920"/>
                </a:solidFill>
                <a:latin typeface="Arial"/>
                <a:cs typeface="Arial"/>
              </a:rPr>
              <a:t>aggressiivisuus</a:t>
            </a:r>
            <a:endParaRPr sz="1700">
              <a:latin typeface="Arial"/>
              <a:cs typeface="Arial"/>
            </a:endParaRPr>
          </a:p>
          <a:p>
            <a:pPr marL="258393">
              <a:spcBef>
                <a:spcPts val="1300"/>
              </a:spcBef>
            </a:pPr>
            <a:r>
              <a:rPr sz="1700" b="1" spc="10" dirty="0">
                <a:solidFill>
                  <a:srgbClr val="D71920"/>
                </a:solidFill>
                <a:latin typeface="Arial"/>
                <a:cs typeface="Arial"/>
              </a:rPr>
              <a:t>viha</a:t>
            </a:r>
            <a:endParaRPr sz="1700">
              <a:latin typeface="Arial"/>
              <a:cs typeface="Arial"/>
            </a:endParaRPr>
          </a:p>
        </p:txBody>
      </p:sp>
      <p:sp>
        <p:nvSpPr>
          <p:cNvPr id="31" name="object 31"/>
          <p:cNvSpPr txBox="1"/>
          <p:nvPr/>
        </p:nvSpPr>
        <p:spPr>
          <a:xfrm>
            <a:off x="248614" y="1810854"/>
            <a:ext cx="1780801" cy="1087506"/>
          </a:xfrm>
          <a:prstGeom prst="rect">
            <a:avLst/>
          </a:prstGeom>
        </p:spPr>
        <p:txBody>
          <a:bodyPr vert="horz" wrap="square" lIns="0" tIns="12697" rIns="0" bIns="0" rtlCol="0">
            <a:spAutoFit/>
          </a:bodyPr>
          <a:lstStyle/>
          <a:p>
            <a:pPr marL="90152">
              <a:spcBef>
                <a:spcPts val="100"/>
              </a:spcBef>
            </a:pPr>
            <a:r>
              <a:rPr sz="1700" b="1" spc="30" dirty="0">
                <a:solidFill>
                  <a:srgbClr val="D71920"/>
                </a:solidFill>
                <a:latin typeface="Arial"/>
                <a:cs typeface="Arial"/>
              </a:rPr>
              <a:t>sopeutuminen</a:t>
            </a:r>
            <a:endParaRPr sz="1700" dirty="0">
              <a:latin typeface="Arial"/>
              <a:cs typeface="Arial"/>
            </a:endParaRPr>
          </a:p>
          <a:p>
            <a:pPr marL="12697" marR="5079" indent="248870">
              <a:lnSpc>
                <a:spcPct val="163900"/>
              </a:lnSpc>
              <a:spcBef>
                <a:spcPts val="114"/>
              </a:spcBef>
            </a:pPr>
            <a:r>
              <a:rPr sz="1700" b="1" spc="50" dirty="0">
                <a:solidFill>
                  <a:srgbClr val="D71920"/>
                </a:solidFill>
                <a:latin typeface="Arial"/>
                <a:cs typeface="Arial"/>
              </a:rPr>
              <a:t>vetäytyminen  </a:t>
            </a:r>
            <a:r>
              <a:rPr sz="1700" b="1" spc="40" dirty="0">
                <a:solidFill>
                  <a:srgbClr val="D71920"/>
                </a:solidFill>
                <a:latin typeface="Arial"/>
                <a:cs typeface="Arial"/>
              </a:rPr>
              <a:t>tyhjyyden</a:t>
            </a:r>
            <a:r>
              <a:rPr sz="1700" b="1" spc="-55" dirty="0">
                <a:solidFill>
                  <a:srgbClr val="D71920"/>
                </a:solidFill>
                <a:latin typeface="Arial"/>
                <a:cs typeface="Arial"/>
              </a:rPr>
              <a:t> </a:t>
            </a:r>
            <a:r>
              <a:rPr sz="1700" b="1" spc="55" dirty="0">
                <a:solidFill>
                  <a:srgbClr val="D71920"/>
                </a:solidFill>
                <a:latin typeface="Arial"/>
                <a:cs typeface="Arial"/>
              </a:rPr>
              <a:t>tunne</a:t>
            </a:r>
            <a:endParaRPr sz="1700" dirty="0">
              <a:latin typeface="Arial"/>
              <a:cs typeface="Arial"/>
            </a:endParaRPr>
          </a:p>
        </p:txBody>
      </p:sp>
      <p:sp>
        <p:nvSpPr>
          <p:cNvPr id="32" name="object 32"/>
          <p:cNvSpPr txBox="1"/>
          <p:nvPr/>
        </p:nvSpPr>
        <p:spPr>
          <a:xfrm>
            <a:off x="2188579" y="2250165"/>
            <a:ext cx="3140686" cy="709146"/>
          </a:xfrm>
          <a:prstGeom prst="rect">
            <a:avLst/>
          </a:prstGeom>
        </p:spPr>
        <p:txBody>
          <a:bodyPr vert="horz" wrap="square" lIns="0" tIns="12697" rIns="0" bIns="0" rtlCol="0">
            <a:spAutoFit/>
          </a:bodyPr>
          <a:lstStyle/>
          <a:p>
            <a:pPr marL="12697">
              <a:spcBef>
                <a:spcPts val="100"/>
              </a:spcBef>
              <a:tabLst>
                <a:tab pos="1617656" algn="l"/>
              </a:tabLst>
            </a:pPr>
            <a:r>
              <a:rPr sz="1700" b="1" spc="25" dirty="0">
                <a:solidFill>
                  <a:srgbClr val="D71920"/>
                </a:solidFill>
                <a:latin typeface="Arial"/>
                <a:cs typeface="Arial"/>
              </a:rPr>
              <a:t>hämmennys	</a:t>
            </a:r>
            <a:r>
              <a:rPr sz="1700" b="1" spc="-5" dirty="0">
                <a:solidFill>
                  <a:srgbClr val="D71920"/>
                </a:solidFill>
                <a:latin typeface="Arial"/>
                <a:cs typeface="Arial"/>
              </a:rPr>
              <a:t>syyllisyys</a:t>
            </a:r>
            <a:endParaRPr sz="1700">
              <a:latin typeface="Arial"/>
              <a:cs typeface="Arial"/>
            </a:endParaRPr>
          </a:p>
          <a:p>
            <a:pPr marL="968181">
              <a:spcBef>
                <a:spcPts val="1300"/>
              </a:spcBef>
            </a:pPr>
            <a:r>
              <a:rPr sz="1700" b="1" spc="35" dirty="0">
                <a:solidFill>
                  <a:srgbClr val="D71920"/>
                </a:solidFill>
                <a:latin typeface="Arial"/>
                <a:cs typeface="Arial"/>
              </a:rPr>
              <a:t>epätodellinen</a:t>
            </a:r>
            <a:r>
              <a:rPr sz="1700" b="1" spc="-15" dirty="0">
                <a:solidFill>
                  <a:srgbClr val="D71920"/>
                </a:solidFill>
                <a:latin typeface="Arial"/>
                <a:cs typeface="Arial"/>
              </a:rPr>
              <a:t> </a:t>
            </a:r>
            <a:r>
              <a:rPr sz="1700" b="1" spc="55" dirty="0">
                <a:solidFill>
                  <a:srgbClr val="D71920"/>
                </a:solidFill>
                <a:latin typeface="Arial"/>
                <a:cs typeface="Arial"/>
              </a:rPr>
              <a:t>tunne</a:t>
            </a:r>
            <a:endParaRPr sz="1700">
              <a:latin typeface="Arial"/>
              <a:cs typeface="Arial"/>
            </a:endParaRPr>
          </a:p>
        </p:txBody>
      </p:sp>
      <p:sp>
        <p:nvSpPr>
          <p:cNvPr id="33" name="object 33"/>
          <p:cNvSpPr txBox="1"/>
          <p:nvPr/>
        </p:nvSpPr>
        <p:spPr>
          <a:xfrm>
            <a:off x="309546" y="3242555"/>
            <a:ext cx="1363059" cy="792314"/>
          </a:xfrm>
          <a:prstGeom prst="rect">
            <a:avLst/>
          </a:prstGeom>
        </p:spPr>
        <p:txBody>
          <a:bodyPr vert="horz" wrap="square" lIns="0" tIns="25395" rIns="0" bIns="0" rtlCol="0">
            <a:spAutoFit/>
          </a:bodyPr>
          <a:lstStyle/>
          <a:p>
            <a:pPr marL="12697" marR="5079" indent="-635" algn="ctr">
              <a:lnSpc>
                <a:spcPts val="2000"/>
              </a:lnSpc>
              <a:spcBef>
                <a:spcPts val="200"/>
              </a:spcBef>
            </a:pPr>
            <a:r>
              <a:rPr sz="1700" b="1" spc="10" dirty="0">
                <a:solidFill>
                  <a:srgbClr val="D71920"/>
                </a:solidFill>
                <a:latin typeface="Arial"/>
                <a:cs typeface="Arial"/>
              </a:rPr>
              <a:t>epävarmuus  </a:t>
            </a:r>
            <a:r>
              <a:rPr sz="1700" b="1" spc="30" dirty="0">
                <a:solidFill>
                  <a:srgbClr val="D71920"/>
                </a:solidFill>
                <a:latin typeface="Arial"/>
                <a:cs typeface="Arial"/>
              </a:rPr>
              <a:t>siitä </a:t>
            </a:r>
            <a:r>
              <a:rPr sz="1700" b="1" spc="65" dirty="0">
                <a:solidFill>
                  <a:srgbClr val="D71920"/>
                </a:solidFill>
                <a:latin typeface="Arial"/>
                <a:cs typeface="Arial"/>
              </a:rPr>
              <a:t>mitä  </a:t>
            </a:r>
            <a:r>
              <a:rPr sz="1700" b="1" spc="25" dirty="0">
                <a:solidFill>
                  <a:srgbClr val="D71920"/>
                </a:solidFill>
                <a:latin typeface="Arial"/>
                <a:cs typeface="Arial"/>
              </a:rPr>
              <a:t>pitäisi</a:t>
            </a:r>
            <a:r>
              <a:rPr sz="1700" b="1" spc="-70" dirty="0">
                <a:solidFill>
                  <a:srgbClr val="D71920"/>
                </a:solidFill>
                <a:latin typeface="Arial"/>
                <a:cs typeface="Arial"/>
              </a:rPr>
              <a:t> </a:t>
            </a:r>
            <a:r>
              <a:rPr sz="1700" b="1" spc="65" dirty="0">
                <a:solidFill>
                  <a:srgbClr val="D71920"/>
                </a:solidFill>
                <a:latin typeface="Arial"/>
                <a:cs typeface="Arial"/>
              </a:rPr>
              <a:t>tehdä</a:t>
            </a:r>
            <a:endParaRPr sz="1700">
              <a:latin typeface="Arial"/>
              <a:cs typeface="Arial"/>
            </a:endParaRPr>
          </a:p>
        </p:txBody>
      </p:sp>
      <p:sp>
        <p:nvSpPr>
          <p:cNvPr id="34" name="object 34"/>
          <p:cNvSpPr txBox="1"/>
          <p:nvPr/>
        </p:nvSpPr>
        <p:spPr>
          <a:xfrm>
            <a:off x="185006" y="4928200"/>
            <a:ext cx="1611927" cy="792314"/>
          </a:xfrm>
          <a:prstGeom prst="rect">
            <a:avLst/>
          </a:prstGeom>
        </p:spPr>
        <p:txBody>
          <a:bodyPr vert="horz" wrap="square" lIns="0" tIns="25395" rIns="0" bIns="0" rtlCol="0">
            <a:spAutoFit/>
          </a:bodyPr>
          <a:lstStyle/>
          <a:p>
            <a:pPr marL="12697" marR="5079" algn="ctr">
              <a:lnSpc>
                <a:spcPts val="2000"/>
              </a:lnSpc>
              <a:spcBef>
                <a:spcPts val="200"/>
              </a:spcBef>
            </a:pPr>
            <a:r>
              <a:rPr sz="1700" b="1" spc="30" dirty="0">
                <a:solidFill>
                  <a:srgbClr val="D71920"/>
                </a:solidFill>
                <a:latin typeface="Arial"/>
                <a:cs typeface="Arial"/>
              </a:rPr>
              <a:t>normaalien  </a:t>
            </a:r>
            <a:r>
              <a:rPr sz="1700" b="1" spc="35" dirty="0">
                <a:solidFill>
                  <a:srgbClr val="D71920"/>
                </a:solidFill>
                <a:latin typeface="Arial"/>
                <a:cs typeface="Arial"/>
              </a:rPr>
              <a:t>a</a:t>
            </a:r>
            <a:r>
              <a:rPr sz="1700" b="1" spc="25" dirty="0">
                <a:solidFill>
                  <a:srgbClr val="D71920"/>
                </a:solidFill>
                <a:latin typeface="Arial"/>
                <a:cs typeface="Arial"/>
              </a:rPr>
              <a:t>r</a:t>
            </a:r>
            <a:r>
              <a:rPr sz="1700" b="1" spc="95" dirty="0">
                <a:solidFill>
                  <a:srgbClr val="D71920"/>
                </a:solidFill>
                <a:latin typeface="Arial"/>
                <a:cs typeface="Arial"/>
              </a:rPr>
              <a:t>k</a:t>
            </a:r>
            <a:r>
              <a:rPr sz="1700" b="1" spc="10" dirty="0">
                <a:solidFill>
                  <a:srgbClr val="D71920"/>
                </a:solidFill>
                <a:latin typeface="Arial"/>
                <a:cs typeface="Arial"/>
              </a:rPr>
              <a:t>i</a:t>
            </a:r>
            <a:r>
              <a:rPr sz="1700" b="1" spc="50" dirty="0">
                <a:solidFill>
                  <a:srgbClr val="D71920"/>
                </a:solidFill>
                <a:latin typeface="Arial"/>
                <a:cs typeface="Arial"/>
              </a:rPr>
              <a:t>a</a:t>
            </a:r>
            <a:r>
              <a:rPr sz="1700" b="1" spc="-65" dirty="0">
                <a:solidFill>
                  <a:srgbClr val="D71920"/>
                </a:solidFill>
                <a:latin typeface="Arial"/>
                <a:cs typeface="Arial"/>
              </a:rPr>
              <a:t>s</a:t>
            </a:r>
            <a:r>
              <a:rPr sz="1700" b="1" spc="80" dirty="0">
                <a:solidFill>
                  <a:srgbClr val="D71920"/>
                </a:solidFill>
                <a:latin typeface="Arial"/>
                <a:cs typeface="Arial"/>
              </a:rPr>
              <a:t>k</a:t>
            </a:r>
            <a:r>
              <a:rPr sz="1700" b="1" spc="35" dirty="0">
                <a:solidFill>
                  <a:srgbClr val="D71920"/>
                </a:solidFill>
                <a:latin typeface="Arial"/>
                <a:cs typeface="Arial"/>
              </a:rPr>
              <a:t>a</a:t>
            </a:r>
            <a:r>
              <a:rPr sz="1700" b="1" spc="25" dirty="0">
                <a:solidFill>
                  <a:srgbClr val="D71920"/>
                </a:solidFill>
                <a:latin typeface="Arial"/>
                <a:cs typeface="Arial"/>
              </a:rPr>
              <a:t>r</a:t>
            </a:r>
            <a:r>
              <a:rPr sz="1700" b="1" spc="75" dirty="0">
                <a:solidFill>
                  <a:srgbClr val="D71920"/>
                </a:solidFill>
                <a:latin typeface="Arial"/>
                <a:cs typeface="Arial"/>
              </a:rPr>
              <a:t>e</a:t>
            </a:r>
            <a:r>
              <a:rPr sz="1700" b="1" dirty="0">
                <a:solidFill>
                  <a:srgbClr val="D71920"/>
                </a:solidFill>
                <a:latin typeface="Arial"/>
                <a:cs typeface="Arial"/>
              </a:rPr>
              <a:t>i</a:t>
            </a:r>
            <a:r>
              <a:rPr sz="1700" b="1" spc="5" dirty="0">
                <a:solidFill>
                  <a:srgbClr val="D71920"/>
                </a:solidFill>
                <a:latin typeface="Arial"/>
                <a:cs typeface="Arial"/>
              </a:rPr>
              <a:t>d</a:t>
            </a:r>
            <a:r>
              <a:rPr sz="1700" b="1" spc="75" dirty="0">
                <a:solidFill>
                  <a:srgbClr val="D71920"/>
                </a:solidFill>
                <a:latin typeface="Arial"/>
                <a:cs typeface="Arial"/>
              </a:rPr>
              <a:t>e</a:t>
            </a:r>
            <a:r>
              <a:rPr sz="1700" b="1" spc="25" dirty="0">
                <a:solidFill>
                  <a:srgbClr val="D71920"/>
                </a:solidFill>
                <a:latin typeface="Arial"/>
                <a:cs typeface="Arial"/>
              </a:rPr>
              <a:t>n  </a:t>
            </a:r>
            <a:r>
              <a:rPr sz="1700" b="1" spc="55" dirty="0">
                <a:solidFill>
                  <a:srgbClr val="D71920"/>
                </a:solidFill>
                <a:latin typeface="Arial"/>
                <a:cs typeface="Arial"/>
              </a:rPr>
              <a:t>aloittaminen</a:t>
            </a:r>
            <a:endParaRPr sz="1700">
              <a:latin typeface="Arial"/>
              <a:cs typeface="Arial"/>
            </a:endParaRPr>
          </a:p>
        </p:txBody>
      </p:sp>
      <p:sp>
        <p:nvSpPr>
          <p:cNvPr id="35" name="object 35"/>
          <p:cNvSpPr txBox="1"/>
          <p:nvPr/>
        </p:nvSpPr>
        <p:spPr>
          <a:xfrm>
            <a:off x="8151147" y="1810855"/>
            <a:ext cx="2102679" cy="1970625"/>
          </a:xfrm>
          <a:prstGeom prst="rect">
            <a:avLst/>
          </a:prstGeom>
        </p:spPr>
        <p:txBody>
          <a:bodyPr vert="horz" wrap="square" lIns="0" tIns="12697" rIns="0" bIns="0" rtlCol="0">
            <a:spAutoFit/>
          </a:bodyPr>
          <a:lstStyle/>
          <a:p>
            <a:pPr marL="679314">
              <a:spcBef>
                <a:spcPts val="100"/>
              </a:spcBef>
            </a:pPr>
            <a:r>
              <a:rPr sz="1700" b="1" spc="35" dirty="0">
                <a:solidFill>
                  <a:srgbClr val="D71920"/>
                </a:solidFill>
                <a:latin typeface="Arial"/>
                <a:cs typeface="Arial"/>
              </a:rPr>
              <a:t>hyväksyntä</a:t>
            </a:r>
            <a:endParaRPr sz="1700">
              <a:latin typeface="Arial"/>
              <a:cs typeface="Arial"/>
            </a:endParaRPr>
          </a:p>
          <a:p>
            <a:pPr marL="12697" marR="5079" indent="86343">
              <a:lnSpc>
                <a:spcPct val="163900"/>
              </a:lnSpc>
              <a:spcBef>
                <a:spcPts val="114"/>
              </a:spcBef>
              <a:tabLst>
                <a:tab pos="1186578" algn="l"/>
              </a:tabLst>
            </a:pPr>
            <a:r>
              <a:rPr sz="1700" b="1" dirty="0">
                <a:solidFill>
                  <a:srgbClr val="D71920"/>
                </a:solidFill>
                <a:latin typeface="Arial"/>
                <a:cs typeface="Arial"/>
              </a:rPr>
              <a:t>ylisuojelevuus  </a:t>
            </a:r>
            <a:r>
              <a:rPr sz="1700" b="1" spc="30" dirty="0">
                <a:solidFill>
                  <a:srgbClr val="D71920"/>
                </a:solidFill>
                <a:latin typeface="Arial"/>
                <a:cs typeface="Arial"/>
              </a:rPr>
              <a:t>ä</a:t>
            </a:r>
            <a:r>
              <a:rPr sz="1700" b="1" spc="55" dirty="0">
                <a:solidFill>
                  <a:srgbClr val="D71920"/>
                </a:solidFill>
                <a:latin typeface="Arial"/>
                <a:cs typeface="Arial"/>
              </a:rPr>
              <a:t>r</a:t>
            </a:r>
            <a:r>
              <a:rPr sz="1700" b="1" spc="-55" dirty="0">
                <a:solidFill>
                  <a:srgbClr val="D71920"/>
                </a:solidFill>
                <a:latin typeface="Arial"/>
                <a:cs typeface="Arial"/>
              </a:rPr>
              <a:t>s</a:t>
            </a:r>
            <a:r>
              <a:rPr sz="1700" b="1" spc="125" dirty="0">
                <a:solidFill>
                  <a:srgbClr val="D71920"/>
                </a:solidFill>
                <a:latin typeface="Arial"/>
                <a:cs typeface="Arial"/>
              </a:rPr>
              <a:t>yt</a:t>
            </a:r>
            <a:r>
              <a:rPr sz="1700" b="1" spc="-5" dirty="0">
                <a:solidFill>
                  <a:srgbClr val="D71920"/>
                </a:solidFill>
                <a:latin typeface="Arial"/>
                <a:cs typeface="Arial"/>
              </a:rPr>
              <a:t>y</a:t>
            </a:r>
            <a:r>
              <a:rPr sz="1700" b="1" spc="-35" dirty="0">
                <a:solidFill>
                  <a:srgbClr val="D71920"/>
                </a:solidFill>
                <a:latin typeface="Arial"/>
                <a:cs typeface="Arial"/>
              </a:rPr>
              <a:t>s</a:t>
            </a:r>
            <a:r>
              <a:rPr sz="1700" b="1" dirty="0">
                <a:solidFill>
                  <a:srgbClr val="D71920"/>
                </a:solidFill>
                <a:latin typeface="Arial"/>
                <a:cs typeface="Arial"/>
              </a:rPr>
              <a:t>	</a:t>
            </a:r>
            <a:r>
              <a:rPr sz="1700" b="1" spc="75" dirty="0">
                <a:solidFill>
                  <a:srgbClr val="D71920"/>
                </a:solidFill>
                <a:latin typeface="Arial"/>
                <a:cs typeface="Arial"/>
              </a:rPr>
              <a:t>e</a:t>
            </a:r>
            <a:r>
              <a:rPr sz="1700" b="1" dirty="0">
                <a:solidFill>
                  <a:srgbClr val="D71920"/>
                </a:solidFill>
                <a:latin typeface="Arial"/>
                <a:cs typeface="Arial"/>
              </a:rPr>
              <a:t>p</a:t>
            </a:r>
            <a:r>
              <a:rPr sz="1700" b="1" spc="20" dirty="0">
                <a:solidFill>
                  <a:srgbClr val="D71920"/>
                </a:solidFill>
                <a:latin typeface="Arial"/>
                <a:cs typeface="Arial"/>
              </a:rPr>
              <a:t>ä</a:t>
            </a:r>
            <a:r>
              <a:rPr sz="1700" b="1" spc="40" dirty="0">
                <a:solidFill>
                  <a:srgbClr val="D71920"/>
                </a:solidFill>
                <a:latin typeface="Arial"/>
                <a:cs typeface="Arial"/>
              </a:rPr>
              <a:t>u</a:t>
            </a:r>
            <a:r>
              <a:rPr sz="1700" b="1" spc="-65" dirty="0">
                <a:solidFill>
                  <a:srgbClr val="D71920"/>
                </a:solidFill>
                <a:latin typeface="Arial"/>
                <a:cs typeface="Arial"/>
              </a:rPr>
              <a:t>s</a:t>
            </a:r>
            <a:r>
              <a:rPr sz="1700" b="1" spc="25" dirty="0">
                <a:solidFill>
                  <a:srgbClr val="D71920"/>
                </a:solidFill>
                <a:latin typeface="Arial"/>
                <a:cs typeface="Arial"/>
              </a:rPr>
              <a:t>k</a:t>
            </a:r>
            <a:r>
              <a:rPr sz="1700" b="1" spc="75" dirty="0">
                <a:solidFill>
                  <a:srgbClr val="D71920"/>
                </a:solidFill>
                <a:latin typeface="Arial"/>
                <a:cs typeface="Arial"/>
              </a:rPr>
              <a:t>o</a:t>
            </a:r>
            <a:endParaRPr sz="1700">
              <a:latin typeface="Arial"/>
              <a:cs typeface="Arial"/>
            </a:endParaRPr>
          </a:p>
          <a:p>
            <a:pPr marL="196811">
              <a:spcBef>
                <a:spcPts val="1220"/>
              </a:spcBef>
            </a:pPr>
            <a:r>
              <a:rPr sz="1700" b="1" spc="50" dirty="0">
                <a:solidFill>
                  <a:srgbClr val="D71920"/>
                </a:solidFill>
                <a:latin typeface="Arial"/>
                <a:cs typeface="Arial"/>
              </a:rPr>
              <a:t>toivottomuus</a:t>
            </a:r>
            <a:endParaRPr sz="1700">
              <a:latin typeface="Arial"/>
              <a:cs typeface="Arial"/>
            </a:endParaRPr>
          </a:p>
          <a:p>
            <a:pPr marL="808193">
              <a:spcBef>
                <a:spcPts val="1170"/>
              </a:spcBef>
            </a:pPr>
            <a:r>
              <a:rPr sz="1700" b="1" spc="25" dirty="0">
                <a:solidFill>
                  <a:srgbClr val="D71920"/>
                </a:solidFill>
                <a:latin typeface="Arial"/>
                <a:cs typeface="Arial"/>
              </a:rPr>
              <a:t>alakulo</a:t>
            </a:r>
            <a:endParaRPr sz="1700">
              <a:latin typeface="Arial"/>
              <a:cs typeface="Arial"/>
            </a:endParaRPr>
          </a:p>
        </p:txBody>
      </p:sp>
      <p:sp>
        <p:nvSpPr>
          <p:cNvPr id="36" name="object 36"/>
          <p:cNvSpPr txBox="1"/>
          <p:nvPr/>
        </p:nvSpPr>
        <p:spPr>
          <a:xfrm>
            <a:off x="3863258" y="6701119"/>
            <a:ext cx="1485588" cy="571190"/>
          </a:xfrm>
          <a:prstGeom prst="rect">
            <a:avLst/>
          </a:prstGeom>
          <a:solidFill>
            <a:srgbClr val="231F20">
              <a:alpha val="75000"/>
            </a:srgbClr>
          </a:solidFill>
        </p:spPr>
        <p:txBody>
          <a:bodyPr vert="horz" wrap="square" lIns="0" tIns="57773" rIns="0" bIns="0" rtlCol="0">
            <a:spAutoFit/>
          </a:bodyPr>
          <a:lstStyle/>
          <a:p>
            <a:pPr algn="ctr">
              <a:lnSpc>
                <a:spcPts val="2020"/>
              </a:lnSpc>
              <a:spcBef>
                <a:spcPts val="455"/>
              </a:spcBef>
            </a:pPr>
            <a:r>
              <a:rPr sz="1700" b="1" spc="25" dirty="0">
                <a:solidFill>
                  <a:srgbClr val="FFFFFF"/>
                </a:solidFill>
                <a:latin typeface="Arial"/>
                <a:cs typeface="Arial"/>
              </a:rPr>
              <a:t>lihaskivut</a:t>
            </a:r>
            <a:r>
              <a:rPr sz="1700" b="1" spc="-20" dirty="0">
                <a:solidFill>
                  <a:srgbClr val="FFFFFF"/>
                </a:solidFill>
                <a:latin typeface="Arial"/>
                <a:cs typeface="Arial"/>
              </a:rPr>
              <a:t> </a:t>
            </a:r>
            <a:r>
              <a:rPr sz="1700" b="1" spc="30" dirty="0">
                <a:solidFill>
                  <a:srgbClr val="FFFFFF"/>
                </a:solidFill>
                <a:latin typeface="Arial"/>
                <a:cs typeface="Arial"/>
              </a:rPr>
              <a:t>ja</a:t>
            </a:r>
            <a:endParaRPr sz="1700">
              <a:latin typeface="Arial"/>
              <a:cs typeface="Arial"/>
            </a:endParaRPr>
          </a:p>
          <a:p>
            <a:pPr algn="ctr">
              <a:lnSpc>
                <a:spcPts val="2020"/>
              </a:lnSpc>
            </a:pPr>
            <a:r>
              <a:rPr sz="1700" b="1" spc="40" dirty="0">
                <a:solidFill>
                  <a:srgbClr val="FFFFFF"/>
                </a:solidFill>
                <a:latin typeface="Arial"/>
                <a:cs typeface="Arial"/>
              </a:rPr>
              <a:t>­jännitys</a:t>
            </a:r>
            <a:endParaRPr sz="1700">
              <a:latin typeface="Arial"/>
              <a:cs typeface="Arial"/>
            </a:endParaRPr>
          </a:p>
        </p:txBody>
      </p:sp>
      <p:sp>
        <p:nvSpPr>
          <p:cNvPr id="37" name="object 37"/>
          <p:cNvSpPr txBox="1"/>
          <p:nvPr/>
        </p:nvSpPr>
        <p:spPr>
          <a:xfrm>
            <a:off x="9581312" y="5484663"/>
            <a:ext cx="622169" cy="314122"/>
          </a:xfrm>
          <a:prstGeom prst="rect">
            <a:avLst/>
          </a:prstGeom>
          <a:solidFill>
            <a:srgbClr val="231F20">
              <a:alpha val="75000"/>
            </a:srgbClr>
          </a:solidFill>
        </p:spPr>
        <p:txBody>
          <a:bodyPr vert="horz" wrap="square" lIns="0" tIns="52058" rIns="0" bIns="0" rtlCol="0">
            <a:spAutoFit/>
          </a:bodyPr>
          <a:lstStyle/>
          <a:p>
            <a:pPr marL="96501">
              <a:spcBef>
                <a:spcPts val="409"/>
              </a:spcBef>
            </a:pPr>
            <a:r>
              <a:rPr sz="1700" b="1" spc="75" dirty="0">
                <a:solidFill>
                  <a:srgbClr val="FFFFFF"/>
                </a:solidFill>
                <a:latin typeface="Arial"/>
                <a:cs typeface="Arial"/>
              </a:rPr>
              <a:t>itku</a:t>
            </a:r>
            <a:endParaRPr sz="17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A64B-D64F-416E-99F4-6E3DB7FD277F}"/>
              </a:ext>
            </a:extLst>
          </p:cNvPr>
          <p:cNvSpPr>
            <a:spLocks noGrp="1"/>
          </p:cNvSpPr>
          <p:nvPr>
            <p:ph type="title"/>
          </p:nvPr>
        </p:nvSpPr>
        <p:spPr>
          <a:xfrm>
            <a:off x="552450" y="230188"/>
            <a:ext cx="7705725" cy="1371600"/>
          </a:xfrm>
        </p:spPr>
        <p:txBody>
          <a:bodyPr wrap="square" anchor="ctr">
            <a:normAutofit/>
          </a:bodyPr>
          <a:lstStyle/>
          <a:p>
            <a:r>
              <a:rPr lang="en-US" err="1"/>
              <a:t>Mielenhyvinvointi</a:t>
            </a:r>
          </a:p>
        </p:txBody>
      </p:sp>
      <p:pic>
        <p:nvPicPr>
          <p:cNvPr id="4" name="Content Placeholder 3" descr="A picture containing water, outdoor, sky&#10;&#10;Description automatically generated">
            <a:extLst>
              <a:ext uri="{FF2B5EF4-FFF2-40B4-BE49-F238E27FC236}">
                <a16:creationId xmlns:a16="http://schemas.microsoft.com/office/drawing/2014/main" id="{2F5BC2B9-371E-4079-B034-14D7BCEBFB0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234" r="11817" b="3"/>
          <a:stretch/>
        </p:blipFill>
        <p:spPr>
          <a:xfrm>
            <a:off x="0" y="1743673"/>
            <a:ext cx="4764087" cy="4749800"/>
          </a:xfrm>
          <a:noFill/>
        </p:spPr>
      </p:pic>
      <p:sp>
        <p:nvSpPr>
          <p:cNvPr id="7" name="Content Placeholder 6">
            <a:extLst>
              <a:ext uri="{FF2B5EF4-FFF2-40B4-BE49-F238E27FC236}">
                <a16:creationId xmlns:a16="http://schemas.microsoft.com/office/drawing/2014/main" id="{340A7A56-70D3-4AED-B49C-1C506DD64AC6}"/>
              </a:ext>
            </a:extLst>
          </p:cNvPr>
          <p:cNvSpPr>
            <a:spLocks noGrp="1"/>
          </p:cNvSpPr>
          <p:nvPr>
            <p:ph sz="half" idx="2"/>
          </p:nvPr>
        </p:nvSpPr>
        <p:spPr>
          <a:xfrm>
            <a:off x="5149348" y="1906588"/>
            <a:ext cx="4764088" cy="4749800"/>
          </a:xfrm>
        </p:spPr>
        <p:txBody>
          <a:bodyPr vert="horz" wrap="square" lIns="80201" tIns="40100" rIns="80201" bIns="40100" numCol="1" rtlCol="0" anchor="t" anchorCtr="0" compatLnSpc="1">
            <a:prstTxWarp prst="textNoShape">
              <a:avLst/>
            </a:prstTxWarp>
            <a:normAutofit/>
          </a:bodyPr>
          <a:lstStyle/>
          <a:p>
            <a:pPr>
              <a:lnSpc>
                <a:spcPct val="90000"/>
              </a:lnSpc>
            </a:pPr>
            <a:r>
              <a:rPr lang="en-US" sz="1800" dirty="0" err="1"/>
              <a:t>Mielenhyvinvointi</a:t>
            </a:r>
            <a:r>
              <a:rPr lang="en-US" sz="1800" dirty="0"/>
              <a:t> </a:t>
            </a:r>
            <a:r>
              <a:rPr lang="en-US" sz="1800" dirty="0" err="1"/>
              <a:t>näkyy</a:t>
            </a:r>
            <a:r>
              <a:rPr lang="en-US" sz="1800" dirty="0"/>
              <a:t> </a:t>
            </a:r>
            <a:r>
              <a:rPr lang="en-US" sz="1800" dirty="0" err="1"/>
              <a:t>esimerkiksi</a:t>
            </a:r>
            <a:r>
              <a:rPr lang="en-US" sz="1800" dirty="0"/>
              <a:t> </a:t>
            </a:r>
            <a:r>
              <a:rPr lang="en-US" sz="1800" dirty="0" err="1"/>
              <a:t>niin</a:t>
            </a:r>
            <a:r>
              <a:rPr lang="en-US" sz="1800" dirty="0"/>
              <a:t>, </a:t>
            </a:r>
            <a:r>
              <a:rPr lang="en-US" sz="1800" dirty="0" err="1"/>
              <a:t>että</a:t>
            </a:r>
            <a:r>
              <a:rPr lang="en-US" sz="1800" dirty="0"/>
              <a:t> </a:t>
            </a:r>
            <a:r>
              <a:rPr lang="en-US" sz="1800" dirty="0" err="1"/>
              <a:t>pystymme</a:t>
            </a:r>
            <a:r>
              <a:rPr lang="en-US" sz="1800" dirty="0"/>
              <a:t> </a:t>
            </a:r>
            <a:r>
              <a:rPr lang="en-US" sz="1800" dirty="0" err="1"/>
              <a:t>ylläpitämään</a:t>
            </a:r>
            <a:r>
              <a:rPr lang="en-US" sz="1800" dirty="0"/>
              <a:t> </a:t>
            </a:r>
            <a:r>
              <a:rPr lang="en-US" sz="1800" dirty="0" err="1"/>
              <a:t>ihmissuhteita</a:t>
            </a:r>
            <a:r>
              <a:rPr lang="en-US" sz="1800" dirty="0"/>
              <a:t>, </a:t>
            </a:r>
            <a:r>
              <a:rPr lang="en-US" sz="1800" dirty="0" err="1"/>
              <a:t>välitämme</a:t>
            </a:r>
            <a:r>
              <a:rPr lang="en-US" sz="1800" dirty="0"/>
              <a:t> </a:t>
            </a:r>
            <a:r>
              <a:rPr lang="en-US" sz="1800" dirty="0" err="1"/>
              <a:t>toisista</a:t>
            </a:r>
            <a:r>
              <a:rPr lang="en-US" sz="1800" dirty="0"/>
              <a:t> </a:t>
            </a:r>
            <a:r>
              <a:rPr lang="en-US" sz="1800" dirty="0" err="1"/>
              <a:t>ihmisistä</a:t>
            </a:r>
            <a:r>
              <a:rPr lang="en-US" sz="1800" dirty="0"/>
              <a:t>, </a:t>
            </a:r>
            <a:r>
              <a:rPr lang="en-US" sz="1800" dirty="0" err="1"/>
              <a:t>olemme</a:t>
            </a:r>
            <a:r>
              <a:rPr lang="en-US" sz="1800" dirty="0"/>
              <a:t> </a:t>
            </a:r>
            <a:r>
              <a:rPr lang="en-US" sz="1800" dirty="0" err="1"/>
              <a:t>kanssakäymisessä</a:t>
            </a:r>
            <a:r>
              <a:rPr lang="en-US" sz="1800" dirty="0"/>
              <a:t> </a:t>
            </a:r>
            <a:r>
              <a:rPr lang="en-US" sz="1800" dirty="0" err="1"/>
              <a:t>muiden</a:t>
            </a:r>
            <a:r>
              <a:rPr lang="en-US" sz="1800" dirty="0"/>
              <a:t> </a:t>
            </a:r>
            <a:r>
              <a:rPr lang="en-US" sz="1800" dirty="0" err="1"/>
              <a:t>kanssa</a:t>
            </a:r>
            <a:r>
              <a:rPr lang="en-US" sz="1800" dirty="0"/>
              <a:t> ja </a:t>
            </a:r>
            <a:r>
              <a:rPr lang="en-US" sz="1800" dirty="0" err="1"/>
              <a:t>osaamme</a:t>
            </a:r>
            <a:r>
              <a:rPr lang="en-US" sz="1800" dirty="0"/>
              <a:t> </a:t>
            </a:r>
            <a:r>
              <a:rPr lang="en-US" sz="1800" dirty="0" err="1"/>
              <a:t>ilmaista</a:t>
            </a:r>
            <a:r>
              <a:rPr lang="en-US" sz="1800" dirty="0"/>
              <a:t> </a:t>
            </a:r>
            <a:r>
              <a:rPr lang="en-US" sz="1800" dirty="0" err="1"/>
              <a:t>tunteitamme</a:t>
            </a:r>
            <a:r>
              <a:rPr lang="en-US" sz="1800" dirty="0"/>
              <a:t>. </a:t>
            </a:r>
            <a:br>
              <a:rPr lang="en-US" sz="1800" dirty="0"/>
            </a:br>
            <a:endParaRPr lang="en-US" sz="1800" dirty="0"/>
          </a:p>
          <a:p>
            <a:pPr>
              <a:lnSpc>
                <a:spcPct val="90000"/>
              </a:lnSpc>
            </a:pPr>
            <a:r>
              <a:rPr lang="en-US" sz="1800" dirty="0" err="1"/>
              <a:t>Mielenhyvinvointi</a:t>
            </a:r>
            <a:r>
              <a:rPr lang="en-US" sz="1800" dirty="0"/>
              <a:t> </a:t>
            </a:r>
            <a:r>
              <a:rPr lang="en-US" sz="1800" dirty="0" err="1"/>
              <a:t>auttaa</a:t>
            </a:r>
            <a:r>
              <a:rPr lang="en-US" sz="1800" dirty="0"/>
              <a:t> </a:t>
            </a:r>
            <a:r>
              <a:rPr lang="en-US" sz="1800" dirty="0" err="1"/>
              <a:t>myös</a:t>
            </a:r>
            <a:r>
              <a:rPr lang="en-US" sz="1800" dirty="0"/>
              <a:t> </a:t>
            </a:r>
            <a:r>
              <a:rPr lang="en-US" sz="1800" dirty="0" err="1"/>
              <a:t>hallitsemaan</a:t>
            </a:r>
            <a:r>
              <a:rPr lang="en-US" sz="1800" dirty="0"/>
              <a:t> </a:t>
            </a:r>
            <a:r>
              <a:rPr lang="en-US" sz="1800" dirty="0" err="1"/>
              <a:t>ajoittaista</a:t>
            </a:r>
            <a:r>
              <a:rPr lang="en-US" sz="1800" dirty="0"/>
              <a:t> </a:t>
            </a:r>
            <a:r>
              <a:rPr lang="en-US" sz="1800" dirty="0" err="1"/>
              <a:t>ahdistusta</a:t>
            </a:r>
            <a:r>
              <a:rPr lang="en-US" sz="1800" dirty="0"/>
              <a:t>, </a:t>
            </a:r>
            <a:r>
              <a:rPr lang="en-US" sz="1800" dirty="0" err="1"/>
              <a:t>sietämään</a:t>
            </a:r>
            <a:r>
              <a:rPr lang="en-US" sz="1800" dirty="0"/>
              <a:t> </a:t>
            </a:r>
            <a:r>
              <a:rPr lang="en-US" sz="1800" dirty="0" err="1"/>
              <a:t>menetyksiä</a:t>
            </a:r>
            <a:r>
              <a:rPr lang="en-US" sz="1800" dirty="0"/>
              <a:t> ja </a:t>
            </a:r>
            <a:r>
              <a:rPr lang="en-US" sz="1800" dirty="0" err="1"/>
              <a:t>hyväksymään</a:t>
            </a:r>
            <a:r>
              <a:rPr lang="en-US" sz="1800" dirty="0"/>
              <a:t> </a:t>
            </a:r>
            <a:r>
              <a:rPr lang="en-US" sz="1800" dirty="0" err="1"/>
              <a:t>tarvittaessa</a:t>
            </a:r>
            <a:r>
              <a:rPr lang="en-US" sz="1800" dirty="0"/>
              <a:t> </a:t>
            </a:r>
            <a:r>
              <a:rPr lang="en-US" sz="1800" dirty="0" err="1"/>
              <a:t>elämässä</a:t>
            </a:r>
            <a:r>
              <a:rPr lang="en-US" sz="1800" dirty="0"/>
              <a:t> </a:t>
            </a:r>
            <a:r>
              <a:rPr lang="en-US" sz="1800" dirty="0" err="1"/>
              <a:t>eteen</a:t>
            </a:r>
            <a:r>
              <a:rPr lang="en-US" sz="1800" dirty="0"/>
              <a:t> </a:t>
            </a:r>
            <a:r>
              <a:rPr lang="en-US" sz="1800" dirty="0" err="1"/>
              <a:t>tulevia</a:t>
            </a:r>
            <a:r>
              <a:rPr lang="en-US" sz="1800" dirty="0"/>
              <a:t> </a:t>
            </a:r>
            <a:r>
              <a:rPr lang="en-US" sz="1800" dirty="0" err="1"/>
              <a:t>muutoksia</a:t>
            </a:r>
            <a:r>
              <a:rPr lang="en-US" sz="1800" dirty="0"/>
              <a:t>.</a:t>
            </a:r>
            <a:br>
              <a:rPr lang="en-US" sz="1800" dirty="0"/>
            </a:br>
            <a:endParaRPr lang="en-US" sz="1800" dirty="0"/>
          </a:p>
          <a:p>
            <a:pPr>
              <a:lnSpc>
                <a:spcPct val="90000"/>
              </a:lnSpc>
            </a:pPr>
            <a:r>
              <a:rPr lang="en-US" sz="1800" dirty="0" err="1"/>
              <a:t>Tasapainoinen</a:t>
            </a:r>
            <a:r>
              <a:rPr lang="en-US" sz="1800" dirty="0"/>
              <a:t> </a:t>
            </a:r>
            <a:r>
              <a:rPr lang="en-US" sz="1800" dirty="0" err="1"/>
              <a:t>mieli</a:t>
            </a:r>
            <a:r>
              <a:rPr lang="en-US" sz="1800" dirty="0"/>
              <a:t> </a:t>
            </a:r>
            <a:r>
              <a:rPr lang="en-US" sz="1800" dirty="0" err="1"/>
              <a:t>osaa</a:t>
            </a:r>
            <a:r>
              <a:rPr lang="en-US" sz="1800" dirty="0"/>
              <a:t> </a:t>
            </a:r>
            <a:r>
              <a:rPr lang="en-US" sz="1800" dirty="0" err="1"/>
              <a:t>myös</a:t>
            </a:r>
            <a:r>
              <a:rPr lang="en-US" sz="1800" dirty="0"/>
              <a:t> </a:t>
            </a:r>
            <a:r>
              <a:rPr lang="en-US" sz="1800" dirty="0" err="1"/>
              <a:t>erottaa</a:t>
            </a:r>
            <a:r>
              <a:rPr lang="en-US" sz="1800" dirty="0"/>
              <a:t> </a:t>
            </a:r>
            <a:r>
              <a:rPr lang="en-US" sz="1800" dirty="0" err="1"/>
              <a:t>oman</a:t>
            </a:r>
            <a:r>
              <a:rPr lang="en-US" sz="1800" dirty="0"/>
              <a:t> </a:t>
            </a:r>
            <a:r>
              <a:rPr lang="en-US" sz="1800" dirty="0" err="1"/>
              <a:t>ajatusmaailman</a:t>
            </a:r>
            <a:r>
              <a:rPr lang="en-US" sz="1800" dirty="0"/>
              <a:t> ja </a:t>
            </a:r>
            <a:r>
              <a:rPr lang="en-US" sz="1800" dirty="0" err="1"/>
              <a:t>ulkoisen</a:t>
            </a:r>
            <a:r>
              <a:rPr lang="en-US" sz="1800" dirty="0"/>
              <a:t> </a:t>
            </a:r>
            <a:r>
              <a:rPr lang="en-US" sz="1800" dirty="0" err="1"/>
              <a:t>todellisuuden</a:t>
            </a:r>
            <a:r>
              <a:rPr lang="en-US" sz="1800" dirty="0"/>
              <a:t> </a:t>
            </a:r>
            <a:r>
              <a:rPr lang="en-US" sz="1800" dirty="0" err="1"/>
              <a:t>toisistaan</a:t>
            </a:r>
            <a:r>
              <a:rPr lang="en-US" sz="1800" dirty="0"/>
              <a:t>.</a:t>
            </a:r>
          </a:p>
          <a:p>
            <a:pPr>
              <a:lnSpc>
                <a:spcPct val="90000"/>
              </a:lnSpc>
            </a:pPr>
            <a:endParaRPr lang="en-US" sz="1800" dirty="0"/>
          </a:p>
        </p:txBody>
      </p:sp>
      <p:sp>
        <p:nvSpPr>
          <p:cNvPr id="10" name="TextBox 9">
            <a:extLst>
              <a:ext uri="{FF2B5EF4-FFF2-40B4-BE49-F238E27FC236}">
                <a16:creationId xmlns:a16="http://schemas.microsoft.com/office/drawing/2014/main" id="{3BC6E53C-37A2-4604-A28C-54DA8C5EF9AB}"/>
              </a:ext>
            </a:extLst>
          </p:cNvPr>
          <p:cNvSpPr txBox="1"/>
          <p:nvPr/>
        </p:nvSpPr>
        <p:spPr>
          <a:xfrm>
            <a:off x="78039" y="6496859"/>
            <a:ext cx="5348036" cy="276999"/>
          </a:xfrm>
          <a:prstGeom prst="rect">
            <a:avLst/>
          </a:prstGeom>
          <a:noFill/>
        </p:spPr>
        <p:txBody>
          <a:bodyPr wrap="square">
            <a:spAutoFit/>
          </a:bodyPr>
          <a:lstStyle/>
          <a:p>
            <a:r>
              <a:rPr lang="fi-FI" sz="1200" dirty="0">
                <a:latin typeface="+mn-lt"/>
              </a:rPr>
              <a:t>Kuva: Joonas Brandt</a:t>
            </a:r>
          </a:p>
        </p:txBody>
      </p:sp>
    </p:spTree>
    <p:extLst>
      <p:ext uri="{BB962C8B-B14F-4D97-AF65-F5344CB8AC3E}">
        <p14:creationId xmlns:p14="http://schemas.microsoft.com/office/powerpoint/2010/main" val="852959621"/>
      </p:ext>
    </p:extLst>
  </p:cSld>
  <p:clrMapOvr>
    <a:masterClrMapping/>
  </p:clrMapOvr>
  <p:transition>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108584-C3D5-4DC2-BF22-D5E553C29F4D}"/>
              </a:ext>
            </a:extLst>
          </p:cNvPr>
          <p:cNvSpPr>
            <a:spLocks noGrp="1"/>
          </p:cNvSpPr>
          <p:nvPr>
            <p:ph type="title"/>
          </p:nvPr>
        </p:nvSpPr>
        <p:spPr>
          <a:xfrm>
            <a:off x="552450" y="230188"/>
            <a:ext cx="7705725" cy="1371600"/>
          </a:xfrm>
        </p:spPr>
        <p:txBody>
          <a:bodyPr wrap="square" anchor="ctr">
            <a:normAutofit/>
          </a:bodyPr>
          <a:lstStyle/>
          <a:p>
            <a:r>
              <a:rPr lang="fi-FI" dirty="0"/>
              <a:t>Stressiä on monenlaista</a:t>
            </a:r>
          </a:p>
        </p:txBody>
      </p:sp>
      <p:pic>
        <p:nvPicPr>
          <p:cNvPr id="21" name="Picture 20">
            <a:extLst>
              <a:ext uri="{FF2B5EF4-FFF2-40B4-BE49-F238E27FC236}">
                <a16:creationId xmlns:a16="http://schemas.microsoft.com/office/drawing/2014/main" id="{AFCF2A30-5D60-4E22-86E9-79EE2B1178AF}"/>
              </a:ext>
            </a:extLst>
          </p:cNvPr>
          <p:cNvPicPr>
            <a:picLocks noChangeAspect="1"/>
          </p:cNvPicPr>
          <p:nvPr/>
        </p:nvPicPr>
        <p:blipFill rotWithShape="1">
          <a:blip r:embed="rId3">
            <a:extLst>
              <a:ext uri="{28A0092B-C50C-407E-A947-70E740481C1C}">
                <a14:useLocalDpi xmlns:a14="http://schemas.microsoft.com/office/drawing/2010/main" val="0"/>
              </a:ext>
            </a:extLst>
          </a:blip>
          <a:srcRect l="5656" r="27395" b="3"/>
          <a:stretch/>
        </p:blipFill>
        <p:spPr>
          <a:xfrm>
            <a:off x="0" y="1906588"/>
            <a:ext cx="4764087" cy="4749800"/>
          </a:xfrm>
          <a:prstGeom prst="rect">
            <a:avLst/>
          </a:prstGeom>
          <a:noFill/>
        </p:spPr>
      </p:pic>
      <p:sp>
        <p:nvSpPr>
          <p:cNvPr id="3" name="Sisällön paikkamerkki 2">
            <a:extLst>
              <a:ext uri="{FF2B5EF4-FFF2-40B4-BE49-F238E27FC236}">
                <a16:creationId xmlns:a16="http://schemas.microsoft.com/office/drawing/2014/main" id="{4F9809B7-7622-4EBA-81AA-20E5C8D3EE57}"/>
              </a:ext>
            </a:extLst>
          </p:cNvPr>
          <p:cNvSpPr>
            <a:spLocks noGrp="1"/>
          </p:cNvSpPr>
          <p:nvPr>
            <p:ph sz="half" idx="2"/>
          </p:nvPr>
        </p:nvSpPr>
        <p:spPr>
          <a:xfrm>
            <a:off x="5426075" y="1906588"/>
            <a:ext cx="4764088" cy="4749800"/>
          </a:xfrm>
        </p:spPr>
        <p:txBody>
          <a:bodyPr wrap="square" anchor="t">
            <a:normAutofit/>
          </a:bodyPr>
          <a:lstStyle/>
          <a:p>
            <a:pPr>
              <a:lnSpc>
                <a:spcPct val="90000"/>
              </a:lnSpc>
            </a:pPr>
            <a:r>
              <a:rPr lang="fi-FI" sz="2600"/>
              <a:t>Arkistressi </a:t>
            </a:r>
          </a:p>
          <a:p>
            <a:pPr>
              <a:lnSpc>
                <a:spcPct val="90000"/>
              </a:lnSpc>
            </a:pPr>
            <a:r>
              <a:rPr lang="fi-FI" sz="2600"/>
              <a:t>Akuutti stressi </a:t>
            </a:r>
          </a:p>
          <a:p>
            <a:pPr>
              <a:lnSpc>
                <a:spcPct val="90000"/>
              </a:lnSpc>
            </a:pPr>
            <a:r>
              <a:rPr lang="fi-FI" sz="2600"/>
              <a:t>Kumulatiivinen stressi </a:t>
            </a:r>
          </a:p>
          <a:p>
            <a:pPr>
              <a:lnSpc>
                <a:spcPct val="90000"/>
              </a:lnSpc>
            </a:pPr>
            <a:r>
              <a:rPr lang="fi-FI" sz="2600"/>
              <a:t>Burnout</a:t>
            </a:r>
          </a:p>
          <a:p>
            <a:pPr>
              <a:lnSpc>
                <a:spcPct val="90000"/>
              </a:lnSpc>
            </a:pPr>
            <a:endParaRPr lang="fi-FI" sz="2600"/>
          </a:p>
          <a:p>
            <a:pPr lvl="0">
              <a:lnSpc>
                <a:spcPct val="90000"/>
              </a:lnSpc>
            </a:pPr>
            <a:r>
              <a:rPr lang="fi-FI" sz="2600"/>
              <a:t>Arkipäivän stressi voi kasautua </a:t>
            </a:r>
          </a:p>
          <a:p>
            <a:pPr marL="0" indent="0">
              <a:lnSpc>
                <a:spcPct val="90000"/>
              </a:lnSpc>
              <a:buNone/>
            </a:pPr>
            <a:r>
              <a:rPr lang="fi-FI" sz="2600"/>
              <a:t>-&gt; Kasautuva stressi -&gt; Burnout</a:t>
            </a:r>
          </a:p>
          <a:p>
            <a:pPr marL="0" indent="0">
              <a:lnSpc>
                <a:spcPct val="90000"/>
              </a:lnSpc>
              <a:buNone/>
            </a:pPr>
            <a:endParaRPr lang="fi-FI" sz="2600"/>
          </a:p>
          <a:p>
            <a:pPr>
              <a:lnSpc>
                <a:spcPct val="90000"/>
              </a:lnSpc>
            </a:pPr>
            <a:r>
              <a:rPr lang="fi-FI" sz="2600"/>
              <a:t>Eustressi</a:t>
            </a:r>
          </a:p>
          <a:p>
            <a:pPr>
              <a:lnSpc>
                <a:spcPct val="90000"/>
              </a:lnSpc>
            </a:pPr>
            <a:endParaRPr lang="fi-FI" sz="2600"/>
          </a:p>
        </p:txBody>
      </p:sp>
    </p:spTree>
    <p:extLst>
      <p:ext uri="{BB962C8B-B14F-4D97-AF65-F5344CB8AC3E}">
        <p14:creationId xmlns:p14="http://schemas.microsoft.com/office/powerpoint/2010/main" val="3162673110"/>
      </p:ext>
    </p:extLst>
  </p:cSld>
  <p:clrMapOvr>
    <a:masterClrMapping/>
  </p:clrMapOvr>
  <p:transition>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FB5E-8E10-4408-9BF2-1758803D4FF3}"/>
              </a:ext>
            </a:extLst>
          </p:cNvPr>
          <p:cNvSpPr>
            <a:spLocks noGrp="1"/>
          </p:cNvSpPr>
          <p:nvPr>
            <p:ph type="title"/>
          </p:nvPr>
        </p:nvSpPr>
        <p:spPr>
          <a:xfrm>
            <a:off x="552450" y="230188"/>
            <a:ext cx="7705725" cy="1371600"/>
          </a:xfrm>
        </p:spPr>
        <p:txBody>
          <a:bodyPr vert="horz" wrap="square" lIns="0" tIns="0" rIns="0" bIns="0" numCol="1" anchor="ctr" anchorCtr="0" compatLnSpc="1">
            <a:prstTxWarp prst="textNoShape">
              <a:avLst/>
            </a:prstTxWarp>
            <a:normAutofit/>
          </a:bodyPr>
          <a:lstStyle/>
          <a:p>
            <a:r>
              <a:rPr lang="fi-FI" dirty="0"/>
              <a:t>Näin voit auttaa itseäsi</a:t>
            </a:r>
          </a:p>
        </p:txBody>
      </p:sp>
      <p:sp>
        <p:nvSpPr>
          <p:cNvPr id="6" name="TextBox 5">
            <a:extLst>
              <a:ext uri="{FF2B5EF4-FFF2-40B4-BE49-F238E27FC236}">
                <a16:creationId xmlns:a16="http://schemas.microsoft.com/office/drawing/2014/main" id="{6C0F763C-3965-4F8B-A96D-3DCB44FB6D7B}"/>
              </a:ext>
            </a:extLst>
          </p:cNvPr>
          <p:cNvSpPr txBox="1"/>
          <p:nvPr/>
        </p:nvSpPr>
        <p:spPr bwMode="auto">
          <a:xfrm>
            <a:off x="509588" y="1906588"/>
            <a:ext cx="4764087" cy="4749800"/>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normAutofit/>
          </a:bodyPr>
          <a:lstStyle/>
          <a:p>
            <a:pPr defTabSz="1041400" eaLnBrk="0" hangingPunct="0">
              <a:lnSpc>
                <a:spcPct val="90000"/>
              </a:lnSpc>
              <a:spcBef>
                <a:spcPct val="20000"/>
              </a:spcBef>
              <a:buClr>
                <a:schemeClr val="accent2"/>
              </a:buClr>
              <a:buFont typeface="Times" charset="0"/>
              <a:buChar char="•"/>
            </a:pPr>
            <a:r>
              <a:rPr lang="fi-FI" sz="1400" b="1" i="0" dirty="0">
                <a:effectLst/>
                <a:latin typeface="+mn-lt"/>
              </a:rPr>
              <a:t>Puhu</a:t>
            </a:r>
            <a:r>
              <a:rPr lang="fi-FI" sz="1400" b="0" i="0" dirty="0">
                <a:effectLst/>
                <a:latin typeface="+mn-lt"/>
              </a:rPr>
              <a:t> muille kokemuksestasi. Kerro mitä ajattelet ja tunnet tapahtumista. Puhumalla työstät ikävää kokemustasi.</a:t>
            </a:r>
          </a:p>
          <a:p>
            <a:pPr defTabSz="1041400" eaLnBrk="0" hangingPunct="0">
              <a:lnSpc>
                <a:spcPct val="90000"/>
              </a:lnSpc>
              <a:spcBef>
                <a:spcPct val="20000"/>
              </a:spcBef>
              <a:buClr>
                <a:schemeClr val="accent2"/>
              </a:buClr>
              <a:buFont typeface="Times" charset="0"/>
              <a:buChar char="•"/>
            </a:pPr>
            <a:endParaRPr lang="fi-FI" sz="1400" b="0" i="0" dirty="0">
              <a:effectLst/>
              <a:latin typeface="+mn-lt"/>
            </a:endParaRPr>
          </a:p>
          <a:p>
            <a:pPr defTabSz="1041400" eaLnBrk="0" hangingPunct="0">
              <a:lnSpc>
                <a:spcPct val="90000"/>
              </a:lnSpc>
              <a:spcBef>
                <a:spcPct val="20000"/>
              </a:spcBef>
              <a:buClr>
                <a:schemeClr val="accent2"/>
              </a:buClr>
              <a:buFont typeface="Times" charset="0"/>
              <a:buChar char="•"/>
            </a:pPr>
            <a:r>
              <a:rPr lang="fi-FI" sz="1400" b="0" i="0" dirty="0">
                <a:effectLst/>
                <a:latin typeface="+mn-lt"/>
              </a:rPr>
              <a:t>Jatka koulunkäyntiä, työntekoa tai muuta arkeasi vanhojen </a:t>
            </a:r>
            <a:r>
              <a:rPr lang="fi-FI" sz="1400" b="1" i="0" dirty="0">
                <a:effectLst/>
                <a:latin typeface="+mn-lt"/>
              </a:rPr>
              <a:t>rutiinien</a:t>
            </a:r>
            <a:r>
              <a:rPr lang="fi-FI" sz="1400" b="0" i="0" dirty="0">
                <a:effectLst/>
                <a:latin typeface="+mn-lt"/>
              </a:rPr>
              <a:t> mukaan.</a:t>
            </a:r>
          </a:p>
          <a:p>
            <a:pPr defTabSz="1041400" eaLnBrk="0" hangingPunct="0">
              <a:lnSpc>
                <a:spcPct val="90000"/>
              </a:lnSpc>
              <a:spcBef>
                <a:spcPct val="20000"/>
              </a:spcBef>
              <a:buClr>
                <a:schemeClr val="accent2"/>
              </a:buClr>
              <a:buFont typeface="Times" charset="0"/>
              <a:buChar char="•"/>
            </a:pPr>
            <a:endParaRPr lang="fi-FI" sz="1400" b="0" i="0" dirty="0">
              <a:effectLst/>
              <a:latin typeface="+mn-lt"/>
            </a:endParaRPr>
          </a:p>
          <a:p>
            <a:pPr defTabSz="1041400" eaLnBrk="0" hangingPunct="0">
              <a:lnSpc>
                <a:spcPct val="90000"/>
              </a:lnSpc>
              <a:spcBef>
                <a:spcPct val="20000"/>
              </a:spcBef>
              <a:buClr>
                <a:schemeClr val="accent2"/>
              </a:buClr>
              <a:buFont typeface="Times" charset="0"/>
              <a:buChar char="•"/>
            </a:pPr>
            <a:r>
              <a:rPr lang="fi-FI" sz="1400" b="1" i="0" dirty="0">
                <a:effectLst/>
                <a:latin typeface="+mn-lt"/>
              </a:rPr>
              <a:t>Liikunta</a:t>
            </a:r>
            <a:r>
              <a:rPr lang="fi-FI" sz="1400" b="0" i="0" dirty="0">
                <a:effectLst/>
                <a:latin typeface="+mn-lt"/>
              </a:rPr>
              <a:t> tekee hyvää, koska se laukaisee kehollista jännitystä ja sitä kautta rauhoittaa mieltä. Esim. kävelylenkki tai muu kevyt aktivoituminen auttaa.</a:t>
            </a:r>
          </a:p>
          <a:p>
            <a:pPr defTabSz="1041400" eaLnBrk="0" hangingPunct="0">
              <a:lnSpc>
                <a:spcPct val="90000"/>
              </a:lnSpc>
              <a:spcBef>
                <a:spcPct val="20000"/>
              </a:spcBef>
              <a:buClr>
                <a:schemeClr val="accent2"/>
              </a:buClr>
              <a:buFont typeface="Times" charset="0"/>
              <a:buChar char="•"/>
            </a:pPr>
            <a:endParaRPr lang="fi-FI" sz="1400" b="0" i="0" dirty="0">
              <a:effectLst/>
              <a:latin typeface="+mn-lt"/>
            </a:endParaRPr>
          </a:p>
          <a:p>
            <a:pPr defTabSz="1041400" eaLnBrk="0" hangingPunct="0">
              <a:lnSpc>
                <a:spcPct val="90000"/>
              </a:lnSpc>
              <a:spcBef>
                <a:spcPct val="20000"/>
              </a:spcBef>
              <a:buClr>
                <a:schemeClr val="accent2"/>
              </a:buClr>
              <a:buFont typeface="Times" charset="0"/>
              <a:buChar char="•"/>
            </a:pPr>
            <a:r>
              <a:rPr lang="fi-FI" sz="1400" b="0" i="0" dirty="0">
                <a:effectLst/>
                <a:latin typeface="+mn-lt"/>
              </a:rPr>
              <a:t>Vältä liiallista alkoholia ja rauhoittavia aineita.</a:t>
            </a:r>
          </a:p>
          <a:p>
            <a:pPr defTabSz="1041400" eaLnBrk="0" hangingPunct="0">
              <a:lnSpc>
                <a:spcPct val="90000"/>
              </a:lnSpc>
              <a:spcBef>
                <a:spcPct val="20000"/>
              </a:spcBef>
              <a:buClr>
                <a:schemeClr val="accent2"/>
              </a:buClr>
              <a:buFont typeface="Times" charset="0"/>
              <a:buChar char="•"/>
            </a:pPr>
            <a:endParaRPr lang="fi-FI" sz="1400" b="0" i="0" dirty="0">
              <a:effectLst/>
              <a:latin typeface="+mn-lt"/>
            </a:endParaRPr>
          </a:p>
          <a:p>
            <a:pPr defTabSz="1041400" eaLnBrk="0" hangingPunct="0">
              <a:lnSpc>
                <a:spcPct val="90000"/>
              </a:lnSpc>
              <a:spcBef>
                <a:spcPct val="20000"/>
              </a:spcBef>
              <a:buClr>
                <a:schemeClr val="accent2"/>
              </a:buClr>
              <a:buFont typeface="Times" charset="0"/>
              <a:buChar char="•"/>
            </a:pPr>
            <a:r>
              <a:rPr lang="fi-FI" sz="1400" b="1" i="0" dirty="0">
                <a:effectLst/>
                <a:latin typeface="+mn-lt"/>
              </a:rPr>
              <a:t>Kuuntele</a:t>
            </a:r>
            <a:r>
              <a:rPr lang="fi-FI" sz="1400" b="0" i="0" dirty="0">
                <a:effectLst/>
                <a:latin typeface="+mn-lt"/>
              </a:rPr>
              <a:t>, mitä läheisesi tuntevat ja ajattelevat tapahtumista ja </a:t>
            </a:r>
            <a:r>
              <a:rPr lang="fi-FI" sz="1400" b="1" i="0" dirty="0">
                <a:effectLst/>
                <a:latin typeface="+mn-lt"/>
              </a:rPr>
              <a:t>jakakaa </a:t>
            </a:r>
            <a:r>
              <a:rPr lang="fi-FI" sz="1400" b="0" i="0" dirty="0">
                <a:effectLst/>
                <a:latin typeface="+mn-lt"/>
              </a:rPr>
              <a:t>kokemuksia.</a:t>
            </a:r>
          </a:p>
          <a:p>
            <a:pPr defTabSz="1041400" eaLnBrk="0" hangingPunct="0">
              <a:lnSpc>
                <a:spcPct val="90000"/>
              </a:lnSpc>
              <a:spcBef>
                <a:spcPct val="20000"/>
              </a:spcBef>
              <a:buClr>
                <a:schemeClr val="accent2"/>
              </a:buClr>
              <a:buFont typeface="Times" charset="0"/>
              <a:buChar char="•"/>
            </a:pPr>
            <a:endParaRPr lang="fi-FI" sz="1400" b="0" i="0" dirty="0">
              <a:effectLst/>
              <a:latin typeface="+mn-lt"/>
            </a:endParaRPr>
          </a:p>
          <a:p>
            <a:pPr defTabSz="1041400" eaLnBrk="0" hangingPunct="0">
              <a:lnSpc>
                <a:spcPct val="90000"/>
              </a:lnSpc>
              <a:spcBef>
                <a:spcPct val="20000"/>
              </a:spcBef>
              <a:buClr>
                <a:schemeClr val="accent2"/>
              </a:buClr>
              <a:buFont typeface="Times" charset="0"/>
              <a:buChar char="•"/>
            </a:pPr>
            <a:r>
              <a:rPr lang="fi-FI" sz="1400" b="0" i="0" dirty="0">
                <a:effectLst/>
                <a:latin typeface="+mn-lt"/>
              </a:rPr>
              <a:t>Joskus on helpompi ilmaista tunteita tekemällä kuin puhumalla. </a:t>
            </a:r>
            <a:r>
              <a:rPr lang="fi-FI" sz="1400" b="1" i="0" dirty="0">
                <a:effectLst/>
                <a:latin typeface="+mn-lt"/>
              </a:rPr>
              <a:t>Piirrä, maalaa, kirjoita, soita tai liiku.</a:t>
            </a:r>
          </a:p>
        </p:txBody>
      </p:sp>
      <p:pic>
        <p:nvPicPr>
          <p:cNvPr id="8" name="Content Placeholder 7" descr="A person and person walking in a park&#10;&#10;Description automatically generated with low confidence">
            <a:extLst>
              <a:ext uri="{FF2B5EF4-FFF2-40B4-BE49-F238E27FC236}">
                <a16:creationId xmlns:a16="http://schemas.microsoft.com/office/drawing/2014/main" id="{F0ACEDF6-5B8F-4A76-93F3-C59F6DE9B4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159" r="15892" b="3"/>
          <a:stretch/>
        </p:blipFill>
        <p:spPr>
          <a:xfrm>
            <a:off x="5426075" y="1906588"/>
            <a:ext cx="4764088" cy="4749800"/>
          </a:xfrm>
          <a:noFill/>
        </p:spPr>
      </p:pic>
      <p:sp>
        <p:nvSpPr>
          <p:cNvPr id="10" name="TextBox 9">
            <a:extLst>
              <a:ext uri="{FF2B5EF4-FFF2-40B4-BE49-F238E27FC236}">
                <a16:creationId xmlns:a16="http://schemas.microsoft.com/office/drawing/2014/main" id="{A54F3932-F54F-4178-AFC3-C08A384A6A35}"/>
              </a:ext>
            </a:extLst>
          </p:cNvPr>
          <p:cNvSpPr txBox="1"/>
          <p:nvPr/>
        </p:nvSpPr>
        <p:spPr>
          <a:xfrm>
            <a:off x="5346700" y="6656388"/>
            <a:ext cx="2499360" cy="246221"/>
          </a:xfrm>
          <a:prstGeom prst="rect">
            <a:avLst/>
          </a:prstGeom>
          <a:noFill/>
        </p:spPr>
        <p:txBody>
          <a:bodyPr wrap="square" rtlCol="0">
            <a:spAutoFit/>
          </a:bodyPr>
          <a:lstStyle/>
          <a:p>
            <a:r>
              <a:rPr lang="fi-FI" sz="1000" dirty="0">
                <a:latin typeface="+mn-lt"/>
              </a:rPr>
              <a:t>Kuva: Joonas Brandt</a:t>
            </a:r>
          </a:p>
        </p:txBody>
      </p:sp>
    </p:spTree>
    <p:extLst>
      <p:ext uri="{BB962C8B-B14F-4D97-AF65-F5344CB8AC3E}">
        <p14:creationId xmlns:p14="http://schemas.microsoft.com/office/powerpoint/2010/main" val="937255094"/>
      </p:ext>
    </p:extLst>
  </p:cSld>
  <p:clrMapOvr>
    <a:masterClrMapping/>
  </p:clrMapOvr>
  <p:transition>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4BA0-289B-4B30-B5DD-3EEA472E9D5F}"/>
              </a:ext>
            </a:extLst>
          </p:cNvPr>
          <p:cNvSpPr>
            <a:spLocks noGrp="1"/>
          </p:cNvSpPr>
          <p:nvPr>
            <p:ph type="title"/>
          </p:nvPr>
        </p:nvSpPr>
        <p:spPr>
          <a:xfrm>
            <a:off x="182563" y="215483"/>
            <a:ext cx="8784055" cy="1371600"/>
          </a:xfrm>
        </p:spPr>
        <p:txBody>
          <a:bodyPr wrap="square" anchor="ctr">
            <a:normAutofit/>
          </a:bodyPr>
          <a:lstStyle/>
          <a:p>
            <a:r>
              <a:rPr lang="fi-FI" dirty="0"/>
              <a:t>Positiivisten asioiden ankkurointiharjoitus</a:t>
            </a:r>
          </a:p>
        </p:txBody>
      </p:sp>
      <p:sp>
        <p:nvSpPr>
          <p:cNvPr id="3" name="Content Placeholder 2">
            <a:extLst>
              <a:ext uri="{FF2B5EF4-FFF2-40B4-BE49-F238E27FC236}">
                <a16:creationId xmlns:a16="http://schemas.microsoft.com/office/drawing/2014/main" id="{137216AB-ABA1-4AE6-B219-786F9790E4A8}"/>
              </a:ext>
            </a:extLst>
          </p:cNvPr>
          <p:cNvSpPr>
            <a:spLocks noGrp="1"/>
          </p:cNvSpPr>
          <p:nvPr>
            <p:ph sz="half" idx="1"/>
          </p:nvPr>
        </p:nvSpPr>
        <p:spPr>
          <a:xfrm>
            <a:off x="509588" y="1295401"/>
            <a:ext cx="4916487" cy="5706978"/>
          </a:xfrm>
        </p:spPr>
        <p:txBody>
          <a:bodyPr wrap="square" anchor="t">
            <a:normAutofit lnSpcReduction="10000"/>
          </a:bodyPr>
          <a:lstStyle/>
          <a:p>
            <a:pPr marL="0" indent="0">
              <a:lnSpc>
                <a:spcPct val="90000"/>
              </a:lnSpc>
              <a:buNone/>
            </a:pPr>
            <a:r>
              <a:rPr lang="fi-FI" sz="1400" dirty="0"/>
              <a:t>Tässä harjoituksessa ankkuroidaan jokaiseen sormeen jokin tietty positiivinen asia. Hankalassa tilanteessa voit palauttaa nämä mukavat asiat sormiesi avulla mieleesi.</a:t>
            </a:r>
          </a:p>
          <a:p>
            <a:pPr marL="0" indent="0">
              <a:lnSpc>
                <a:spcPct val="90000"/>
              </a:lnSpc>
              <a:buNone/>
            </a:pPr>
            <a:r>
              <a:rPr lang="fi-FI" sz="1400" dirty="0"/>
              <a:t>Aloita harjoite istumalla mukavasti sohvalla tai tuolilla. Nosta oma kämmenesi silmiesi eteen ja tutkiskele sitä hetken aikaa. Lähde liikkeelle yhdestä sormesta ja ankkuroi tietty muisto yhteen sormeen kerrallaan (ks. ohjeet alta). Kun muisto on luotu ja yhdistetty mielessä tiettyyn sormeen, vahvistetaan ankkuroitu muisto toisen käden sormilla sivelemällä tai painamalla ankkuroitua sormea.</a:t>
            </a:r>
          </a:p>
          <a:p>
            <a:pPr marL="0" indent="0">
              <a:lnSpc>
                <a:spcPct val="90000"/>
              </a:lnSpc>
              <a:buNone/>
            </a:pPr>
            <a:endParaRPr lang="fi-FI" sz="1400" b="1" dirty="0"/>
          </a:p>
          <a:p>
            <a:pPr>
              <a:lnSpc>
                <a:spcPct val="90000"/>
              </a:lnSpc>
            </a:pPr>
            <a:r>
              <a:rPr lang="fi-FI" sz="1400" b="1" dirty="0"/>
              <a:t>Pikkurilli</a:t>
            </a:r>
            <a:r>
              <a:rPr lang="fi-FI" sz="1400" dirty="0"/>
              <a:t> - Pohdi viisi asiaa, joita ystäväsi arvostavat sinussa.</a:t>
            </a:r>
          </a:p>
          <a:p>
            <a:pPr>
              <a:lnSpc>
                <a:spcPct val="90000"/>
              </a:lnSpc>
            </a:pPr>
            <a:r>
              <a:rPr lang="fi-FI" sz="1400" b="1" dirty="0"/>
              <a:t>Nimetön</a:t>
            </a:r>
            <a:r>
              <a:rPr lang="fi-FI" sz="1400" dirty="0"/>
              <a:t> - Mieti missä tilanteessa olet ollut rohkea.</a:t>
            </a:r>
          </a:p>
          <a:p>
            <a:pPr>
              <a:lnSpc>
                <a:spcPct val="90000"/>
              </a:lnSpc>
            </a:pPr>
            <a:r>
              <a:rPr lang="fi-FI" sz="1400" b="1" dirty="0"/>
              <a:t>Keskisormi</a:t>
            </a:r>
            <a:r>
              <a:rPr lang="fi-FI" sz="1400" dirty="0"/>
              <a:t> - Mitkä asiat tekivät sinut iloiseksi lapsena? Mitkä tekevät nyt?</a:t>
            </a:r>
          </a:p>
          <a:p>
            <a:pPr>
              <a:lnSpc>
                <a:spcPct val="90000"/>
              </a:lnSpc>
            </a:pPr>
            <a:r>
              <a:rPr lang="fi-FI" sz="1400" b="1" dirty="0"/>
              <a:t>Etusormi</a:t>
            </a:r>
            <a:r>
              <a:rPr lang="fi-FI" sz="1400" dirty="0"/>
              <a:t> - Mitä mukavaa toivot tapahtuvan vuoden kuluttua? Mikä tuo iloa ja onnea?</a:t>
            </a:r>
          </a:p>
          <a:p>
            <a:pPr>
              <a:lnSpc>
                <a:spcPct val="90000"/>
              </a:lnSpc>
            </a:pPr>
            <a:r>
              <a:rPr lang="fi-FI" sz="1400" b="1" dirty="0"/>
              <a:t>Peukalo</a:t>
            </a:r>
            <a:r>
              <a:rPr lang="fi-FI" sz="1400" dirty="0"/>
              <a:t> - Pohdi viisi hyvää asiaa itsestäsi. Mitä arvostat itsessäsi? Mitä ovat hyviä puoliasi?</a:t>
            </a:r>
          </a:p>
          <a:p>
            <a:pPr>
              <a:lnSpc>
                <a:spcPct val="90000"/>
              </a:lnSpc>
            </a:pPr>
            <a:r>
              <a:rPr lang="fi-FI" sz="1400" b="1" dirty="0"/>
              <a:t>Ankkuroi kaikki asiat vielä yhteen niin, että pistät kätesi nyrkkiin ja pidät toisella kädellä nyrkistä kiinni. Anna itsellesi aikaa palata rauhassa takaisin tähän hetkeen. </a:t>
            </a:r>
            <a:endParaRPr lang="fi-FI" sz="1400" dirty="0"/>
          </a:p>
          <a:p>
            <a:pPr>
              <a:lnSpc>
                <a:spcPct val="90000"/>
              </a:lnSpc>
            </a:pPr>
            <a:endParaRPr lang="fi-FI" sz="1100" dirty="0"/>
          </a:p>
        </p:txBody>
      </p:sp>
      <p:pic>
        <p:nvPicPr>
          <p:cNvPr id="5" name="Content Placeholder 4" descr="A person leaning against a tree&#10;&#10;Description automatically generated with medium confidence">
            <a:extLst>
              <a:ext uri="{FF2B5EF4-FFF2-40B4-BE49-F238E27FC236}">
                <a16:creationId xmlns:a16="http://schemas.microsoft.com/office/drawing/2014/main" id="{0976632E-B9E9-4BB8-873D-7007B95097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788" b="27662"/>
          <a:stretch/>
        </p:blipFill>
        <p:spPr>
          <a:xfrm>
            <a:off x="5426075" y="1906588"/>
            <a:ext cx="4764088" cy="4749800"/>
          </a:xfrm>
          <a:noFill/>
        </p:spPr>
      </p:pic>
      <p:sp>
        <p:nvSpPr>
          <p:cNvPr id="9" name="TextBox 8">
            <a:extLst>
              <a:ext uri="{FF2B5EF4-FFF2-40B4-BE49-F238E27FC236}">
                <a16:creationId xmlns:a16="http://schemas.microsoft.com/office/drawing/2014/main" id="{E632A7E1-AAD8-4A46-B451-A34A10D85939}"/>
              </a:ext>
            </a:extLst>
          </p:cNvPr>
          <p:cNvSpPr txBox="1"/>
          <p:nvPr/>
        </p:nvSpPr>
        <p:spPr>
          <a:xfrm>
            <a:off x="5348037" y="6623378"/>
            <a:ext cx="5348036" cy="246221"/>
          </a:xfrm>
          <a:prstGeom prst="rect">
            <a:avLst/>
          </a:prstGeom>
          <a:noFill/>
        </p:spPr>
        <p:txBody>
          <a:bodyPr wrap="square">
            <a:spAutoFit/>
          </a:bodyPr>
          <a:lstStyle/>
          <a:p>
            <a:r>
              <a:rPr lang="fi-FI" sz="1000" dirty="0">
                <a:latin typeface="+mn-lt"/>
              </a:rPr>
              <a:t>Kuva: Joonas Brandt</a:t>
            </a:r>
          </a:p>
        </p:txBody>
      </p:sp>
    </p:spTree>
    <p:extLst>
      <p:ext uri="{BB962C8B-B14F-4D97-AF65-F5344CB8AC3E}">
        <p14:creationId xmlns:p14="http://schemas.microsoft.com/office/powerpoint/2010/main" val="289753642"/>
      </p:ext>
    </p:extLst>
  </p:cSld>
  <p:clrMapOvr>
    <a:masterClrMapping/>
  </p:clrMapOvr>
  <p:transition>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D177-F945-4580-BC55-40DEF66F4709}"/>
              </a:ext>
            </a:extLst>
          </p:cNvPr>
          <p:cNvSpPr>
            <a:spLocks noGrp="1"/>
          </p:cNvSpPr>
          <p:nvPr>
            <p:ph type="title"/>
          </p:nvPr>
        </p:nvSpPr>
        <p:spPr>
          <a:xfrm>
            <a:off x="182563" y="295800"/>
            <a:ext cx="9623425" cy="1260475"/>
          </a:xfrm>
        </p:spPr>
        <p:txBody>
          <a:bodyPr/>
          <a:lstStyle/>
          <a:p>
            <a:r>
              <a:rPr lang="fi-FI" sz="3200" dirty="0"/>
              <a:t>Milloin tarvitaan muiden apua?</a:t>
            </a:r>
            <a:br>
              <a:rPr lang="fi-FI" sz="3200" dirty="0"/>
            </a:br>
            <a:endParaRPr lang="fi-FI" dirty="0"/>
          </a:p>
        </p:txBody>
      </p:sp>
      <p:pic>
        <p:nvPicPr>
          <p:cNvPr id="8" name="Content Placeholder 7" descr="A picture containing tree, outdoor&#10;&#10;Description automatically generated">
            <a:extLst>
              <a:ext uri="{FF2B5EF4-FFF2-40B4-BE49-F238E27FC236}">
                <a16:creationId xmlns:a16="http://schemas.microsoft.com/office/drawing/2014/main" id="{FFFE34EB-3E37-4C53-99B7-D32B954D516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2" y="1813115"/>
            <a:ext cx="5715622" cy="3808033"/>
          </a:xfrm>
        </p:spPr>
      </p:pic>
      <p:sp>
        <p:nvSpPr>
          <p:cNvPr id="5" name="Text Placeholder 4">
            <a:extLst>
              <a:ext uri="{FF2B5EF4-FFF2-40B4-BE49-F238E27FC236}">
                <a16:creationId xmlns:a16="http://schemas.microsoft.com/office/drawing/2014/main" id="{F056A728-E4A1-44A2-B20A-832DABDA8F87}"/>
              </a:ext>
            </a:extLst>
          </p:cNvPr>
          <p:cNvSpPr>
            <a:spLocks noGrp="1"/>
          </p:cNvSpPr>
          <p:nvPr>
            <p:ph type="body" sz="quarter" idx="3"/>
          </p:nvPr>
        </p:nvSpPr>
        <p:spPr>
          <a:xfrm>
            <a:off x="5432425" y="1300957"/>
            <a:ext cx="4725988" cy="391318"/>
          </a:xfrm>
        </p:spPr>
        <p:txBody>
          <a:bodyPr/>
          <a:lstStyle/>
          <a:p>
            <a:endParaRPr lang="fi-FI" sz="2000" dirty="0"/>
          </a:p>
        </p:txBody>
      </p:sp>
      <p:sp>
        <p:nvSpPr>
          <p:cNvPr id="6" name="Content Placeholder 5">
            <a:extLst>
              <a:ext uri="{FF2B5EF4-FFF2-40B4-BE49-F238E27FC236}">
                <a16:creationId xmlns:a16="http://schemas.microsoft.com/office/drawing/2014/main" id="{AC8DE62B-FC91-47DE-84AF-2BDCFF42BC2B}"/>
              </a:ext>
            </a:extLst>
          </p:cNvPr>
          <p:cNvSpPr>
            <a:spLocks noGrp="1"/>
          </p:cNvSpPr>
          <p:nvPr>
            <p:ph sz="quarter" idx="4"/>
          </p:nvPr>
        </p:nvSpPr>
        <p:spPr>
          <a:xfrm>
            <a:off x="5716874" y="1746250"/>
            <a:ext cx="4725988" cy="4357688"/>
          </a:xfrm>
        </p:spPr>
        <p:txBody>
          <a:bodyPr/>
          <a:lstStyle/>
          <a:p>
            <a:pPr algn="l"/>
            <a:r>
              <a:rPr lang="fi-FI" sz="1600" b="0" i="0" dirty="0">
                <a:solidFill>
                  <a:srgbClr val="000000"/>
                </a:solidFill>
                <a:effectLst/>
              </a:rPr>
              <a:t>Olet jatkuvasti ahdistunut, masentunut tai jännittynyt tai tunteenpurkaukset ovat hallitsemattomia</a:t>
            </a:r>
          </a:p>
          <a:p>
            <a:pPr algn="l"/>
            <a:r>
              <a:rPr lang="fi-FI" sz="1600" b="0" i="0" dirty="0">
                <a:solidFill>
                  <a:srgbClr val="000000"/>
                </a:solidFill>
                <a:effectLst/>
              </a:rPr>
              <a:t>Unettomuus tai katkonainen uni on jatkuvaa</a:t>
            </a:r>
          </a:p>
          <a:p>
            <a:pPr algn="l"/>
            <a:r>
              <a:rPr lang="fi-FI" sz="1600" b="0" i="0" dirty="0">
                <a:solidFill>
                  <a:srgbClr val="000000"/>
                </a:solidFill>
                <a:effectLst/>
              </a:rPr>
              <a:t>Et pysty keskittymään</a:t>
            </a:r>
          </a:p>
          <a:p>
            <a:pPr algn="l"/>
            <a:r>
              <a:rPr lang="fi-FI" sz="1600" b="0" i="0" dirty="0">
                <a:solidFill>
                  <a:srgbClr val="000000"/>
                </a:solidFill>
                <a:effectLst/>
              </a:rPr>
              <a:t>Työnteko tai koulutyö ei suju</a:t>
            </a:r>
          </a:p>
          <a:p>
            <a:pPr algn="l"/>
            <a:r>
              <a:rPr lang="fi-FI" sz="1600" b="0" i="0" dirty="0">
                <a:solidFill>
                  <a:srgbClr val="000000"/>
                </a:solidFill>
                <a:effectLst/>
              </a:rPr>
              <a:t>Sinulla on fyysisiä stressiin ja ahdistukseen liittyviä oireita</a:t>
            </a:r>
          </a:p>
          <a:p>
            <a:pPr algn="l"/>
            <a:r>
              <a:rPr lang="fi-FI" sz="1600" b="0" i="0" dirty="0">
                <a:solidFill>
                  <a:srgbClr val="000000"/>
                </a:solidFill>
                <a:effectLst/>
              </a:rPr>
              <a:t>Olet jatkuvassa ylivirittyneisyyden tilassa</a:t>
            </a:r>
          </a:p>
          <a:p>
            <a:pPr algn="l"/>
            <a:r>
              <a:rPr lang="fi-FI" sz="1600" b="0" i="0" dirty="0">
                <a:solidFill>
                  <a:srgbClr val="000000"/>
                </a:solidFill>
                <a:effectLst/>
              </a:rPr>
              <a:t>Sinulla ei ole ketään kenelle puhua</a:t>
            </a:r>
          </a:p>
          <a:p>
            <a:pPr algn="l"/>
            <a:r>
              <a:rPr lang="fi-FI" sz="1600" b="0" i="0" dirty="0">
                <a:solidFill>
                  <a:srgbClr val="000000"/>
                </a:solidFill>
                <a:effectLst/>
              </a:rPr>
              <a:t>Ihmissuhteesi kärsivät, eristäydyt</a:t>
            </a:r>
          </a:p>
          <a:p>
            <a:pPr algn="l"/>
            <a:r>
              <a:rPr lang="fi-FI" sz="1600" b="0" i="0" dirty="0">
                <a:solidFill>
                  <a:srgbClr val="000000"/>
                </a:solidFill>
                <a:effectLst/>
              </a:rPr>
              <a:t>Mietit maailman tapahtuvia jatkuvasti tai pakonomaisesti</a:t>
            </a:r>
          </a:p>
          <a:p>
            <a:pPr algn="l"/>
            <a:r>
              <a:rPr lang="fi-FI" sz="1600" b="0" i="0" dirty="0">
                <a:solidFill>
                  <a:srgbClr val="000000"/>
                </a:solidFill>
                <a:effectLst/>
              </a:rPr>
              <a:t>Etsi muiden apua, jos tunnistat osankin näistä oireista.</a:t>
            </a:r>
          </a:p>
          <a:p>
            <a:endParaRPr lang="fi-FI" dirty="0"/>
          </a:p>
        </p:txBody>
      </p:sp>
      <p:sp>
        <p:nvSpPr>
          <p:cNvPr id="11" name="TextBox 10">
            <a:extLst>
              <a:ext uri="{FF2B5EF4-FFF2-40B4-BE49-F238E27FC236}">
                <a16:creationId xmlns:a16="http://schemas.microsoft.com/office/drawing/2014/main" id="{F277A323-9DCE-45BF-A92F-50BEBE543B78}"/>
              </a:ext>
            </a:extLst>
          </p:cNvPr>
          <p:cNvSpPr txBox="1"/>
          <p:nvPr/>
        </p:nvSpPr>
        <p:spPr>
          <a:xfrm>
            <a:off x="-85249" y="5564902"/>
            <a:ext cx="2499360" cy="246221"/>
          </a:xfrm>
          <a:prstGeom prst="rect">
            <a:avLst/>
          </a:prstGeom>
          <a:noFill/>
        </p:spPr>
        <p:txBody>
          <a:bodyPr wrap="square" rtlCol="0">
            <a:spAutoFit/>
          </a:bodyPr>
          <a:lstStyle/>
          <a:p>
            <a:r>
              <a:rPr lang="fi-FI" sz="1000" dirty="0">
                <a:latin typeface="+mn-lt"/>
              </a:rPr>
              <a:t>Kuva: Joonas Brandt</a:t>
            </a:r>
          </a:p>
        </p:txBody>
      </p:sp>
    </p:spTree>
    <p:extLst>
      <p:ext uri="{BB962C8B-B14F-4D97-AF65-F5344CB8AC3E}">
        <p14:creationId xmlns:p14="http://schemas.microsoft.com/office/powerpoint/2010/main" val="2992110691"/>
      </p:ext>
    </p:extLst>
  </p:cSld>
  <p:clrMapOvr>
    <a:masterClrMapping/>
  </p:clrMapOvr>
  <p:transition>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9A01-93E2-4A8D-9FA2-CF9B44DAC926}"/>
              </a:ext>
            </a:extLst>
          </p:cNvPr>
          <p:cNvSpPr>
            <a:spLocks noGrp="1"/>
          </p:cNvSpPr>
          <p:nvPr>
            <p:ph type="title"/>
          </p:nvPr>
        </p:nvSpPr>
        <p:spPr>
          <a:xfrm>
            <a:off x="552450" y="230188"/>
            <a:ext cx="7705725" cy="1371600"/>
          </a:xfrm>
        </p:spPr>
        <p:txBody>
          <a:bodyPr wrap="square" anchor="ctr">
            <a:normAutofit/>
          </a:bodyPr>
          <a:lstStyle/>
          <a:p>
            <a:r>
              <a:rPr lang="fi-FI"/>
              <a:t>Lapsi tarvitsee tukea</a:t>
            </a:r>
            <a:br>
              <a:rPr lang="fi-FI"/>
            </a:br>
            <a:endParaRPr lang="fi-FI" dirty="0"/>
          </a:p>
        </p:txBody>
      </p:sp>
      <p:sp>
        <p:nvSpPr>
          <p:cNvPr id="4" name="Content Placeholder 3">
            <a:extLst>
              <a:ext uri="{FF2B5EF4-FFF2-40B4-BE49-F238E27FC236}">
                <a16:creationId xmlns:a16="http://schemas.microsoft.com/office/drawing/2014/main" id="{04361347-C735-43A8-BA33-6295967D004F}"/>
              </a:ext>
            </a:extLst>
          </p:cNvPr>
          <p:cNvSpPr>
            <a:spLocks noGrp="1"/>
          </p:cNvSpPr>
          <p:nvPr>
            <p:ph sz="half" idx="2"/>
          </p:nvPr>
        </p:nvSpPr>
        <p:spPr>
          <a:xfrm>
            <a:off x="5426075" y="1906588"/>
            <a:ext cx="4764088" cy="4749800"/>
          </a:xfrm>
        </p:spPr>
        <p:txBody>
          <a:bodyPr wrap="square" anchor="t">
            <a:normAutofit/>
          </a:bodyPr>
          <a:lstStyle/>
          <a:p>
            <a:pPr>
              <a:lnSpc>
                <a:spcPct val="90000"/>
              </a:lnSpc>
            </a:pPr>
            <a:r>
              <a:rPr lang="fi-FI" sz="1500"/>
              <a:t>L</a:t>
            </a:r>
            <a:r>
              <a:rPr lang="fi-FI" sz="1500" b="0" i="0">
                <a:effectLst/>
              </a:rPr>
              <a:t>apset reagoivat järkyttäviin tapahtumiin ja uutisointiin, vaikka lasten reaktiot saattavat joskus ilmetä eri tavoin kuin aikuisilla.</a:t>
            </a:r>
          </a:p>
          <a:p>
            <a:pPr>
              <a:lnSpc>
                <a:spcPct val="90000"/>
              </a:lnSpc>
            </a:pPr>
            <a:endParaRPr lang="fi-FI" sz="1500" b="0" i="0">
              <a:effectLst/>
            </a:endParaRPr>
          </a:p>
          <a:p>
            <a:pPr>
              <a:lnSpc>
                <a:spcPct val="90000"/>
              </a:lnSpc>
            </a:pPr>
            <a:r>
              <a:rPr lang="fi-FI" sz="1500" b="0" i="0">
                <a:effectLst/>
              </a:rPr>
              <a:t>Lapsi saattaa kuulla tapahtumista leikeissä, tarhassa ja koulussa, vaikka niistä ei kotona puhuttaisikaan. Lapsi saattaa vaikkapa ”pelätä maailmanloppua”, koska kaveri pihalla sanoi niin.</a:t>
            </a:r>
          </a:p>
          <a:p>
            <a:pPr>
              <a:lnSpc>
                <a:spcPct val="90000"/>
              </a:lnSpc>
            </a:pPr>
            <a:endParaRPr lang="fi-FI" sz="1500" b="0" i="0">
              <a:effectLst/>
            </a:endParaRPr>
          </a:p>
          <a:p>
            <a:pPr>
              <a:lnSpc>
                <a:spcPct val="90000"/>
              </a:lnSpc>
            </a:pPr>
            <a:r>
              <a:rPr lang="fi-FI" sz="1500" b="0" i="0">
                <a:effectLst/>
              </a:rPr>
              <a:t>Lasten reaktiot saattavat näkyä leikeissä tai arjen tohinassa. Lapsi saattaa myös oireilla näennäisesti asiaan kuulumattomalla tavalla, vaikka pahan olon alkusyynä olisikin pelko tapahtumista. </a:t>
            </a:r>
          </a:p>
          <a:p>
            <a:pPr>
              <a:lnSpc>
                <a:spcPct val="90000"/>
              </a:lnSpc>
            </a:pPr>
            <a:endParaRPr lang="fi-FI" sz="1500"/>
          </a:p>
        </p:txBody>
      </p:sp>
      <p:sp>
        <p:nvSpPr>
          <p:cNvPr id="8" name="TextBox 7">
            <a:extLst>
              <a:ext uri="{FF2B5EF4-FFF2-40B4-BE49-F238E27FC236}">
                <a16:creationId xmlns:a16="http://schemas.microsoft.com/office/drawing/2014/main" id="{D6825289-BB3F-4330-8B0A-7599A047AC5C}"/>
              </a:ext>
            </a:extLst>
          </p:cNvPr>
          <p:cNvSpPr txBox="1"/>
          <p:nvPr/>
        </p:nvSpPr>
        <p:spPr>
          <a:xfrm>
            <a:off x="603250" y="6543006"/>
            <a:ext cx="1467853" cy="276999"/>
          </a:xfrm>
          <a:prstGeom prst="rect">
            <a:avLst/>
          </a:prstGeom>
          <a:noFill/>
        </p:spPr>
        <p:txBody>
          <a:bodyPr wrap="square" rtlCol="0">
            <a:spAutoFit/>
          </a:bodyPr>
          <a:lstStyle/>
          <a:p>
            <a:r>
              <a:rPr lang="fi-FI" sz="1200" dirty="0">
                <a:latin typeface="+mn-lt"/>
              </a:rPr>
              <a:t>Kuva: </a:t>
            </a:r>
            <a:r>
              <a:rPr lang="fi-FI" sz="1200" dirty="0" err="1">
                <a:latin typeface="+mn-lt"/>
              </a:rPr>
              <a:t>Pixabay</a:t>
            </a:r>
            <a:endParaRPr lang="fi-FI" sz="1200" dirty="0">
              <a:latin typeface="+mn-lt"/>
            </a:endParaRPr>
          </a:p>
        </p:txBody>
      </p:sp>
      <p:pic>
        <p:nvPicPr>
          <p:cNvPr id="9" name="Google Shape;94;p15">
            <a:extLst>
              <a:ext uri="{FF2B5EF4-FFF2-40B4-BE49-F238E27FC236}">
                <a16:creationId xmlns:a16="http://schemas.microsoft.com/office/drawing/2014/main" id="{6DC68041-79EE-449F-ABEA-01A4B090F291}"/>
              </a:ext>
            </a:extLst>
          </p:cNvPr>
          <p:cNvPicPr preferRelativeResize="0"/>
          <p:nvPr/>
        </p:nvPicPr>
        <p:blipFill rotWithShape="1">
          <a:blip r:embed="rId3"/>
          <a:srcRect t="24985" r="1" b="9038"/>
          <a:stretch/>
        </p:blipFill>
        <p:spPr>
          <a:xfrm>
            <a:off x="661987" y="1754187"/>
            <a:ext cx="4764088" cy="4749800"/>
          </a:xfrm>
          <a:prstGeom prst="rect">
            <a:avLst/>
          </a:prstGeom>
          <a:noFill/>
          <a:ln>
            <a:noFill/>
          </a:ln>
        </p:spPr>
      </p:pic>
    </p:spTree>
    <p:extLst>
      <p:ext uri="{BB962C8B-B14F-4D97-AF65-F5344CB8AC3E}">
        <p14:creationId xmlns:p14="http://schemas.microsoft.com/office/powerpoint/2010/main" val="2862975500"/>
      </p:ext>
    </p:extLst>
  </p:cSld>
  <p:clrMapOvr>
    <a:masterClrMapping/>
  </p:clrMapOvr>
  <p:transition>
    <p:cover dir="r"/>
  </p:transition>
</p:sld>
</file>

<file path=ppt/theme/theme1.xml><?xml version="1.0" encoding="utf-8"?>
<a:theme xmlns:a="http://schemas.openxmlformats.org/drawingml/2006/main" name="Oletusrakenne">
  <a:themeElements>
    <a:clrScheme name="">
      <a:dk1>
        <a:srgbClr val="000000"/>
      </a:dk1>
      <a:lt1>
        <a:srgbClr val="FFFFFF"/>
      </a:lt1>
      <a:dk2>
        <a:srgbClr val="000000"/>
      </a:dk2>
      <a:lt2>
        <a:srgbClr val="666666"/>
      </a:lt2>
      <a:accent1>
        <a:srgbClr val="CC0000"/>
      </a:accent1>
      <a:accent2>
        <a:srgbClr val="FFCC00"/>
      </a:accent2>
      <a:accent3>
        <a:srgbClr val="FFFFFF"/>
      </a:accent3>
      <a:accent4>
        <a:srgbClr val="000000"/>
      </a:accent4>
      <a:accent5>
        <a:srgbClr val="E2AAAA"/>
      </a:accent5>
      <a:accent6>
        <a:srgbClr val="E7B900"/>
      </a:accent6>
      <a:hlink>
        <a:srgbClr val="990099"/>
      </a:hlink>
      <a:folHlink>
        <a:srgbClr val="009900"/>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3409</TotalTime>
  <Words>2814</Words>
  <Application>Microsoft Office PowerPoint</Application>
  <PresentationFormat>Custom</PresentationFormat>
  <Paragraphs>345</Paragraphs>
  <Slides>22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Lucida Sans</vt:lpstr>
      <vt:lpstr>Segoe UI</vt:lpstr>
      <vt:lpstr>Times</vt:lpstr>
      <vt:lpstr>Times New Roman</vt:lpstr>
      <vt:lpstr>Verdana</vt:lpstr>
      <vt:lpstr>Wingdings</vt:lpstr>
      <vt:lpstr>Oletusrakenne</vt:lpstr>
      <vt:lpstr>Henkinen tuki – Ukrainan konflikti</vt:lpstr>
      <vt:lpstr>Huoli ja ahdistus</vt:lpstr>
      <vt:lpstr>On luonnollista reagoida</vt:lpstr>
      <vt:lpstr>Mielenhyvinvointi</vt:lpstr>
      <vt:lpstr>Stressiä on monenlaista</vt:lpstr>
      <vt:lpstr>Näin voit auttaa itseäsi</vt:lpstr>
      <vt:lpstr>Positiivisten asioiden ankkurointiharjoitus</vt:lpstr>
      <vt:lpstr>Milloin tarvitaan muiden apua? </vt:lpstr>
      <vt:lpstr>Lapsi tarvitsee tukea </vt:lpstr>
      <vt:lpstr>Erityisen haavoittuvaisen lapsesta tekee se, että …</vt:lpstr>
      <vt:lpstr>Lasta voi tukea seuraavin keinoin </vt:lpstr>
      <vt:lpstr>Ikäihmiset</vt:lpstr>
      <vt:lpstr>Näin tuet vanhempaa sukupolvea </vt:lpstr>
      <vt:lpstr>Konfliktialueilta tulevat maahanmuuttajat</vt:lpstr>
      <vt:lpstr>Henkisen tuen tarkoituksena on edistää</vt:lpstr>
      <vt:lpstr>Tuen tarve vaihtelee yksilöittäin</vt:lpstr>
      <vt:lpstr>Aktiivinen kuuntelu</vt:lpstr>
      <vt:lpstr>Aktiivinen kuuntelu</vt:lpstr>
      <vt:lpstr>Itsensä rauhoittaminen - perhoshalaus</vt:lpstr>
      <vt:lpstr>Kuinka voin auttaa ukrainalaisia? </vt:lpstr>
      <vt:lpstr>Miten Suomen Punainen Risti auttaa Ukrainassa?  </vt:lpstr>
      <vt:lpstr>Mistä apua, jos omat voimat ei riitä?</vt:lpstr>
    </vt:vector>
  </TitlesOfParts>
  <Company>Suomen Punainen Risti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Liisa Åker</dc:creator>
  <cp:lastModifiedBy>Luoma Tuula</cp:lastModifiedBy>
  <cp:revision>269</cp:revision>
  <dcterms:created xsi:type="dcterms:W3CDTF">2003-09-22T11:50:51Z</dcterms:created>
  <dcterms:modified xsi:type="dcterms:W3CDTF">2022-02-28T14:36:51Z</dcterms:modified>
</cp:coreProperties>
</file>