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72" r:id="rId2"/>
    <p:sldId id="273" r:id="rId3"/>
    <p:sldId id="274" r:id="rId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0" autoAdjust="0"/>
    <p:restoredTop sz="94660"/>
  </p:normalViewPr>
  <p:slideViewPr>
    <p:cSldViewPr snapToGrid="0">
      <p:cViewPr varScale="1">
        <p:scale>
          <a:sx n="86" d="100"/>
          <a:sy n="86" d="100"/>
        </p:scale>
        <p:origin x="33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29A1A9-BF98-423B-9EF7-90D4FDCC5002}" type="datetimeFigureOut">
              <a:rPr lang="fi-FI" smtClean="0"/>
              <a:t>18.3.2022</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0E1B9A-A19B-4A42-B3C6-E13CCF642CC9}" type="slidenum">
              <a:rPr lang="fi-FI" smtClean="0"/>
              <a:t>‹#›</a:t>
            </a:fld>
            <a:endParaRPr lang="fi-FI"/>
          </a:p>
        </p:txBody>
      </p:sp>
    </p:spTree>
    <p:extLst>
      <p:ext uri="{BB962C8B-B14F-4D97-AF65-F5344CB8AC3E}">
        <p14:creationId xmlns:p14="http://schemas.microsoft.com/office/powerpoint/2010/main" val="15535984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fi-FI" b="1"/>
              <a:t>Lähde:  PS Centre Operational Guide for Child Friendly Spaces in Humanitarian Settings http://pscentre.org/wp-content/uploads/2018/11/Operational-Guidance-for-Child-friendly-spaces-low-res.pdf</a:t>
            </a:r>
            <a:endParaRPr b="1"/>
          </a:p>
          <a:p>
            <a:pPr marL="0" lvl="0" indent="0" algn="l" rtl="0">
              <a:lnSpc>
                <a:spcPct val="115000"/>
              </a:lnSpc>
              <a:spcBef>
                <a:spcPts val="0"/>
              </a:spcBef>
              <a:spcAft>
                <a:spcPts val="0"/>
              </a:spcAft>
              <a:buClr>
                <a:schemeClr val="dk1"/>
              </a:buClr>
              <a:buSzPts val="1100"/>
              <a:buFont typeface="Arial"/>
              <a:buNone/>
            </a:pPr>
            <a:r>
              <a:rPr lang="fi-FI" b="1"/>
              <a:t>LAPSIYSTÄVÄLLINEN TILA (Child Friendly Space) </a:t>
            </a:r>
            <a:r>
              <a:rPr lang="fi-FI"/>
              <a:t>on kansainvälinen toimintamalli (taustalla mm. Unisef ja Pelastakaa lapset), jolla lievitetään vastoinkäymisten ja kriisien vaikutusta lapsiin.</a:t>
            </a:r>
            <a:endParaRPr/>
          </a:p>
          <a:p>
            <a:pPr marL="0" lvl="0" indent="0" algn="l" rtl="0">
              <a:lnSpc>
                <a:spcPct val="115000"/>
              </a:lnSpc>
              <a:spcBef>
                <a:spcPts val="0"/>
              </a:spcBef>
              <a:spcAft>
                <a:spcPts val="0"/>
              </a:spcAft>
              <a:buClr>
                <a:schemeClr val="dk1"/>
              </a:buClr>
              <a:buSzPts val="1100"/>
              <a:buFont typeface="Arial"/>
              <a:buNone/>
            </a:pPr>
            <a:r>
              <a:rPr lang="fi-FI"/>
              <a:t>Lapsiystävällinen tila voidaan perustaa mm. evakuointikeskuksen tai hätämajoituspaikan yhteyteen. Lapsiystävälliset tilat tarjoavat lapsille turvallisen ja virikkeellisen ympäristön, jossa lapset voivat tehdä lapsille ominaisia asioita, leikkiä, piirtää, askarrella, tai vain olla. Toiminnan tavoitteena on tukea lasten psykososiaalista hyvinvointia tuomalla arkeen iloa, pysyvyyttä ja säännöllisyyttä. Tämä auttaa jaksamaan paremmin tilapäisessä tilassa, joskus määrittelemättömän ajan.</a:t>
            </a:r>
            <a:endParaRPr/>
          </a:p>
          <a:p>
            <a:pPr marL="0" lvl="0" indent="0" algn="l" rtl="0">
              <a:lnSpc>
                <a:spcPct val="115000"/>
              </a:lnSpc>
              <a:spcBef>
                <a:spcPts val="0"/>
              </a:spcBef>
              <a:spcAft>
                <a:spcPts val="0"/>
              </a:spcAft>
              <a:buClr>
                <a:schemeClr val="dk1"/>
              </a:buClr>
              <a:buSzPts val="1100"/>
              <a:buFont typeface="Arial"/>
              <a:buNone/>
            </a:pPr>
            <a:r>
              <a:rPr lang="fi-FI"/>
              <a:t>Aikuisten vastuullisuus, lapsilähtöisyys ja lasten mahdollisuus vaikuttaa toimintaan ovat </a:t>
            </a:r>
            <a:endParaRPr/>
          </a:p>
          <a:p>
            <a:pPr marL="0" lvl="0" indent="0" algn="l" rtl="0">
              <a:spcBef>
                <a:spcPts val="0"/>
              </a:spcBef>
              <a:spcAft>
                <a:spcPts val="0"/>
              </a:spcAft>
              <a:buNone/>
            </a:pPr>
            <a:endParaRPr/>
          </a:p>
        </p:txBody>
      </p:sp>
      <p:sp>
        <p:nvSpPr>
          <p:cNvPr id="150" name="Google Shape;150;p1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fi-FI"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8" name="Google Shape;158;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5" name="Google Shape;165;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fi-FI"/>
              <a:t>Auta ihmisiä vaatimaan oikeutensa ja käyttämään käytettävissä olevaa tukea</a:t>
            </a:r>
            <a:endParaRPr/>
          </a:p>
        </p:txBody>
      </p:sp>
      <p:sp>
        <p:nvSpPr>
          <p:cNvPr id="166" name="Google Shape;166;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fi-FI"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2442756"/>
            <a:ext cx="9144000" cy="1067206"/>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524000" y="3977036"/>
            <a:ext cx="9144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ftr" idx="11"/>
          </p:nvPr>
        </p:nvSpPr>
        <p:spPr>
          <a:xfrm>
            <a:off x="4038600" y="609987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1504970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9"/>
        <p:cNvGrpSpPr/>
        <p:nvPr/>
      </p:nvGrpSpPr>
      <p:grpSpPr>
        <a:xfrm>
          <a:off x="0" y="0"/>
          <a:ext cx="0" cy="0"/>
          <a:chOff x="0" y="0"/>
          <a:chExt cx="0" cy="0"/>
        </a:xfrm>
      </p:grpSpPr>
      <p:sp>
        <p:nvSpPr>
          <p:cNvPr id="20" name="Google Shape;20;p3"/>
          <p:cNvSpPr txBox="1">
            <a:spLocks noGrp="1"/>
          </p:cNvSpPr>
          <p:nvPr>
            <p:ph type="title"/>
          </p:nvPr>
        </p:nvSpPr>
        <p:spPr>
          <a:xfrm>
            <a:off x="838200" y="1303821"/>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3"/>
          <p:cNvSpPr txBox="1">
            <a:spLocks noGrp="1"/>
          </p:cNvSpPr>
          <p:nvPr>
            <p:ph type="body" idx="1"/>
          </p:nvPr>
        </p:nvSpPr>
        <p:spPr>
          <a:xfrm>
            <a:off x="838200" y="2932771"/>
            <a:ext cx="10515600" cy="3244192"/>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2" name="Google Shape;22;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3" name="Google Shape;23;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0" marR="0" lvl="1" indent="0" algn="l" rtl="0">
              <a:spcBef>
                <a:spcPts val="0"/>
              </a:spcBef>
              <a:buNone/>
              <a:defRPr sz="1800" b="0" i="0" u="none" strike="noStrike" cap="none">
                <a:solidFill>
                  <a:schemeClr val="dk1"/>
                </a:solidFill>
                <a:latin typeface="Calibri"/>
                <a:ea typeface="Calibri"/>
                <a:cs typeface="Calibri"/>
                <a:sym typeface="Calibri"/>
              </a:defRPr>
            </a:lvl2pPr>
            <a:lvl3pPr marL="0" marR="0" lvl="2" indent="0" algn="l" rtl="0">
              <a:spcBef>
                <a:spcPts val="0"/>
              </a:spcBef>
              <a:buNone/>
              <a:defRPr sz="1800" b="0" i="0" u="none" strike="noStrike" cap="none">
                <a:solidFill>
                  <a:schemeClr val="dk1"/>
                </a:solidFill>
                <a:latin typeface="Calibri"/>
                <a:ea typeface="Calibri"/>
                <a:cs typeface="Calibri"/>
                <a:sym typeface="Calibri"/>
              </a:defRPr>
            </a:lvl3pPr>
            <a:lvl4pPr marL="0" marR="0" lvl="3" indent="0" algn="l" rtl="0">
              <a:spcBef>
                <a:spcPts val="0"/>
              </a:spcBef>
              <a:buNone/>
              <a:defRPr sz="1800" b="0" i="0" u="none" strike="noStrike" cap="none">
                <a:solidFill>
                  <a:schemeClr val="dk1"/>
                </a:solidFill>
                <a:latin typeface="Calibri"/>
                <a:ea typeface="Calibri"/>
                <a:cs typeface="Calibri"/>
                <a:sym typeface="Calibri"/>
              </a:defRPr>
            </a:lvl4pPr>
            <a:lvl5pPr marL="0" marR="0" lvl="4" indent="0" algn="l" rtl="0">
              <a:spcBef>
                <a:spcPts val="0"/>
              </a:spcBef>
              <a:buNone/>
              <a:defRPr sz="1800" b="0" i="0" u="none" strike="noStrike" cap="none">
                <a:solidFill>
                  <a:schemeClr val="dk1"/>
                </a:solidFill>
                <a:latin typeface="Calibri"/>
                <a:ea typeface="Calibri"/>
                <a:cs typeface="Calibri"/>
                <a:sym typeface="Calibri"/>
              </a:defRPr>
            </a:lvl5pPr>
            <a:lvl6pPr marL="0" marR="0" lvl="5" indent="0" algn="l" rtl="0">
              <a:spcBef>
                <a:spcPts val="0"/>
              </a:spcBef>
              <a:buNone/>
              <a:defRPr sz="1800" b="0" i="0" u="none" strike="noStrike" cap="none">
                <a:solidFill>
                  <a:schemeClr val="dk1"/>
                </a:solidFill>
                <a:latin typeface="Calibri"/>
                <a:ea typeface="Calibri"/>
                <a:cs typeface="Calibri"/>
                <a:sym typeface="Calibri"/>
              </a:defRPr>
            </a:lvl6pPr>
            <a:lvl7pPr marL="0" marR="0" lvl="6" indent="0" algn="l" rtl="0">
              <a:spcBef>
                <a:spcPts val="0"/>
              </a:spcBef>
              <a:buNone/>
              <a:defRPr sz="1800" b="0" i="0" u="none" strike="noStrike" cap="none">
                <a:solidFill>
                  <a:schemeClr val="dk1"/>
                </a:solidFill>
                <a:latin typeface="Calibri"/>
                <a:ea typeface="Calibri"/>
                <a:cs typeface="Calibri"/>
                <a:sym typeface="Calibri"/>
              </a:defRPr>
            </a:lvl7pPr>
            <a:lvl8pPr marL="0" marR="0" lvl="7" indent="0" algn="l" rtl="0">
              <a:spcBef>
                <a:spcPts val="0"/>
              </a:spcBef>
              <a:buNone/>
              <a:defRPr sz="1800" b="0" i="0" u="none" strike="noStrike" cap="none">
                <a:solidFill>
                  <a:schemeClr val="dk1"/>
                </a:solidFill>
                <a:latin typeface="Calibri"/>
                <a:ea typeface="Calibri"/>
                <a:cs typeface="Calibri"/>
                <a:sym typeface="Calibri"/>
              </a:defRPr>
            </a:lvl8pPr>
            <a:lvl9pPr marL="0" marR="0" lvl="8" indent="0" algn="l" rtl="0">
              <a:spcBef>
                <a:spcPts val="0"/>
              </a:spcBef>
              <a:buNone/>
              <a:defRPr sz="1800" b="0" i="0" u="none" strike="noStrike" cap="none">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fi-FI"/>
              <a:t>‹#›</a:t>
            </a:fld>
            <a:endParaRPr/>
          </a:p>
        </p:txBody>
      </p:sp>
    </p:spTree>
    <p:extLst>
      <p:ext uri="{BB962C8B-B14F-4D97-AF65-F5344CB8AC3E}">
        <p14:creationId xmlns:p14="http://schemas.microsoft.com/office/powerpoint/2010/main" val="190836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5"/>
        <p:cNvGrpSpPr/>
        <p:nvPr/>
      </p:nvGrpSpPr>
      <p:grpSpPr>
        <a:xfrm>
          <a:off x="0" y="0"/>
          <a:ext cx="0" cy="0"/>
          <a:chOff x="0" y="0"/>
          <a:chExt cx="0" cy="0"/>
        </a:xfrm>
      </p:grpSpPr>
    </p:spTree>
    <p:extLst>
      <p:ext uri="{BB962C8B-B14F-4D97-AF65-F5344CB8AC3E}">
        <p14:creationId xmlns:p14="http://schemas.microsoft.com/office/powerpoint/2010/main" val="299217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26"/>
        <p:cNvGrpSpPr/>
        <p:nvPr/>
      </p:nvGrpSpPr>
      <p:grpSpPr>
        <a:xfrm>
          <a:off x="0" y="0"/>
          <a:ext cx="0" cy="0"/>
          <a:chOff x="0" y="0"/>
          <a:chExt cx="0" cy="0"/>
        </a:xfrm>
      </p:grpSpPr>
      <p:sp>
        <p:nvSpPr>
          <p:cNvPr id="27" name="Google Shape;27;p5"/>
          <p:cNvSpPr txBox="1">
            <a:spLocks noGrp="1"/>
          </p:cNvSpPr>
          <p:nvPr>
            <p:ph type="title"/>
          </p:nvPr>
        </p:nvSpPr>
        <p:spPr>
          <a:xfrm>
            <a:off x="838200" y="1303821"/>
            <a:ext cx="10515600" cy="435769"/>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3600"/>
              <a:buFont typeface="Calibri"/>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5"/>
          <p:cNvSpPr txBox="1">
            <a:spLocks noGrp="1"/>
          </p:cNvSpPr>
          <p:nvPr>
            <p:ph type="body" idx="1"/>
          </p:nvPr>
        </p:nvSpPr>
        <p:spPr>
          <a:xfrm>
            <a:off x="838200" y="1973765"/>
            <a:ext cx="5181600" cy="4315524"/>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5"/>
          <p:cNvSpPr txBox="1">
            <a:spLocks noGrp="1"/>
          </p:cNvSpPr>
          <p:nvPr>
            <p:ph type="body" idx="2"/>
          </p:nvPr>
        </p:nvSpPr>
        <p:spPr>
          <a:xfrm>
            <a:off x="6172200" y="1973765"/>
            <a:ext cx="5181600" cy="4315523"/>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3302705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30"/>
        <p:cNvGrpSpPr/>
        <p:nvPr/>
      </p:nvGrpSpPr>
      <p:grpSpPr>
        <a:xfrm>
          <a:off x="0" y="0"/>
          <a:ext cx="0" cy="0"/>
          <a:chOff x="0" y="0"/>
          <a:chExt cx="0" cy="0"/>
        </a:xfrm>
      </p:grpSpPr>
      <p:sp>
        <p:nvSpPr>
          <p:cNvPr id="31" name="Google Shape;31;p6"/>
          <p:cNvSpPr txBox="1">
            <a:spLocks noGrp="1"/>
          </p:cNvSpPr>
          <p:nvPr>
            <p:ph type="title"/>
          </p:nvPr>
        </p:nvSpPr>
        <p:spPr>
          <a:xfrm>
            <a:off x="838200" y="1303821"/>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379022299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1303821"/>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000"/>
              <a:buFont typeface="Calibri"/>
              <a:buNone/>
              <a:defRPr sz="40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2932771"/>
            <a:ext cx="10515600" cy="3244192"/>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pic>
        <p:nvPicPr>
          <p:cNvPr id="13" name="Google Shape;13;p1"/>
          <p:cNvPicPr preferRelativeResize="0"/>
          <p:nvPr/>
        </p:nvPicPr>
        <p:blipFill rotWithShape="1">
          <a:blip r:embed="rId7">
            <a:alphaModFix/>
          </a:blip>
          <a:srcRect/>
          <a:stretch/>
        </p:blipFill>
        <p:spPr>
          <a:xfrm>
            <a:off x="10358327" y="89210"/>
            <a:ext cx="1672683" cy="825190"/>
          </a:xfrm>
          <a:prstGeom prst="rect">
            <a:avLst/>
          </a:prstGeom>
          <a:noFill/>
          <a:ln>
            <a:noFill/>
          </a:ln>
        </p:spPr>
      </p:pic>
      <p:sp>
        <p:nvSpPr>
          <p:cNvPr id="14" name="Google Shape;14;p1"/>
          <p:cNvSpPr/>
          <p:nvPr/>
        </p:nvSpPr>
        <p:spPr>
          <a:xfrm>
            <a:off x="0" y="1027906"/>
            <a:ext cx="12192000" cy="162409"/>
          </a:xfrm>
          <a:prstGeom prst="rect">
            <a:avLst/>
          </a:prstGeom>
          <a:solidFill>
            <a:srgbClr val="CC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608164843"/>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3"/>
          <p:cNvSpPr txBox="1">
            <a:spLocks noGrp="1"/>
          </p:cNvSpPr>
          <p:nvPr>
            <p:ph type="title"/>
          </p:nvPr>
        </p:nvSpPr>
        <p:spPr>
          <a:xfrm>
            <a:off x="717885" y="-91842"/>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000"/>
              <a:buFont typeface="Calibri"/>
              <a:buNone/>
            </a:pPr>
            <a:r>
              <a:rPr lang="fi-FI"/>
              <a:t>Lapsiystävällinen tila</a:t>
            </a:r>
            <a:endParaRPr/>
          </a:p>
        </p:txBody>
      </p:sp>
      <p:sp>
        <p:nvSpPr>
          <p:cNvPr id="153" name="Google Shape;153;p23"/>
          <p:cNvSpPr txBox="1">
            <a:spLocks noGrp="1"/>
          </p:cNvSpPr>
          <p:nvPr>
            <p:ph type="body" idx="1"/>
          </p:nvPr>
        </p:nvSpPr>
        <p:spPr>
          <a:xfrm>
            <a:off x="363675" y="1376800"/>
            <a:ext cx="6676200" cy="5206800"/>
          </a:xfrm>
          <a:prstGeom prst="rect">
            <a:avLst/>
          </a:prstGeom>
          <a:noFill/>
          <a:ln>
            <a:noFill/>
          </a:ln>
        </p:spPr>
        <p:txBody>
          <a:bodyPr spcFirstLastPara="1" wrap="square" lIns="91425" tIns="45700" rIns="91425" bIns="45700" anchor="t" anchorCtr="0">
            <a:noAutofit/>
          </a:bodyPr>
          <a:lstStyle/>
          <a:p>
            <a:pPr marL="0" lvl="0" indent="0" algn="l" rtl="0">
              <a:lnSpc>
                <a:spcPct val="70000"/>
              </a:lnSpc>
              <a:spcBef>
                <a:spcPts val="0"/>
              </a:spcBef>
              <a:spcAft>
                <a:spcPts val="0"/>
              </a:spcAft>
              <a:buClr>
                <a:schemeClr val="dk1"/>
              </a:buClr>
              <a:buSzPts val="2380"/>
              <a:buNone/>
            </a:pPr>
            <a:r>
              <a:rPr lang="fi-FI" b="1" dirty="0"/>
              <a:t>”Turvalliset aikuiset huolehtivat lapsesta turvallisessa paikassa turvallisten toimintojen ja turvallisen välineiden parissa”</a:t>
            </a:r>
            <a:endParaRPr b="1" dirty="0"/>
          </a:p>
          <a:p>
            <a:pPr marL="228600" lvl="0" indent="-242570" algn="l" rtl="0">
              <a:lnSpc>
                <a:spcPct val="70000"/>
              </a:lnSpc>
              <a:spcBef>
                <a:spcPts val="1000"/>
              </a:spcBef>
              <a:spcAft>
                <a:spcPts val="0"/>
              </a:spcAft>
              <a:buClr>
                <a:schemeClr val="dk1"/>
              </a:buClr>
              <a:buSzPts val="2600"/>
              <a:buChar char="•"/>
            </a:pPr>
            <a:r>
              <a:rPr lang="fi-FI" sz="2600" dirty="0"/>
              <a:t>Turvallinen aikuinen</a:t>
            </a:r>
            <a:endParaRPr sz="2600" dirty="0"/>
          </a:p>
          <a:p>
            <a:pPr marL="685800" lvl="1" indent="-264160" algn="l" rtl="0">
              <a:lnSpc>
                <a:spcPct val="70000"/>
              </a:lnSpc>
              <a:spcBef>
                <a:spcPts val="500"/>
              </a:spcBef>
              <a:spcAft>
                <a:spcPts val="0"/>
              </a:spcAft>
              <a:buClr>
                <a:schemeClr val="dk1"/>
              </a:buClr>
              <a:buSzPts val="2600"/>
              <a:buChar char="•"/>
            </a:pPr>
            <a:r>
              <a:rPr lang="fi-FI" sz="2600" dirty="0"/>
              <a:t>Vähintään kaksi aikuista koko ajan paikalla, tausta, kokemus, sitoutuminen, kannustava asenne</a:t>
            </a:r>
            <a:endParaRPr sz="2600" dirty="0"/>
          </a:p>
          <a:p>
            <a:pPr marL="228600" lvl="0" indent="-242570" algn="l" rtl="0">
              <a:lnSpc>
                <a:spcPct val="70000"/>
              </a:lnSpc>
              <a:spcBef>
                <a:spcPts val="1000"/>
              </a:spcBef>
              <a:spcAft>
                <a:spcPts val="0"/>
              </a:spcAft>
              <a:buClr>
                <a:schemeClr val="dk1"/>
              </a:buClr>
              <a:buSzPts val="2600"/>
              <a:buChar char="•"/>
            </a:pPr>
            <a:r>
              <a:rPr lang="fi-FI" sz="2600" dirty="0"/>
              <a:t>Turvallinen paikka</a:t>
            </a:r>
            <a:endParaRPr sz="2600" dirty="0"/>
          </a:p>
          <a:p>
            <a:pPr marL="685800" lvl="1" indent="-264160" algn="l" rtl="0">
              <a:lnSpc>
                <a:spcPct val="70000"/>
              </a:lnSpc>
              <a:spcBef>
                <a:spcPts val="500"/>
              </a:spcBef>
              <a:spcAft>
                <a:spcPts val="0"/>
              </a:spcAft>
              <a:buClr>
                <a:schemeClr val="dk1"/>
              </a:buClr>
              <a:buSzPts val="2600"/>
              <a:buChar char="•"/>
            </a:pPr>
            <a:r>
              <a:rPr lang="fi-FI" sz="2600" dirty="0"/>
              <a:t>rajattu alue, kontrolloitu sisään- ja uloskäynti </a:t>
            </a:r>
            <a:endParaRPr sz="2600" dirty="0"/>
          </a:p>
          <a:p>
            <a:pPr marL="685800" lvl="1" indent="-264160" algn="l" rtl="0">
              <a:lnSpc>
                <a:spcPct val="70000"/>
              </a:lnSpc>
              <a:spcBef>
                <a:spcPts val="500"/>
              </a:spcBef>
              <a:spcAft>
                <a:spcPts val="0"/>
              </a:spcAft>
              <a:buClr>
                <a:schemeClr val="dk1"/>
              </a:buClr>
              <a:buSzPts val="2600"/>
              <a:buChar char="•"/>
            </a:pPr>
            <a:r>
              <a:rPr lang="fi-FI" sz="2600" dirty="0"/>
              <a:t>eväiden/välipalan säilytys</a:t>
            </a:r>
            <a:endParaRPr sz="2600" dirty="0"/>
          </a:p>
          <a:p>
            <a:pPr marL="685800" lvl="1" indent="-264160" algn="l" rtl="0">
              <a:lnSpc>
                <a:spcPct val="70000"/>
              </a:lnSpc>
              <a:spcBef>
                <a:spcPts val="500"/>
              </a:spcBef>
              <a:spcAft>
                <a:spcPts val="0"/>
              </a:spcAft>
              <a:buClr>
                <a:schemeClr val="dk1"/>
              </a:buClr>
              <a:buSzPts val="2600"/>
              <a:buChar char="•"/>
            </a:pPr>
            <a:r>
              <a:rPr lang="fi-FI" sz="2600" dirty="0"/>
              <a:t>vessat, käsihygienia, siivous</a:t>
            </a:r>
            <a:endParaRPr sz="2600" dirty="0"/>
          </a:p>
          <a:p>
            <a:pPr marL="685800" lvl="1" indent="-264160" algn="l" rtl="0">
              <a:lnSpc>
                <a:spcPct val="70000"/>
              </a:lnSpc>
              <a:spcBef>
                <a:spcPts val="500"/>
              </a:spcBef>
              <a:spcAft>
                <a:spcPts val="0"/>
              </a:spcAft>
              <a:buClr>
                <a:schemeClr val="dk1"/>
              </a:buClr>
              <a:buSzPts val="2600"/>
              <a:buChar char="•"/>
            </a:pPr>
            <a:r>
              <a:rPr lang="fi-FI" sz="2600" dirty="0"/>
              <a:t>ensiapu- ja alkusammutusvälineet, hätäpoistumistiet</a:t>
            </a:r>
            <a:endParaRPr sz="2600" dirty="0"/>
          </a:p>
          <a:p>
            <a:pPr marL="685800" lvl="1" indent="-99059" algn="l" rtl="0">
              <a:lnSpc>
                <a:spcPct val="70000"/>
              </a:lnSpc>
              <a:spcBef>
                <a:spcPts val="500"/>
              </a:spcBef>
              <a:spcAft>
                <a:spcPts val="0"/>
              </a:spcAft>
              <a:buClr>
                <a:schemeClr val="dk1"/>
              </a:buClr>
              <a:buSzPts val="2040"/>
              <a:buNone/>
            </a:pPr>
            <a:endParaRPr sz="2800" dirty="0"/>
          </a:p>
        </p:txBody>
      </p:sp>
      <p:pic>
        <p:nvPicPr>
          <p:cNvPr id="154" name="Google Shape;154;p23"/>
          <p:cNvPicPr preferRelativeResize="0"/>
          <p:nvPr/>
        </p:nvPicPr>
        <p:blipFill rotWithShape="1">
          <a:blip r:embed="rId3">
            <a:alphaModFix/>
          </a:blip>
          <a:srcRect/>
          <a:stretch/>
        </p:blipFill>
        <p:spPr>
          <a:xfrm>
            <a:off x="7169725" y="1584863"/>
            <a:ext cx="4727876" cy="3947563"/>
          </a:xfrm>
          <a:prstGeom prst="rect">
            <a:avLst/>
          </a:prstGeom>
          <a:noFill/>
          <a:ln>
            <a:noFill/>
          </a:ln>
        </p:spPr>
      </p:pic>
      <p:sp>
        <p:nvSpPr>
          <p:cNvPr id="155" name="Google Shape;155;p23"/>
          <p:cNvSpPr txBox="1"/>
          <p:nvPr/>
        </p:nvSpPr>
        <p:spPr>
          <a:xfrm>
            <a:off x="6339151" y="5820488"/>
            <a:ext cx="5402179" cy="246221"/>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i-FI" sz="1000" b="0" i="0" u="none" strike="noStrike" kern="0" cap="none" spc="0" normalizeH="0" baseline="0" noProof="0">
                <a:ln>
                  <a:noFill/>
                </a:ln>
                <a:solidFill>
                  <a:srgbClr val="000000"/>
                </a:solidFill>
                <a:effectLst/>
                <a:uLnTx/>
                <a:uFillTx/>
                <a:latin typeface="Calibri"/>
                <a:ea typeface="Calibri"/>
                <a:cs typeface="Calibri"/>
                <a:sym typeface="Calibri"/>
              </a:rPr>
              <a:t>Kuva: Joonas Brandt, Suomen Punainen Risti, Valmiusharjoitus merellä, Bogaskär 18.-20.5.2018</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4"/>
          <p:cNvSpPr txBox="1">
            <a:spLocks noGrp="1"/>
          </p:cNvSpPr>
          <p:nvPr>
            <p:ph type="body" idx="1"/>
          </p:nvPr>
        </p:nvSpPr>
        <p:spPr>
          <a:xfrm>
            <a:off x="389650" y="1428750"/>
            <a:ext cx="6936000" cy="4998900"/>
          </a:xfrm>
          <a:prstGeom prst="rect">
            <a:avLst/>
          </a:prstGeom>
          <a:noFill/>
          <a:ln>
            <a:noFill/>
          </a:ln>
        </p:spPr>
        <p:txBody>
          <a:bodyPr spcFirstLastPara="1" wrap="square" lIns="91425" tIns="45700" rIns="91425" bIns="45700" anchor="t" anchorCtr="0">
            <a:noAutofit/>
          </a:bodyPr>
          <a:lstStyle/>
          <a:p>
            <a:pPr marL="228600" lvl="0" indent="-228600" algn="l" rtl="0">
              <a:lnSpc>
                <a:spcPct val="70000"/>
              </a:lnSpc>
              <a:spcBef>
                <a:spcPts val="0"/>
              </a:spcBef>
              <a:spcAft>
                <a:spcPts val="0"/>
              </a:spcAft>
              <a:buClr>
                <a:srgbClr val="000000"/>
              </a:buClr>
              <a:buSzPts val="2590"/>
              <a:buChar char="•"/>
            </a:pPr>
            <a:r>
              <a:rPr lang="fi-FI" sz="2590">
                <a:solidFill>
                  <a:srgbClr val="000000"/>
                </a:solidFill>
              </a:rPr>
              <a:t>T</a:t>
            </a:r>
            <a:r>
              <a:rPr lang="fi-FI" sz="3000">
                <a:solidFill>
                  <a:srgbClr val="000000"/>
                </a:solidFill>
              </a:rPr>
              <a:t>urvalliset toiminnot</a:t>
            </a:r>
            <a:endParaRPr sz="3000"/>
          </a:p>
          <a:p>
            <a:pPr marL="685800" lvl="1" indent="-278130" algn="l" rtl="0">
              <a:lnSpc>
                <a:spcPct val="70000"/>
              </a:lnSpc>
              <a:spcBef>
                <a:spcPts val="500"/>
              </a:spcBef>
              <a:spcAft>
                <a:spcPts val="0"/>
              </a:spcAft>
              <a:buClr>
                <a:srgbClr val="000000"/>
              </a:buClr>
              <a:buSzPts val="3000"/>
              <a:buChar char="•"/>
            </a:pPr>
            <a:r>
              <a:rPr lang="fi-FI" sz="3000">
                <a:solidFill>
                  <a:srgbClr val="000000"/>
                </a:solidFill>
              </a:rPr>
              <a:t>Pelisäännöt huoltajille: ikäraja, yhteystiedot, lapsen allergiat/lääkitys …</a:t>
            </a:r>
            <a:endParaRPr sz="3000"/>
          </a:p>
          <a:p>
            <a:pPr marL="685800" lvl="1" indent="-278130" algn="l" rtl="0">
              <a:lnSpc>
                <a:spcPct val="70000"/>
              </a:lnSpc>
              <a:spcBef>
                <a:spcPts val="500"/>
              </a:spcBef>
              <a:spcAft>
                <a:spcPts val="0"/>
              </a:spcAft>
              <a:buClr>
                <a:srgbClr val="000000"/>
              </a:buClr>
              <a:buSzPts val="3000"/>
              <a:buChar char="•"/>
            </a:pPr>
            <a:r>
              <a:rPr lang="fi-FI" sz="3000">
                <a:solidFill>
                  <a:srgbClr val="000000"/>
                </a:solidFill>
              </a:rPr>
              <a:t>Pelisäännöt lapsille: mitä saa tehdä/mitä ei saa tehdä … </a:t>
            </a:r>
            <a:endParaRPr sz="3000"/>
          </a:p>
          <a:p>
            <a:pPr marL="685800" lvl="1" indent="-278130" algn="l" rtl="0">
              <a:lnSpc>
                <a:spcPct val="70000"/>
              </a:lnSpc>
              <a:spcBef>
                <a:spcPts val="500"/>
              </a:spcBef>
              <a:spcAft>
                <a:spcPts val="0"/>
              </a:spcAft>
              <a:buClr>
                <a:srgbClr val="000000"/>
              </a:buClr>
              <a:buSzPts val="3000"/>
              <a:buChar char="•"/>
            </a:pPr>
            <a:r>
              <a:rPr lang="fi-FI" sz="3000">
                <a:solidFill>
                  <a:srgbClr val="000000"/>
                </a:solidFill>
              </a:rPr>
              <a:t>Toiminnot: mahdollisuus purkaa energiaa tai levätä, yhdessä tekemistä, luovuuden ja mielikuvituksen käyttöä, uuden oppimista</a:t>
            </a:r>
            <a:endParaRPr sz="3000"/>
          </a:p>
          <a:p>
            <a:pPr marL="228600" lvl="0" indent="-254634" algn="l" rtl="0">
              <a:lnSpc>
                <a:spcPct val="70000"/>
              </a:lnSpc>
              <a:spcBef>
                <a:spcPts val="1000"/>
              </a:spcBef>
              <a:spcAft>
                <a:spcPts val="0"/>
              </a:spcAft>
              <a:buClr>
                <a:srgbClr val="000000"/>
              </a:buClr>
              <a:buSzPts val="3000"/>
              <a:buChar char="•"/>
            </a:pPr>
            <a:r>
              <a:rPr lang="fi-FI" sz="3000">
                <a:solidFill>
                  <a:srgbClr val="000000"/>
                </a:solidFill>
              </a:rPr>
              <a:t>Turvalliset välineet</a:t>
            </a:r>
            <a:endParaRPr sz="3000"/>
          </a:p>
          <a:p>
            <a:pPr marL="685800" lvl="1" indent="-278130" algn="l" rtl="0">
              <a:lnSpc>
                <a:spcPct val="70000"/>
              </a:lnSpc>
              <a:spcBef>
                <a:spcPts val="500"/>
              </a:spcBef>
              <a:spcAft>
                <a:spcPts val="0"/>
              </a:spcAft>
              <a:buClr>
                <a:srgbClr val="000000"/>
              </a:buClr>
              <a:buSzPts val="3000"/>
              <a:buChar char="•"/>
            </a:pPr>
            <a:r>
              <a:rPr lang="fi-FI" sz="3000">
                <a:solidFill>
                  <a:srgbClr val="000000"/>
                </a:solidFill>
              </a:rPr>
              <a:t>Tuolit, pöydät, patjat, leikkikalut, pelit, kirjat, askartelumateriaalit</a:t>
            </a:r>
            <a:endParaRPr sz="3000"/>
          </a:p>
          <a:p>
            <a:pPr marL="685800" lvl="1" indent="-87630" algn="l" rtl="0">
              <a:lnSpc>
                <a:spcPct val="70000"/>
              </a:lnSpc>
              <a:spcBef>
                <a:spcPts val="500"/>
              </a:spcBef>
              <a:spcAft>
                <a:spcPts val="0"/>
              </a:spcAft>
              <a:buClr>
                <a:schemeClr val="dk1"/>
              </a:buClr>
              <a:buSzPts val="2220"/>
              <a:buNone/>
            </a:pPr>
            <a:endParaRPr sz="2220">
              <a:solidFill>
                <a:srgbClr val="000000"/>
              </a:solidFill>
            </a:endParaRPr>
          </a:p>
          <a:p>
            <a:pPr marL="228600" lvl="0" indent="-64135" algn="l" rtl="0">
              <a:lnSpc>
                <a:spcPct val="70000"/>
              </a:lnSpc>
              <a:spcBef>
                <a:spcPts val="1000"/>
              </a:spcBef>
              <a:spcAft>
                <a:spcPts val="0"/>
              </a:spcAft>
              <a:buClr>
                <a:schemeClr val="dk1"/>
              </a:buClr>
              <a:buSzPts val="2590"/>
              <a:buNone/>
            </a:pPr>
            <a:endParaRPr sz="2590"/>
          </a:p>
        </p:txBody>
      </p:sp>
      <p:pic>
        <p:nvPicPr>
          <p:cNvPr id="161" name="Google Shape;161;p24"/>
          <p:cNvPicPr preferRelativeResize="0"/>
          <p:nvPr/>
        </p:nvPicPr>
        <p:blipFill rotWithShape="1">
          <a:blip r:embed="rId3">
            <a:alphaModFix/>
          </a:blip>
          <a:srcRect/>
          <a:stretch/>
        </p:blipFill>
        <p:spPr>
          <a:xfrm>
            <a:off x="7460380" y="2079056"/>
            <a:ext cx="4049830" cy="2699887"/>
          </a:xfrm>
          <a:prstGeom prst="rect">
            <a:avLst/>
          </a:prstGeom>
          <a:noFill/>
          <a:ln>
            <a:noFill/>
          </a:ln>
        </p:spPr>
      </p:pic>
      <p:sp>
        <p:nvSpPr>
          <p:cNvPr id="162" name="Google Shape;162;p24"/>
          <p:cNvSpPr txBox="1"/>
          <p:nvPr/>
        </p:nvSpPr>
        <p:spPr>
          <a:xfrm>
            <a:off x="806116" y="264694"/>
            <a:ext cx="8109285" cy="707886"/>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i-FI" sz="4000" b="0" i="0" u="none" strike="noStrike" kern="0" cap="none" spc="0" normalizeH="0" baseline="0" noProof="0">
                <a:ln>
                  <a:noFill/>
                </a:ln>
                <a:solidFill>
                  <a:srgbClr val="000000"/>
                </a:solidFill>
                <a:effectLst/>
                <a:uLnTx/>
                <a:uFillTx/>
                <a:latin typeface="Calibri"/>
                <a:ea typeface="Calibri"/>
                <a:cs typeface="Calibri"/>
                <a:sym typeface="Calibri"/>
              </a:rPr>
              <a:t>Lapsiystävällinen tila</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25"/>
          <p:cNvSpPr txBox="1">
            <a:spLocks noGrp="1"/>
          </p:cNvSpPr>
          <p:nvPr>
            <p:ph type="body" idx="1"/>
          </p:nvPr>
        </p:nvSpPr>
        <p:spPr>
          <a:xfrm>
            <a:off x="495552" y="1364833"/>
            <a:ext cx="10882312" cy="5072062"/>
          </a:xfrm>
          <a:prstGeom prst="rect">
            <a:avLst/>
          </a:prstGeom>
          <a:noFill/>
          <a:ln>
            <a:noFill/>
          </a:ln>
        </p:spPr>
        <p:txBody>
          <a:bodyPr spcFirstLastPara="1" wrap="square" lIns="91425" tIns="45700" rIns="91425" bIns="45700" anchor="t" anchorCtr="0">
            <a:noAutofit/>
          </a:bodyPr>
          <a:lstStyle/>
          <a:p>
            <a:pPr marL="0" lvl="0" indent="0" algn="l" rtl="0">
              <a:lnSpc>
                <a:spcPct val="70000"/>
              </a:lnSpc>
              <a:spcBef>
                <a:spcPts val="0"/>
              </a:spcBef>
              <a:spcAft>
                <a:spcPts val="0"/>
              </a:spcAft>
              <a:buClr>
                <a:schemeClr val="dk1"/>
              </a:buClr>
              <a:buSzPts val="2590"/>
              <a:buNone/>
            </a:pPr>
            <a:r>
              <a:rPr lang="fi-FI" sz="2590" b="1" dirty="0"/>
              <a:t>Turvallisuus</a:t>
            </a:r>
            <a:endParaRPr dirty="0"/>
          </a:p>
          <a:p>
            <a:pPr marL="0" lvl="0" indent="0" algn="l" rtl="0">
              <a:lnSpc>
                <a:spcPct val="70000"/>
              </a:lnSpc>
              <a:spcBef>
                <a:spcPts val="1000"/>
              </a:spcBef>
              <a:spcAft>
                <a:spcPts val="0"/>
              </a:spcAft>
              <a:buClr>
                <a:schemeClr val="dk1"/>
              </a:buClr>
              <a:buSzPts val="2590"/>
              <a:buNone/>
            </a:pPr>
            <a:r>
              <a:rPr lang="fi-FI" sz="2590" dirty="0"/>
              <a:t>Älä aseta autettavia vaaraan toimintasi johdosta.</a:t>
            </a:r>
            <a:endParaRPr dirty="0"/>
          </a:p>
          <a:p>
            <a:pPr marL="0" lvl="0" indent="0" algn="l" rtl="0">
              <a:lnSpc>
                <a:spcPct val="70000"/>
              </a:lnSpc>
              <a:spcBef>
                <a:spcPts val="1000"/>
              </a:spcBef>
              <a:spcAft>
                <a:spcPts val="0"/>
              </a:spcAft>
              <a:buClr>
                <a:schemeClr val="dk1"/>
              </a:buClr>
              <a:buSzPts val="2590"/>
              <a:buNone/>
            </a:pPr>
            <a:r>
              <a:rPr lang="fi-FI" sz="2590" dirty="0"/>
              <a:t>Tee parhaasi, että autettavasi ovat turvassa sekä fyysisesti että henkisesti.</a:t>
            </a:r>
            <a:endParaRPr dirty="0"/>
          </a:p>
          <a:p>
            <a:pPr marL="0" lvl="0" indent="0" algn="l" rtl="0">
              <a:lnSpc>
                <a:spcPct val="70000"/>
              </a:lnSpc>
              <a:spcBef>
                <a:spcPts val="1000"/>
              </a:spcBef>
              <a:spcAft>
                <a:spcPts val="0"/>
              </a:spcAft>
              <a:buClr>
                <a:schemeClr val="dk1"/>
              </a:buClr>
              <a:buSzPts val="2590"/>
              <a:buNone/>
            </a:pPr>
            <a:endParaRPr sz="2590" dirty="0"/>
          </a:p>
          <a:p>
            <a:pPr marL="0" lvl="0" indent="0" algn="l" rtl="0">
              <a:lnSpc>
                <a:spcPct val="70000"/>
              </a:lnSpc>
              <a:spcBef>
                <a:spcPts val="1000"/>
              </a:spcBef>
              <a:spcAft>
                <a:spcPts val="0"/>
              </a:spcAft>
              <a:buClr>
                <a:schemeClr val="dk1"/>
              </a:buClr>
              <a:buSzPts val="2590"/>
              <a:buNone/>
            </a:pPr>
            <a:r>
              <a:rPr lang="fi-FI" sz="2590" b="1" dirty="0"/>
              <a:t>Kunnioitus</a:t>
            </a:r>
            <a:endParaRPr dirty="0"/>
          </a:p>
          <a:p>
            <a:pPr marL="0" lvl="0" indent="0" algn="l" rtl="0">
              <a:lnSpc>
                <a:spcPct val="70000"/>
              </a:lnSpc>
              <a:spcBef>
                <a:spcPts val="1000"/>
              </a:spcBef>
              <a:spcAft>
                <a:spcPts val="0"/>
              </a:spcAft>
              <a:buClr>
                <a:schemeClr val="dk1"/>
              </a:buClr>
              <a:buSzPts val="2590"/>
              <a:buNone/>
            </a:pPr>
            <a:r>
              <a:rPr lang="fi-FI" sz="2590" dirty="0"/>
              <a:t>Kohtele arvostavasti ja asianmukaisesti huomioiden heidän kulttuurinsa ja sosiaaliset normit.</a:t>
            </a:r>
            <a:endParaRPr dirty="0"/>
          </a:p>
          <a:p>
            <a:pPr marL="228600" lvl="0" indent="-64135" algn="l" rtl="0">
              <a:lnSpc>
                <a:spcPct val="70000"/>
              </a:lnSpc>
              <a:spcBef>
                <a:spcPts val="1000"/>
              </a:spcBef>
              <a:spcAft>
                <a:spcPts val="0"/>
              </a:spcAft>
              <a:buClr>
                <a:schemeClr val="dk1"/>
              </a:buClr>
              <a:buSzPts val="2590"/>
              <a:buNone/>
            </a:pPr>
            <a:endParaRPr sz="2590" dirty="0"/>
          </a:p>
          <a:p>
            <a:pPr marL="0" lvl="0" indent="0" algn="l" rtl="0">
              <a:lnSpc>
                <a:spcPct val="70000"/>
              </a:lnSpc>
              <a:spcBef>
                <a:spcPts val="1000"/>
              </a:spcBef>
              <a:spcAft>
                <a:spcPts val="0"/>
              </a:spcAft>
              <a:buClr>
                <a:schemeClr val="dk1"/>
              </a:buClr>
              <a:buSzPts val="2590"/>
              <a:buNone/>
            </a:pPr>
            <a:r>
              <a:rPr lang="fi-FI" sz="2590" b="1" dirty="0"/>
              <a:t>Oikeudet</a:t>
            </a:r>
            <a:endParaRPr dirty="0"/>
          </a:p>
          <a:p>
            <a:pPr marL="0" lvl="0" indent="0" algn="l" rtl="0">
              <a:lnSpc>
                <a:spcPct val="70000"/>
              </a:lnSpc>
              <a:spcBef>
                <a:spcPts val="1000"/>
              </a:spcBef>
              <a:spcAft>
                <a:spcPts val="0"/>
              </a:spcAft>
              <a:buClr>
                <a:schemeClr val="dk1"/>
              </a:buClr>
              <a:buSzPts val="2590"/>
              <a:buNone/>
            </a:pPr>
            <a:r>
              <a:rPr lang="fi-FI" sz="2590" dirty="0"/>
              <a:t>Varmista, että ihmiset saavat apua tasa-arvoisesti, ketään syrjimättä.</a:t>
            </a:r>
            <a:endParaRPr dirty="0"/>
          </a:p>
          <a:p>
            <a:pPr marL="0" lvl="0" indent="0" algn="l" rtl="0">
              <a:lnSpc>
                <a:spcPct val="70000"/>
              </a:lnSpc>
              <a:spcBef>
                <a:spcPts val="1000"/>
              </a:spcBef>
              <a:spcAft>
                <a:spcPts val="0"/>
              </a:spcAft>
              <a:buClr>
                <a:schemeClr val="dk1"/>
              </a:buClr>
              <a:buSzPts val="2590"/>
              <a:buNone/>
            </a:pPr>
            <a:r>
              <a:rPr lang="fi-FI" sz="2590" dirty="0"/>
              <a:t>Auta ihmisiä huolehtimaan oikeuksistaan ja käyttämään saatavilla olevaa tukea.</a:t>
            </a:r>
            <a:endParaRPr dirty="0"/>
          </a:p>
          <a:p>
            <a:pPr marL="0" lvl="0" indent="0" algn="l" rtl="0">
              <a:lnSpc>
                <a:spcPct val="70000"/>
              </a:lnSpc>
              <a:spcBef>
                <a:spcPts val="1000"/>
              </a:spcBef>
              <a:spcAft>
                <a:spcPts val="0"/>
              </a:spcAft>
              <a:buClr>
                <a:schemeClr val="dk1"/>
              </a:buClr>
              <a:buSzPts val="2590"/>
              <a:buNone/>
            </a:pPr>
            <a:r>
              <a:rPr lang="fi-FI" sz="2590" dirty="0"/>
              <a:t>Toimi vain auttamasi ihmisen edun mukaisesti.</a:t>
            </a:r>
            <a:endParaRPr dirty="0"/>
          </a:p>
          <a:p>
            <a:pPr marL="0" lvl="0" indent="0" algn="l" rtl="0">
              <a:lnSpc>
                <a:spcPct val="70000"/>
              </a:lnSpc>
              <a:spcBef>
                <a:spcPts val="1000"/>
              </a:spcBef>
              <a:spcAft>
                <a:spcPts val="0"/>
              </a:spcAft>
              <a:buClr>
                <a:schemeClr val="dk1"/>
              </a:buClr>
              <a:buSzPts val="2590"/>
              <a:buNone/>
            </a:pPr>
            <a:endParaRPr sz="2590" dirty="0"/>
          </a:p>
          <a:p>
            <a:pPr marL="0" lvl="0" indent="0" algn="l" rtl="0">
              <a:lnSpc>
                <a:spcPct val="70000"/>
              </a:lnSpc>
              <a:spcBef>
                <a:spcPts val="1000"/>
              </a:spcBef>
              <a:spcAft>
                <a:spcPts val="0"/>
              </a:spcAft>
              <a:buClr>
                <a:schemeClr val="dk1"/>
              </a:buClr>
              <a:buSzPts val="2590"/>
              <a:buNone/>
            </a:pPr>
            <a:endParaRPr sz="2590" dirty="0"/>
          </a:p>
        </p:txBody>
      </p:sp>
    </p:spTree>
  </p:cSld>
  <p:clrMapOvr>
    <a:masterClrMapping/>
  </p:clrMapOvr>
</p:sld>
</file>

<file path=ppt/theme/theme1.xml><?xml version="1.0" encoding="utf-8"?>
<a:theme xmlns:a="http://schemas.openxmlformats.org/drawingml/2006/main" name="Matti">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334</Words>
  <Application>Microsoft Office PowerPoint</Application>
  <PresentationFormat>Laajakuva</PresentationFormat>
  <Paragraphs>35</Paragraphs>
  <Slides>3</Slides>
  <Notes>3</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3</vt:i4>
      </vt:variant>
    </vt:vector>
  </HeadingPairs>
  <TitlesOfParts>
    <vt:vector size="6" baseType="lpstr">
      <vt:lpstr>Arial</vt:lpstr>
      <vt:lpstr>Calibri</vt:lpstr>
      <vt:lpstr>Matti</vt:lpstr>
      <vt:lpstr>Lapsiystävällinen tila</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Lapsiystävällinen tila</dc:title>
  <dc:creator>Alaranta Maaret</dc:creator>
  <cp:lastModifiedBy>Salmenrinne Varpu</cp:lastModifiedBy>
  <cp:revision>1</cp:revision>
  <dcterms:created xsi:type="dcterms:W3CDTF">2022-03-18T14:27:45Z</dcterms:created>
  <dcterms:modified xsi:type="dcterms:W3CDTF">2022-03-18T14:45:16Z</dcterms:modified>
</cp:coreProperties>
</file>