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266" r:id="rId4"/>
    <p:sldId id="307" r:id="rId5"/>
    <p:sldId id="303" r:id="rId6"/>
    <p:sldId id="309" r:id="rId7"/>
    <p:sldId id="306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3"/>
    <p:restoredTop sz="94797"/>
  </p:normalViewPr>
  <p:slideViewPr>
    <p:cSldViewPr snapToGrid="0" snapToObjects="1">
      <p:cViewPr varScale="1">
        <p:scale>
          <a:sx n="71" d="100"/>
          <a:sy n="71" d="100"/>
        </p:scale>
        <p:origin x="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15.8.2025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97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5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noProof="0" dirty="0"/>
              <a:t>to</a:t>
            </a:r>
            <a:r>
              <a:rPr lang="fi-FI" dirty="0"/>
              <a:t>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286E347-ABE4-E2D9-80F2-4E9CCF6B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FC4E6-8379-A949-A395-FFC6EFEAD9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6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HETI 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FCB9E3-02C6-D446-9064-AC46228A02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85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OTSIKK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F313F5-7C4D-3E48-8FBA-3B62162EC7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17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921B8F-8792-E449-8C2E-A5E5EA0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8940B5-5230-2347-80FA-9D71C7266E2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2729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CD8AF-8919-6B44-8FA0-1BB2F9FA7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00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 KRII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079356-FE60-8B41-A315-96D4EC969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1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RI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7A6FDC-4357-704C-9A04-0ED391B9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DB1E16-49E2-9043-8446-82B4E33E2E9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4A00D7-ACA3-3B42-A50C-EC82D3D64E8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4977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53" r:id="rId11"/>
    <p:sldLayoutId id="2147483692" r:id="rId12"/>
    <p:sldLayoutId id="2147483667" r:id="rId13"/>
    <p:sldLayoutId id="2147483668" r:id="rId14"/>
    <p:sldLayoutId id="2147483669" r:id="rId15"/>
    <p:sldLayoutId id="2147483670" r:id="rId16"/>
    <p:sldLayoutId id="2147483691" r:id="rId17"/>
    <p:sldLayoutId id="2147483672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0" r:id="rId29"/>
    <p:sldLayoutId id="2147483683" r:id="rId30"/>
    <p:sldLayoutId id="2147483684" r:id="rId31"/>
    <p:sldLayoutId id="2147483690" r:id="rId32"/>
    <p:sldLayoutId id="2147483686" r:id="rId33"/>
    <p:sldLayoutId id="2147483687" r:id="rId34"/>
    <p:sldLayoutId id="2147483688" r:id="rId35"/>
    <p:sldLayoutId id="214748368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D555210-925B-AB41-B528-EF0F97C0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40575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Oma Punainen Risti</a:t>
            </a:r>
            <a:br>
              <a:rPr lang="fi-FI" dirty="0"/>
            </a:br>
            <a:r>
              <a:rPr lang="fi-FI" dirty="0"/>
              <a:t>Nälkäpäivä 2025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754C57-C945-3947-62BC-DBEBD0A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306">
            <a:off x="4312024" y="3258672"/>
            <a:ext cx="7505509" cy="25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2CABD-22B6-B8A1-ABC9-908BD3C1C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30932"/>
            <a:ext cx="6265244" cy="3657600"/>
          </a:xfrm>
        </p:spPr>
        <p:txBody>
          <a:bodyPr/>
          <a:lstStyle/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Nälkäpäivätapahtuman tekeminen - miten nimeän tapahtuman ja mitä muuta minun pitää tietää?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Vapaaehtoistehtävien käyttö uusien kerääjien rekrytoinnissa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Uusien nälkäpäivä-kerääjien ohjaaminen Omaan (kerääjäprofiilin luominen)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Ryhmien hyödyntäminen kerääjien koordinoinnissa</a:t>
            </a:r>
          </a:p>
          <a:p>
            <a:r>
              <a:rPr lang="fi-FI" i="0" dirty="0">
                <a:solidFill>
                  <a:srgbClr val="212529"/>
                </a:solidFill>
                <a:effectLst/>
                <a:latin typeface="Signa-Light"/>
              </a:rPr>
              <a:t>Suodatustyökalun ja Oman viestityökalujen hyödyntäminen nälkäpäivästä tiedottamiseen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32CA410-5789-87D9-4A2E-B388E30A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Koulutuksen sisältö: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16D9DD-5B34-95E9-84C3-851FA6C0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97" y="1943151"/>
            <a:ext cx="4154103" cy="42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3F23-7F90-404B-BB63-4B98271D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4" y="3752851"/>
            <a:ext cx="461477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latin typeface="+mj-lt"/>
                <a:cs typeface="+mj-cs"/>
              </a:rPr>
              <a:t>Nälkäpäivätapahtuma</a:t>
            </a:r>
            <a:r>
              <a:rPr lang="en-US" sz="3600" dirty="0">
                <a:latin typeface="+mj-lt"/>
                <a:cs typeface="+mj-cs"/>
              </a:rPr>
              <a:t> </a:t>
            </a:r>
            <a:r>
              <a:rPr lang="en-US" sz="3600" dirty="0" err="1">
                <a:latin typeface="+mj-lt"/>
                <a:cs typeface="+mj-cs"/>
              </a:rPr>
              <a:t>Omaan</a:t>
            </a:r>
            <a:endParaRPr lang="en-US" sz="3600" dirty="0">
              <a:latin typeface="+mj-lt"/>
              <a:cs typeface="+mj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FE84DA0-100C-4754-95FC-DB49AA303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86"/>
          <a:stretch/>
        </p:blipFill>
        <p:spPr>
          <a:xfrm>
            <a:off x="0" y="42246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3435-612D-E541-951A-C64365352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82" y="3752851"/>
            <a:ext cx="7485413" cy="237274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1800" dirty="0" err="1">
                <a:latin typeface="+mn-lt"/>
                <a:cs typeface="+mn-cs"/>
              </a:rPr>
              <a:t>Nälkäpäivätapahtuma</a:t>
            </a:r>
            <a:endParaRPr lang="en-US" sz="1800" dirty="0">
              <a:latin typeface="+mn-lt"/>
              <a:cs typeface="+mn-cs"/>
            </a:endParaRPr>
          </a:p>
          <a:p>
            <a:pPr lvl="1"/>
            <a:r>
              <a:rPr lang="en-US" sz="1800" dirty="0" err="1">
                <a:latin typeface="+mn-lt"/>
                <a:cs typeface="+mn-cs"/>
              </a:rPr>
              <a:t>Nimeäminen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Nälkäpäiväkeräys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Kirkkonummi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Nälkäpäiväkeräys</a:t>
            </a:r>
            <a:r>
              <a:rPr lang="en-US" sz="1800" dirty="0">
                <a:latin typeface="+mn-lt"/>
                <a:cs typeface="+mn-cs"/>
              </a:rPr>
              <a:t>, Espoo, </a:t>
            </a:r>
            <a:r>
              <a:rPr lang="en-US" sz="1800" dirty="0" err="1">
                <a:latin typeface="+mn-lt"/>
                <a:cs typeface="+mn-cs"/>
              </a:rPr>
              <a:t>Tapiola</a:t>
            </a:r>
            <a:endParaRPr lang="en-US" sz="1800" dirty="0">
              <a:latin typeface="+mn-lt"/>
              <a:cs typeface="+mn-cs"/>
            </a:endParaRPr>
          </a:p>
          <a:p>
            <a:pPr lvl="1"/>
            <a:r>
              <a:rPr lang="en-US" sz="1800" dirty="0" err="1">
                <a:latin typeface="+mn-lt"/>
                <a:cs typeface="+mn-cs"/>
              </a:rPr>
              <a:t>Toimintamuoto</a:t>
            </a:r>
            <a:r>
              <a:rPr lang="en-US" sz="1800" dirty="0">
                <a:latin typeface="+mn-lt"/>
                <a:cs typeface="+mn-cs"/>
              </a:rPr>
              <a:t> ja </a:t>
            </a:r>
            <a:r>
              <a:rPr lang="en-US" sz="1800" dirty="0" err="1">
                <a:latin typeface="+mn-lt"/>
                <a:cs typeface="+mn-cs"/>
              </a:rPr>
              <a:t>tyyppi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keräystoiminta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keräykset</a:t>
            </a:r>
            <a:endParaRPr lang="en-US" sz="1800" dirty="0">
              <a:latin typeface="+mn-lt"/>
              <a:cs typeface="+mn-cs"/>
            </a:endParaRPr>
          </a:p>
          <a:p>
            <a:pPr lvl="1"/>
            <a:r>
              <a:rPr lang="en-US" sz="1800" dirty="0" err="1">
                <a:latin typeface="+mn-lt"/>
                <a:cs typeface="+mn-cs"/>
              </a:rPr>
              <a:t>Postinumero</a:t>
            </a:r>
            <a:r>
              <a:rPr lang="en-US" sz="1800" dirty="0">
                <a:latin typeface="+mn-lt"/>
                <a:cs typeface="+mn-cs"/>
              </a:rPr>
              <a:t> on </a:t>
            </a:r>
            <a:r>
              <a:rPr lang="en-US" sz="1800" dirty="0" err="1">
                <a:latin typeface="+mn-lt"/>
                <a:cs typeface="+mn-cs"/>
              </a:rPr>
              <a:t>pakollinen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tieto</a:t>
            </a:r>
            <a:r>
              <a:rPr lang="en-US" sz="1800" dirty="0">
                <a:latin typeface="+mn-lt"/>
                <a:cs typeface="+mn-cs"/>
              </a:rPr>
              <a:t> ja </a:t>
            </a:r>
            <a:r>
              <a:rPr lang="en-US" sz="1800" dirty="0" err="1">
                <a:latin typeface="+mn-lt"/>
                <a:cs typeface="+mn-cs"/>
              </a:rPr>
              <a:t>lisää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löydettävyyttä</a:t>
            </a:r>
            <a:endParaRPr lang="en-US" sz="1800" dirty="0">
              <a:latin typeface="+mn-lt"/>
              <a:cs typeface="+mn-cs"/>
            </a:endParaRPr>
          </a:p>
          <a:p>
            <a:pPr lvl="1"/>
            <a:r>
              <a:rPr lang="en-US" sz="1800" dirty="0" err="1">
                <a:latin typeface="+mn-lt"/>
                <a:cs typeface="+mn-cs"/>
              </a:rPr>
              <a:t>Kaikki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osallistumiskielet</a:t>
            </a:r>
            <a:r>
              <a:rPr lang="en-US" sz="1800" dirty="0">
                <a:latin typeface="+mn-lt"/>
                <a:cs typeface="+mn-cs"/>
              </a:rPr>
              <a:t> – </a:t>
            </a:r>
            <a:r>
              <a:rPr lang="en-US" sz="1800" dirty="0" err="1">
                <a:latin typeface="+mn-lt"/>
                <a:cs typeface="+mn-cs"/>
              </a:rPr>
              <a:t>suomi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ruotsi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englanti</a:t>
            </a:r>
            <a:r>
              <a:rPr lang="en-US" sz="1800" dirty="0">
                <a:latin typeface="+mn-lt"/>
                <a:cs typeface="+mn-cs"/>
              </a:rPr>
              <a:t> (</a:t>
            </a:r>
            <a:r>
              <a:rPr lang="en-US" sz="1800" dirty="0" err="1">
                <a:latin typeface="+mn-lt"/>
                <a:cs typeface="+mn-cs"/>
              </a:rPr>
              <a:t>myös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ilmoitus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kaikilla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kielillä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lvl="1"/>
            <a:r>
              <a:rPr lang="en-US" sz="1800" dirty="0" err="1">
                <a:latin typeface="+mn-lt"/>
                <a:cs typeface="+mn-cs"/>
              </a:rPr>
              <a:t>Ilmoittautumiset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ilmoittautumistyökalun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kautta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myös</a:t>
            </a:r>
            <a:r>
              <a:rPr lang="en-US" sz="1800" dirty="0">
                <a:latin typeface="+mn-lt"/>
                <a:cs typeface="+mn-cs"/>
              </a:rPr>
              <a:t> ne, </a:t>
            </a:r>
            <a:r>
              <a:rPr lang="en-US" sz="1800" dirty="0" err="1">
                <a:latin typeface="+mn-lt"/>
                <a:cs typeface="+mn-cs"/>
              </a:rPr>
              <a:t>joilla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ei</a:t>
            </a:r>
            <a:r>
              <a:rPr lang="en-US" sz="1800" dirty="0">
                <a:latin typeface="+mn-lt"/>
                <a:cs typeface="+mn-cs"/>
              </a:rPr>
              <a:t> ole </a:t>
            </a:r>
            <a:r>
              <a:rPr lang="en-US" sz="1800" dirty="0" err="1">
                <a:latin typeface="+mn-lt"/>
                <a:cs typeface="+mn-cs"/>
              </a:rPr>
              <a:t>profiilia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jäävät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talteen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Omaan</a:t>
            </a:r>
            <a:r>
              <a:rPr lang="en-US" sz="1800" dirty="0">
                <a:latin typeface="+mn-lt"/>
                <a:cs typeface="+mn-cs"/>
              </a:rPr>
              <a:t> ja </a:t>
            </a:r>
            <a:r>
              <a:rPr lang="en-US" sz="1800" dirty="0" err="1">
                <a:latin typeface="+mn-lt"/>
                <a:cs typeface="+mn-cs"/>
              </a:rPr>
              <a:t>voitte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tavoittaa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edellisvuoden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kerääjät</a:t>
            </a:r>
            <a:r>
              <a:rPr lang="en-US" sz="1800" dirty="0">
                <a:latin typeface="+mn-lt"/>
                <a:cs typeface="+mn-cs"/>
              </a:rPr>
              <a:t>.</a:t>
            </a:r>
          </a:p>
          <a:p>
            <a:pPr lvl="1"/>
            <a:r>
              <a:rPr lang="en-US" sz="1800" dirty="0" err="1">
                <a:latin typeface="+mn-lt"/>
                <a:cs typeface="+mn-cs"/>
              </a:rPr>
              <a:t>Linkitys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suoraan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tapahtumaan</a:t>
            </a:r>
            <a:r>
              <a:rPr lang="en-US" sz="1800" dirty="0">
                <a:latin typeface="+mn-lt"/>
                <a:cs typeface="+mn-cs"/>
              </a:rPr>
              <a:t>, </a:t>
            </a:r>
            <a:r>
              <a:rPr lang="en-US" sz="1800" dirty="0" err="1">
                <a:latin typeface="+mn-lt"/>
                <a:cs typeface="+mn-cs"/>
              </a:rPr>
              <a:t>tapahtuman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jakaminen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eri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paikoissa</a:t>
            </a:r>
            <a:endParaRPr lang="en-US" sz="1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6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3D8297-E9C7-57C5-4AB1-6E4DBED9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+mj-lt"/>
                <a:cs typeface="+mj-cs"/>
              </a:rPr>
              <a:t>Miten rekrytoin kerääjiä?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E67FBC-C6BE-B497-A4C5-3F944A7408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89294" y="0"/>
            <a:ext cx="7621489" cy="3617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  <a:cs typeface="+mn-cs"/>
              </a:rPr>
              <a:t>Tapahtuma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Omaan</a:t>
            </a:r>
            <a:r>
              <a:rPr lang="en-US" sz="1800" dirty="0">
                <a:latin typeface="+mn-lt"/>
                <a:cs typeface="+mn-cs"/>
              </a:rPr>
              <a:t> – tule </a:t>
            </a:r>
            <a:r>
              <a:rPr lang="en-US" sz="1800" dirty="0" err="1">
                <a:latin typeface="+mn-lt"/>
                <a:cs typeface="+mn-cs"/>
              </a:rPr>
              <a:t>nälkäpäiväkerääjäksi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tapahtuman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jakaminen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eri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paikoissa</a:t>
            </a:r>
            <a:r>
              <a:rPr lang="en-US" sz="1800" dirty="0">
                <a:latin typeface="+mn-lt"/>
                <a:cs typeface="+mn-cs"/>
              </a:rPr>
              <a:t> (mm. </a:t>
            </a:r>
            <a:r>
              <a:rPr lang="en-US" sz="1800" dirty="0" err="1">
                <a:latin typeface="+mn-lt"/>
                <a:cs typeface="+mn-cs"/>
              </a:rPr>
              <a:t>sosiaalinen</a:t>
            </a:r>
            <a:r>
              <a:rPr lang="en-US" sz="1800" dirty="0">
                <a:latin typeface="+mn-lt"/>
                <a:cs typeface="+mn-cs"/>
              </a:rPr>
              <a:t> media, </a:t>
            </a:r>
            <a:r>
              <a:rPr lang="en-US" sz="1800" dirty="0" err="1">
                <a:latin typeface="+mn-lt"/>
                <a:cs typeface="+mn-cs"/>
              </a:rPr>
              <a:t>viestit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ym</a:t>
            </a:r>
            <a:r>
              <a:rPr lang="en-US" sz="1800" dirty="0">
                <a:latin typeface="+mn-lt"/>
                <a:cs typeface="+mn-cs"/>
              </a:rPr>
              <a:t>.)!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  <a:cs typeface="+mn-cs"/>
              </a:rPr>
              <a:t>Avoin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b="1" dirty="0" err="1">
                <a:latin typeface="+mn-lt"/>
                <a:cs typeface="+mn-cs"/>
              </a:rPr>
              <a:t>vapaaehtoistehtävä</a:t>
            </a:r>
            <a:r>
              <a:rPr lang="en-US" sz="1800" b="1" dirty="0">
                <a:latin typeface="+mn-lt"/>
                <a:cs typeface="+mn-cs"/>
              </a:rPr>
              <a:t> Omaan </a:t>
            </a:r>
            <a:r>
              <a:rPr lang="en-US" sz="1800" dirty="0">
                <a:latin typeface="+mn-lt"/>
                <a:cs typeface="+mn-cs"/>
              </a:rPr>
              <a:t>– Tule </a:t>
            </a:r>
            <a:r>
              <a:rPr lang="en-US" sz="1800">
                <a:latin typeface="+mn-lt"/>
                <a:cs typeface="+mn-cs"/>
              </a:rPr>
              <a:t>nälkäpäiväkerääjäksi-&gt; </a:t>
            </a:r>
            <a:r>
              <a:rPr lang="en-US" sz="1800" dirty="0" err="1">
                <a:latin typeface="+mn-lt"/>
                <a:cs typeface="+mn-cs"/>
              </a:rPr>
              <a:t>voi</a:t>
            </a:r>
            <a:r>
              <a:rPr lang="en-US" sz="1800" dirty="0">
                <a:latin typeface="+mn-lt"/>
                <a:cs typeface="+mn-cs"/>
              </a:rPr>
              <a:t> olla </a:t>
            </a:r>
            <a:r>
              <a:rPr lang="en-US" sz="1800" dirty="0" err="1">
                <a:latin typeface="+mn-lt"/>
                <a:cs typeface="+mn-cs"/>
              </a:rPr>
              <a:t>tarjolla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koko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ajan</a:t>
            </a:r>
            <a:endParaRPr lang="en-US" sz="1800" dirty="0">
              <a:latin typeface="+mn-lt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Osaston </a:t>
            </a:r>
            <a:r>
              <a:rPr lang="en-US" sz="1800" dirty="0" err="1">
                <a:latin typeface="+mn-lt"/>
                <a:cs typeface="+mn-cs"/>
              </a:rPr>
              <a:t>avoin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Nälkäpäiväkeräys-ryhmä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ajankohtaisten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asioiden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tiedottaminen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ryhmän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kautta</a:t>
            </a:r>
            <a:r>
              <a:rPr lang="en-US" sz="1800" dirty="0">
                <a:latin typeface="+mn-lt"/>
                <a:cs typeface="+mn-cs"/>
              </a:rPr>
              <a:t> (</a:t>
            </a:r>
            <a:r>
              <a:rPr lang="en-US" sz="1800" dirty="0" err="1">
                <a:latin typeface="+mn-lt"/>
                <a:cs typeface="+mn-cs"/>
              </a:rPr>
              <a:t>kerääjien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ohjaaminen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ryhmään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  <a:cs typeface="+mn-cs"/>
              </a:rPr>
              <a:t>Viestit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aiempiena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vuosiena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mukana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olleille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kerääjille</a:t>
            </a:r>
            <a:r>
              <a:rPr lang="en-US" sz="1800" dirty="0">
                <a:latin typeface="+mn-lt"/>
                <a:cs typeface="+mn-cs"/>
              </a:rPr>
              <a:t> ja </a:t>
            </a:r>
            <a:r>
              <a:rPr lang="en-US" sz="1800" dirty="0" err="1">
                <a:latin typeface="+mn-lt"/>
                <a:cs typeface="+mn-cs"/>
              </a:rPr>
              <a:t>keräämisestä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kiinnostuneille</a:t>
            </a:r>
            <a:r>
              <a:rPr lang="en-US" sz="1800" dirty="0">
                <a:latin typeface="+mn-lt"/>
                <a:cs typeface="+mn-cs"/>
              </a:rPr>
              <a:t> Oman </a:t>
            </a:r>
            <a:r>
              <a:rPr lang="en-US" sz="1800" dirty="0" err="1">
                <a:latin typeface="+mn-lt"/>
                <a:cs typeface="+mn-cs"/>
              </a:rPr>
              <a:t>kautta</a:t>
            </a:r>
            <a:r>
              <a:rPr lang="en-US" sz="1800" dirty="0">
                <a:latin typeface="+mn-lt"/>
                <a:cs typeface="+mn-cs"/>
              </a:rPr>
              <a:t> -&gt; </a:t>
            </a:r>
            <a:r>
              <a:rPr lang="en-US" sz="1800" dirty="0" err="1">
                <a:latin typeface="+mn-lt"/>
                <a:cs typeface="+mn-cs"/>
              </a:rPr>
              <a:t>viestit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koko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osastolle</a:t>
            </a:r>
            <a:r>
              <a:rPr lang="en-US" sz="1800" dirty="0">
                <a:latin typeface="+mn-lt"/>
                <a:cs typeface="+mn-cs"/>
              </a:rPr>
              <a:t> ja </a:t>
            </a:r>
            <a:r>
              <a:rPr lang="en-US" sz="1800" dirty="0" err="1">
                <a:latin typeface="+mn-lt"/>
                <a:cs typeface="+mn-cs"/>
              </a:rPr>
              <a:t>suodatustyökalun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sz="1800" dirty="0" err="1">
                <a:latin typeface="+mn-lt"/>
                <a:cs typeface="+mn-cs"/>
              </a:rPr>
              <a:t>hyödyntäminen</a:t>
            </a: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E3D247-3C9C-FA20-B2C9-DF6B2DBE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315">
            <a:off x="546748" y="3774142"/>
            <a:ext cx="8462682" cy="2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6F2613-9A06-40D8-B75B-965A1D56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latin typeface="+mj-lt"/>
                <a:cs typeface="+mj-cs"/>
              </a:rPr>
              <a:t>Miten</a:t>
            </a:r>
            <a:r>
              <a:rPr lang="en-US" sz="3600" dirty="0">
                <a:latin typeface="+mj-lt"/>
                <a:cs typeface="+mj-cs"/>
              </a:rPr>
              <a:t> </a:t>
            </a:r>
            <a:r>
              <a:rPr lang="en-US" sz="3600" dirty="0" err="1">
                <a:latin typeface="+mj-lt"/>
                <a:cs typeface="+mj-cs"/>
              </a:rPr>
              <a:t>viestin</a:t>
            </a:r>
            <a:r>
              <a:rPr lang="en-US" sz="3600" dirty="0">
                <a:latin typeface="+mj-lt"/>
                <a:cs typeface="+mj-cs"/>
              </a:rPr>
              <a:t> Oman </a:t>
            </a:r>
            <a:r>
              <a:rPr lang="en-US" sz="3600" dirty="0" err="1">
                <a:latin typeface="+mj-lt"/>
                <a:cs typeface="+mj-cs"/>
              </a:rPr>
              <a:t>kautta</a:t>
            </a:r>
            <a:r>
              <a:rPr lang="en-US" sz="3600" dirty="0">
                <a:latin typeface="+mj-lt"/>
                <a:cs typeface="+mj-cs"/>
              </a:rPr>
              <a:t> </a:t>
            </a:r>
            <a:r>
              <a:rPr lang="en-US" sz="3600" dirty="0" err="1">
                <a:latin typeface="+mj-lt"/>
                <a:cs typeface="+mj-cs"/>
              </a:rPr>
              <a:t>kerääjille</a:t>
            </a:r>
            <a:r>
              <a:rPr lang="en-US" sz="3600" dirty="0">
                <a:latin typeface="+mj-lt"/>
                <a:cs typeface="+mj-cs"/>
              </a:rPr>
              <a:t>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C7BF44-AD4A-149A-AA17-378BA5F46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5" b="1734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2CA839-61D0-4FEF-A299-81EBCDDB4DF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66565" y="3630706"/>
            <a:ext cx="8042831" cy="329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Lähetä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viesti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koko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osastolle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Omassa</a:t>
            </a:r>
            <a:r>
              <a:rPr lang="en-US" sz="1500" dirty="0">
                <a:latin typeface="+mn-lt"/>
                <a:cs typeface="+mn-cs"/>
              </a:rPr>
              <a:t> – </a:t>
            </a:r>
            <a:r>
              <a:rPr lang="en-US" sz="1500" dirty="0" err="1">
                <a:latin typeface="+mn-lt"/>
                <a:cs typeface="+mn-cs"/>
              </a:rPr>
              <a:t>tavoitatte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kaikki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osastonne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vapaaehtoiset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Omassa</a:t>
            </a:r>
            <a:r>
              <a:rPr lang="en-US" sz="1500" dirty="0">
                <a:latin typeface="+mn-lt"/>
                <a:cs typeface="+mn-cs"/>
              </a:rPr>
              <a:t> -&gt; </a:t>
            </a:r>
            <a:r>
              <a:rPr lang="en-US" sz="1500" dirty="0" err="1">
                <a:latin typeface="+mn-lt"/>
                <a:cs typeface="+mn-cs"/>
              </a:rPr>
              <a:t>mahdollisuus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linkittää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tapahtuma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Nälkäpäivä-tapahtumaan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ilmoittautuneet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tavoitatte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lähettämällä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sähköpostia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ilmoittautuneille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Voitte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suodattaa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Omasta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henkilöt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jotka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ovat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ilmoittaneet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että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ovat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mukana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keräystoiminnassa</a:t>
            </a:r>
            <a:r>
              <a:rPr lang="en-US" sz="1500" dirty="0">
                <a:latin typeface="+mn-lt"/>
                <a:cs typeface="+mn-cs"/>
              </a:rPr>
              <a:t> ja/tai </a:t>
            </a:r>
            <a:r>
              <a:rPr lang="en-US" sz="1500" dirty="0" err="1">
                <a:latin typeface="+mn-lt"/>
                <a:cs typeface="+mn-cs"/>
              </a:rPr>
              <a:t>henkilöt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joiden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kiinnostuksen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kohteena</a:t>
            </a:r>
            <a:r>
              <a:rPr lang="en-US" sz="1500" dirty="0">
                <a:latin typeface="+mn-lt"/>
                <a:cs typeface="+mn-cs"/>
              </a:rPr>
              <a:t> on </a:t>
            </a:r>
            <a:r>
              <a:rPr lang="en-US" sz="1500" dirty="0" err="1">
                <a:latin typeface="+mn-lt"/>
                <a:cs typeface="+mn-cs"/>
              </a:rPr>
              <a:t>lahjoitusten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kerääminen</a:t>
            </a:r>
            <a:r>
              <a:rPr lang="en-US" sz="1500" dirty="0">
                <a:latin typeface="+mn-lt"/>
                <a:cs typeface="+mn-cs"/>
              </a:rPr>
              <a:t> ja </a:t>
            </a:r>
            <a:r>
              <a:rPr lang="en-US" sz="1500" dirty="0" err="1">
                <a:latin typeface="+mn-lt"/>
                <a:cs typeface="+mn-cs"/>
              </a:rPr>
              <a:t>lähettää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tälle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kohderyhmälle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kohdennettua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viestiä</a:t>
            </a:r>
            <a:r>
              <a:rPr lang="en-US" sz="150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+mn-lt"/>
                <a:cs typeface="+mn-cs"/>
              </a:rPr>
              <a:t>Voitte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viestiä</a:t>
            </a:r>
            <a:r>
              <a:rPr lang="en-US" sz="1500" dirty="0">
                <a:latin typeface="+mn-lt"/>
                <a:cs typeface="+mn-cs"/>
              </a:rPr>
              <a:t> ja </a:t>
            </a:r>
            <a:r>
              <a:rPr lang="en-US" sz="1500" dirty="0" err="1">
                <a:latin typeface="+mn-lt"/>
                <a:cs typeface="+mn-cs"/>
              </a:rPr>
              <a:t>käydä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keskustelua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kerääjien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kanssa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myös</a:t>
            </a:r>
            <a:r>
              <a:rPr lang="en-US" sz="1500" dirty="0">
                <a:latin typeface="+mn-lt"/>
                <a:cs typeface="+mn-cs"/>
              </a:rPr>
              <a:t> </a:t>
            </a:r>
            <a:r>
              <a:rPr lang="en-US" sz="1500" dirty="0" err="1">
                <a:latin typeface="+mn-lt"/>
                <a:cs typeface="+mn-cs"/>
              </a:rPr>
              <a:t>ryhmissä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esim</a:t>
            </a:r>
            <a:r>
              <a:rPr lang="en-US" sz="1500" dirty="0">
                <a:latin typeface="+mn-lt"/>
                <a:cs typeface="+mn-cs"/>
              </a:rPr>
              <a:t>. </a:t>
            </a:r>
            <a:r>
              <a:rPr lang="en-US" sz="1500" dirty="0" err="1">
                <a:latin typeface="+mn-lt"/>
                <a:cs typeface="+mn-cs"/>
              </a:rPr>
              <a:t>Nälkäpäiväkerääjät</a:t>
            </a:r>
            <a:r>
              <a:rPr lang="en-US" sz="1500" dirty="0">
                <a:latin typeface="+mn-lt"/>
                <a:cs typeface="+mn-cs"/>
              </a:rPr>
              <a:t>, </a:t>
            </a:r>
            <a:r>
              <a:rPr lang="en-US" sz="1500" dirty="0" err="1">
                <a:latin typeface="+mn-lt"/>
                <a:cs typeface="+mn-cs"/>
              </a:rPr>
              <a:t>Lohja</a:t>
            </a:r>
            <a:endParaRPr lang="en-US" sz="1500" dirty="0">
              <a:latin typeface="+mn-lt"/>
              <a:cs typeface="+mn-cs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500" b="0" dirty="0" err="1">
                <a:latin typeface="+mn-lt"/>
                <a:cs typeface="+mn-cs"/>
              </a:rPr>
              <a:t>Toimintaryhmä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vaatii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hyväksymisen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ryhmään</a:t>
            </a:r>
            <a:r>
              <a:rPr lang="en-US" sz="1500" b="0" dirty="0">
                <a:latin typeface="+mn-lt"/>
                <a:cs typeface="+mn-cs"/>
              </a:rPr>
              <a:t>, </a:t>
            </a:r>
            <a:r>
              <a:rPr lang="en-US" sz="1500" b="0" dirty="0" err="1">
                <a:latin typeface="+mn-lt"/>
                <a:cs typeface="+mn-cs"/>
              </a:rPr>
              <a:t>jolloin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näet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kerääjän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kaikki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tiedot</a:t>
            </a:r>
            <a:r>
              <a:rPr lang="en-US" sz="1500" b="0" dirty="0">
                <a:latin typeface="+mn-lt"/>
                <a:cs typeface="+mn-cs"/>
              </a:rPr>
              <a:t>.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1500" b="0" dirty="0" err="1">
                <a:latin typeface="+mn-lt"/>
                <a:cs typeface="+mn-cs"/>
              </a:rPr>
              <a:t>Avoimeen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ryhmään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voi</a:t>
            </a:r>
            <a:r>
              <a:rPr lang="en-US" sz="1500" b="0" dirty="0">
                <a:latin typeface="+mn-lt"/>
                <a:cs typeface="+mn-cs"/>
              </a:rPr>
              <a:t> vain </a:t>
            </a:r>
            <a:r>
              <a:rPr lang="en-US" sz="1500" b="0" dirty="0" err="1">
                <a:latin typeface="+mn-lt"/>
                <a:cs typeface="+mn-cs"/>
              </a:rPr>
              <a:t>liittyä</a:t>
            </a:r>
            <a:r>
              <a:rPr lang="en-US" sz="1500" b="0" dirty="0">
                <a:latin typeface="+mn-lt"/>
                <a:cs typeface="+mn-cs"/>
              </a:rPr>
              <a:t> ja </a:t>
            </a:r>
            <a:r>
              <a:rPr lang="en-US" sz="1500" b="0" dirty="0" err="1">
                <a:latin typeface="+mn-lt"/>
                <a:cs typeface="+mn-cs"/>
              </a:rPr>
              <a:t>näet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kerääjien</a:t>
            </a:r>
            <a:r>
              <a:rPr lang="en-US" sz="1500" b="0" dirty="0">
                <a:latin typeface="+mn-lt"/>
                <a:cs typeface="+mn-cs"/>
              </a:rPr>
              <a:t> </a:t>
            </a:r>
            <a:r>
              <a:rPr lang="en-US" sz="1500" b="0" dirty="0" err="1">
                <a:latin typeface="+mn-lt"/>
                <a:cs typeface="+mn-cs"/>
              </a:rPr>
              <a:t>sähköpostiosoitteet</a:t>
            </a:r>
            <a:r>
              <a:rPr lang="en-US" sz="1500" b="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7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0BD4226-1E3F-F918-E0FD-185A3ABA4F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Kieliasetukset</a:t>
            </a:r>
          </a:p>
          <a:p>
            <a:r>
              <a:rPr lang="fi-FI" dirty="0"/>
              <a:t>Miten aloittaa avoimen vapaaehtoistehtävän luomisen</a:t>
            </a:r>
          </a:p>
          <a:p>
            <a:r>
              <a:rPr lang="fi-FI" dirty="0"/>
              <a:t>Mitä pitää ottaa huomioon, kun luodaan </a:t>
            </a:r>
            <a:r>
              <a:rPr lang="fi-FI" dirty="0" err="1"/>
              <a:t>näpä</a:t>
            </a:r>
            <a:r>
              <a:rPr lang="fi-FI" dirty="0"/>
              <a:t>-profiilia</a:t>
            </a:r>
          </a:p>
          <a:p>
            <a:r>
              <a:rPr lang="fi-FI" dirty="0"/>
              <a:t>Suodatustyökalun hyödyntämismahdollisuudet ja viestiminen muuten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623A6E2-E727-6218-771E-5915BF09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Näytä Omasta</a:t>
            </a:r>
          </a:p>
        </p:txBody>
      </p:sp>
    </p:spTree>
    <p:extLst>
      <p:ext uri="{BB962C8B-B14F-4D97-AF65-F5344CB8AC3E}">
        <p14:creationId xmlns:p14="http://schemas.microsoft.com/office/powerpoint/2010/main" val="41278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95EC2A-A4A3-4531-85B8-22B7720A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Keräyksen jälkeen…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BEE1242-B09F-48F2-A197-2E13D2A197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+mn-cs"/>
              </a:rPr>
              <a:t>Kiittäkää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kaikkia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keräykseen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osallistuneita</a:t>
            </a:r>
            <a:r>
              <a:rPr lang="en-US" sz="2000" dirty="0">
                <a:latin typeface="+mn-lt"/>
                <a:cs typeface="+mn-cs"/>
              </a:rPr>
              <a:t> ja </a:t>
            </a:r>
            <a:r>
              <a:rPr lang="en-US" sz="2000" b="1" dirty="0" err="1">
                <a:latin typeface="+mn-lt"/>
                <a:cs typeface="+mn-cs"/>
              </a:rPr>
              <a:t>kannustakaa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tekemään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profiili</a:t>
            </a:r>
            <a:r>
              <a:rPr lang="en-US" sz="2000" b="1" dirty="0">
                <a:latin typeface="+mn-lt"/>
                <a:cs typeface="+mn-cs"/>
              </a:rPr>
              <a:t> Omaan ja </a:t>
            </a:r>
            <a:r>
              <a:rPr lang="en-US" sz="2000" b="1" dirty="0" err="1">
                <a:latin typeface="+mn-lt"/>
                <a:cs typeface="+mn-cs"/>
              </a:rPr>
              <a:t>täppäämään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kohta</a:t>
            </a:r>
            <a:r>
              <a:rPr lang="en-US" sz="2000" b="1" dirty="0">
                <a:latin typeface="+mn-lt"/>
                <a:cs typeface="+mn-cs"/>
              </a:rPr>
              <a:t> “</a:t>
            </a:r>
            <a:r>
              <a:rPr lang="en-US" sz="2000" b="1" dirty="0" err="1">
                <a:latin typeface="+mn-lt"/>
                <a:cs typeface="+mn-cs"/>
              </a:rPr>
              <a:t>mukana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toiminnassa</a:t>
            </a:r>
            <a:r>
              <a:rPr lang="en-US" sz="2000" b="1" dirty="0">
                <a:latin typeface="+mn-lt"/>
                <a:cs typeface="+mn-cs"/>
              </a:rPr>
              <a:t> – </a:t>
            </a:r>
            <a:r>
              <a:rPr lang="en-US" sz="2000" b="1" dirty="0" err="1">
                <a:latin typeface="+mn-lt"/>
                <a:cs typeface="+mn-cs"/>
              </a:rPr>
              <a:t>keräystoiminta</a:t>
            </a:r>
            <a:r>
              <a:rPr lang="en-US" sz="2000" b="1" dirty="0">
                <a:latin typeface="+mn-lt"/>
                <a:cs typeface="+mn-cs"/>
              </a:rPr>
              <a:t>”</a:t>
            </a:r>
            <a:r>
              <a:rPr lang="en-US" sz="2000" dirty="0">
                <a:latin typeface="+mn-lt"/>
                <a:cs typeface="+mn-cs"/>
              </a:rPr>
              <a:t> – </a:t>
            </a:r>
            <a:r>
              <a:rPr lang="en-US" sz="2000" dirty="0" err="1">
                <a:latin typeface="+mn-lt"/>
                <a:cs typeface="+mn-cs"/>
              </a:rPr>
              <a:t>tällöin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voitte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kutsua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heidät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taas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helposti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seuraavana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vuonna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keräämään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+mn-cs"/>
              </a:rPr>
              <a:t>Laittakaa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viesti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koko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osastolle</a:t>
            </a:r>
            <a:r>
              <a:rPr lang="en-US" sz="2000" dirty="0">
                <a:latin typeface="+mn-lt"/>
                <a:cs typeface="+mn-cs"/>
              </a:rPr>
              <a:t> ja </a:t>
            </a:r>
            <a:r>
              <a:rPr lang="en-US" sz="2000" dirty="0" err="1">
                <a:latin typeface="+mn-lt"/>
                <a:cs typeface="+mn-cs"/>
              </a:rPr>
              <a:t>kertokaa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miten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keräys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sujui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valtakunnallisesti</a:t>
            </a:r>
            <a:r>
              <a:rPr lang="en-US" sz="2000" dirty="0">
                <a:latin typeface="+mn-lt"/>
                <a:cs typeface="+mn-cs"/>
              </a:rPr>
              <a:t> ja </a:t>
            </a:r>
            <a:r>
              <a:rPr lang="en-US" sz="2000" dirty="0" err="1">
                <a:latin typeface="+mn-lt"/>
                <a:cs typeface="+mn-cs"/>
              </a:rPr>
              <a:t>teidän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osastonne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osalta</a:t>
            </a:r>
            <a:r>
              <a:rPr lang="en-US" sz="2000" dirty="0">
                <a:latin typeface="+mn-lt"/>
                <a:cs typeface="+mn-cs"/>
              </a:rPr>
              <a:t>. </a:t>
            </a:r>
            <a:r>
              <a:rPr lang="en-US" sz="2000" dirty="0" err="1">
                <a:latin typeface="+mn-lt"/>
                <a:cs typeface="+mn-cs"/>
              </a:rPr>
              <a:t>Kannustakaa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kaikkia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osallistumaan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seuraavaan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keräykseen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+mn-cs"/>
              </a:rPr>
              <a:t>Kannustakaa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kerääjiä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liittymään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ryhmään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esim</a:t>
            </a:r>
            <a:r>
              <a:rPr lang="en-US" sz="2000" dirty="0">
                <a:latin typeface="+mn-lt"/>
                <a:cs typeface="+mn-cs"/>
              </a:rPr>
              <a:t>. </a:t>
            </a:r>
            <a:r>
              <a:rPr lang="en-US" sz="2000" dirty="0" err="1">
                <a:latin typeface="+mn-lt"/>
                <a:cs typeface="+mn-cs"/>
              </a:rPr>
              <a:t>Nälkäpäiväkerääjät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Lohja</a:t>
            </a:r>
            <a:r>
              <a:rPr lang="en-US" sz="2000" dirty="0">
                <a:latin typeface="+mn-lt"/>
                <a:cs typeface="+mn-cs"/>
              </a:rPr>
              <a:t> – </a:t>
            </a:r>
            <a:r>
              <a:rPr lang="en-US" sz="2000" dirty="0" err="1">
                <a:latin typeface="+mn-lt"/>
                <a:cs typeface="+mn-cs"/>
              </a:rPr>
              <a:t>tavoitatte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heidät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seuraavana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vuonna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tätä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kautta</a:t>
            </a:r>
            <a:r>
              <a:rPr lang="en-US" sz="2000" dirty="0">
                <a:latin typeface="+mn-lt"/>
                <a:cs typeface="+mn-cs"/>
              </a:rPr>
              <a:t> (</a:t>
            </a:r>
            <a:r>
              <a:rPr lang="en-US" sz="2000" dirty="0" err="1">
                <a:latin typeface="+mn-lt"/>
                <a:cs typeface="+mn-cs"/>
              </a:rPr>
              <a:t>myös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keräystoiminnan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täppä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aktivoituu</a:t>
            </a:r>
            <a:r>
              <a:rPr lang="en-US" sz="2000" dirty="0">
                <a:latin typeface="+mn-lt"/>
                <a:cs typeface="+mn-cs"/>
              </a:rPr>
              <a:t>).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90DC3A-4870-4B1F-8AD3-F983982B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3124058"/>
            <a:ext cx="4788505" cy="187762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5247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381</Words>
  <Application>Microsoft Office PowerPoint</Application>
  <PresentationFormat>Widescreen</PresentationFormat>
  <Paragraphs>38</Paragraphs>
  <Slides>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SPR</vt:lpstr>
      <vt:lpstr> Oma Punainen Risti Nälkäpäivä 2025</vt:lpstr>
      <vt:lpstr>Koulutuksen sisältö:</vt:lpstr>
      <vt:lpstr>Nälkäpäivätapahtuma Omaan</vt:lpstr>
      <vt:lpstr>Miten rekrytoin kerääjiä?</vt:lpstr>
      <vt:lpstr>Miten viestin Oman kautta kerääjille?</vt:lpstr>
      <vt:lpstr>Näytä Omasta</vt:lpstr>
      <vt:lpstr>Keräyksen jälkeen…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Pokkinen Maija</cp:lastModifiedBy>
  <cp:revision>60</cp:revision>
  <dcterms:created xsi:type="dcterms:W3CDTF">2022-01-20T10:13:04Z</dcterms:created>
  <dcterms:modified xsi:type="dcterms:W3CDTF">2025-08-15T09:06:32Z</dcterms:modified>
</cp:coreProperties>
</file>