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705" r:id="rId6"/>
    <p:sldMasterId id="2147483741" r:id="rId7"/>
  </p:sldMasterIdLst>
  <p:notesMasterIdLst>
    <p:notesMasterId r:id="rId34"/>
  </p:notesMasterIdLst>
  <p:sldIdLst>
    <p:sldId id="398" r:id="rId8"/>
    <p:sldId id="361" r:id="rId9"/>
    <p:sldId id="391" r:id="rId10"/>
    <p:sldId id="392" r:id="rId11"/>
    <p:sldId id="328" r:id="rId12"/>
    <p:sldId id="393" r:id="rId13"/>
    <p:sldId id="363" r:id="rId14"/>
    <p:sldId id="394" r:id="rId15"/>
    <p:sldId id="370"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06577-C8AB-4989-AFF2-F0E0322D39D8}" v="1" dt="2025-02-17T16:25:2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9758" autoAdjust="0"/>
  </p:normalViewPr>
  <p:slideViewPr>
    <p:cSldViewPr snapToGrid="0">
      <p:cViewPr varScale="1">
        <p:scale>
          <a:sx n="54" d="100"/>
          <a:sy n="54" d="100"/>
        </p:scale>
        <p:origin x="1012"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5C438-640E-44B5-8508-C4CCE4D19057}"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5AC94-97B1-45C6-BA8E-50BA7EB95A4B}" type="slidenum">
              <a:rPr lang="en-US" smtClean="0"/>
              <a:t>‹#›</a:t>
            </a:fld>
            <a:endParaRPr lang="en-US" dirty="0"/>
          </a:p>
        </p:txBody>
      </p:sp>
    </p:spTree>
    <p:extLst>
      <p:ext uri="{BB962C8B-B14F-4D97-AF65-F5344CB8AC3E}">
        <p14:creationId xmlns:p14="http://schemas.microsoft.com/office/powerpoint/2010/main" val="237683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dnet.punainenristi.fi/henkinentuk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apua.info/fi-FI/" TargetMode="External"/><Relationship Id="rId3" Type="http://schemas.openxmlformats.org/officeDocument/2006/relationships/hyperlink" Target="https://rednet.punainenristi.fi/node/20466" TargetMode="External"/><Relationship Id="rId7" Type="http://schemas.openxmlformats.org/officeDocument/2006/relationships/hyperlink" Target="https://www.riku.fi/fi/etusivu/"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mieli.fi/fi/tukea-ja-apua/kriisipuhelin-keskusteluapua-numerossa-09-2525-0111" TargetMode="External"/><Relationship Id="rId5" Type="http://schemas.openxmlformats.org/officeDocument/2006/relationships/hyperlink" Target="https://www.nyyti.fi/" TargetMode="External"/><Relationship Id="rId10" Type="http://schemas.openxmlformats.org/officeDocument/2006/relationships/hyperlink" Target="https://thl.fi/fi/web/mielenterveys" TargetMode="External"/><Relationship Id="rId4" Type="http://schemas.openxmlformats.org/officeDocument/2006/relationships/hyperlink" Target="https://mieli.fi/sites/default/files/materials_files/viisi_tapaa_vahvistaa_-esite.pdf" TargetMode="External"/><Relationship Id="rId9" Type="http://schemas.openxmlformats.org/officeDocument/2006/relationships/hyperlink" Target="https://www.mielenterveystalo.fi/"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dnet.punainenristi.fi/henkinentuki"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pscentre.org/?resource=a-guide-to-psychological-first-aid-for-red-cross-red-crescent-societi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rednet.punainenristi.fi/henkinentuk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dnet.punainenristi.fi/henkinentuk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Aloita kurssi toivottamalla kurssilaiset tervetulleeksi ja käymällä lyhyesti läpi kurssin sisältö ja tavoitteet. Lisäksi on hyvä käydä lävitse osallistujien odotukset koulutukselle ja yhteiset pelisäännöt. Lyhyet esittelyt, esimerkkejä voit katsoa kouluttajan ohjeesta.</a:t>
            </a:r>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92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b="1" dirty="0"/>
              <a:t>Kouluttajalle: Miten ystävä voi edesauttaa turvallisuutta, rauhallisuutta, yhteenkuuluvuutta, omatoimisuutta ja toivoa?</a:t>
            </a:r>
          </a:p>
          <a:p>
            <a:r>
              <a:rPr lang="fi-FI" b="1" dirty="0"/>
              <a:t>Harjoitus pareittain </a:t>
            </a:r>
            <a:r>
              <a:rPr lang="fi-FI" sz="1200" b="1" i="0" kern="1200" dirty="0">
                <a:solidFill>
                  <a:schemeClr val="tx1"/>
                </a:solidFill>
                <a:effectLst/>
                <a:latin typeface="+mn-lt"/>
                <a:ea typeface="+mn-ea"/>
                <a:cs typeface="+mn-cs"/>
              </a:rPr>
              <a:t>(10 min+10 min purku).</a:t>
            </a:r>
          </a:p>
          <a:p>
            <a:pPr marL="171450" indent="-171450">
              <a:buFont typeface="Wingdings" panose="05000000000000000000" pitchFamily="2" charset="2"/>
              <a:buChar char="Ø"/>
            </a:pPr>
            <a:endParaRPr lang="fi-FI" dirty="0"/>
          </a:p>
          <a:p>
            <a:pPr marL="171450" indent="-171450">
              <a:buFont typeface="Wingdings" panose="05000000000000000000" pitchFamily="2" charset="2"/>
              <a:buChar char="Ø"/>
            </a:pPr>
            <a:r>
              <a:rPr lang="fi-FI" dirty="0"/>
              <a:t>Miten vahvistat turvallisuuden tunnetta?</a:t>
            </a:r>
          </a:p>
          <a:p>
            <a:pPr marL="171450" indent="-171450">
              <a:buFont typeface="Wingdings" panose="05000000000000000000" pitchFamily="2" charset="2"/>
              <a:buChar char="Ø"/>
            </a:pPr>
            <a:r>
              <a:rPr lang="fi-FI" dirty="0"/>
              <a:t>Miten rauhoitat/lohdutat?</a:t>
            </a:r>
          </a:p>
          <a:p>
            <a:pPr marL="171450" indent="-171450">
              <a:buFont typeface="Wingdings" panose="05000000000000000000" pitchFamily="2" charset="2"/>
              <a:buChar char="Ø"/>
            </a:pPr>
            <a:r>
              <a:rPr lang="fi-FI" dirty="0"/>
              <a:t>Miten vahvistat yhteenkuuluvuuden tunnetta?</a:t>
            </a:r>
          </a:p>
          <a:p>
            <a:pPr marL="171450" indent="-171450">
              <a:buFont typeface="Wingdings" panose="05000000000000000000" pitchFamily="2" charset="2"/>
              <a:buChar char="Ø"/>
            </a:pPr>
            <a:r>
              <a:rPr lang="fi-FI" dirty="0"/>
              <a:t>Miten edistät omatoimisuutta?</a:t>
            </a:r>
          </a:p>
          <a:p>
            <a:pPr marL="171450" indent="-171450">
              <a:buFont typeface="Wingdings" panose="05000000000000000000" pitchFamily="2" charset="2"/>
              <a:buChar char="Ø"/>
            </a:pPr>
            <a:r>
              <a:rPr lang="fi-FI" dirty="0"/>
              <a:t>Miten luot toivoa?</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Yhdessä pohtien kouluttaja kirjaa </a:t>
            </a:r>
            <a:r>
              <a:rPr lang="fi-FI" sz="1200" kern="1200" dirty="0" err="1">
                <a:solidFill>
                  <a:schemeClr val="tx1"/>
                </a:solidFill>
                <a:effectLst/>
                <a:latin typeface="+mn-lt"/>
                <a:ea typeface="+mn-ea"/>
                <a:cs typeface="+mn-cs"/>
              </a:rPr>
              <a:t>fläpille</a:t>
            </a:r>
            <a:r>
              <a:rPr lang="fi-FI" sz="1200" kern="1200" dirty="0">
                <a:solidFill>
                  <a:schemeClr val="tx1"/>
                </a:solidFill>
                <a:effectLst/>
                <a:latin typeface="+mn-lt"/>
                <a:ea typeface="+mn-ea"/>
                <a:cs typeface="+mn-cs"/>
              </a:rPr>
              <a:t>. </a:t>
            </a:r>
            <a:r>
              <a:rPr lang="fi-FI" sz="1200" b="1" kern="1200" dirty="0">
                <a:solidFill>
                  <a:schemeClr val="tx1"/>
                </a:solidFill>
                <a:effectLst/>
                <a:latin typeface="+mn-lt"/>
                <a:ea typeface="+mn-ea"/>
                <a:cs typeface="+mn-cs"/>
              </a:rPr>
              <a:t>Millä asioilla tai mitä tekemällä voidaan edistää kutakin </a:t>
            </a:r>
            <a:r>
              <a:rPr lang="fi-FI" sz="1200" kern="1200" dirty="0" err="1">
                <a:solidFill>
                  <a:schemeClr val="tx1"/>
                </a:solidFill>
                <a:effectLst/>
                <a:latin typeface="+mn-lt"/>
                <a:ea typeface="+mn-ea"/>
                <a:cs typeface="+mn-cs"/>
              </a:rPr>
              <a:t>Hobfollin</a:t>
            </a:r>
            <a:r>
              <a:rPr lang="fi-FI" sz="1200" kern="1200" dirty="0">
                <a:solidFill>
                  <a:schemeClr val="tx1"/>
                </a:solidFill>
                <a:effectLst/>
                <a:latin typeface="+mn-lt"/>
                <a:ea typeface="+mn-ea"/>
                <a:cs typeface="+mn-cs"/>
              </a:rPr>
              <a:t> </a:t>
            </a:r>
            <a:r>
              <a:rPr lang="fi-FI" sz="1200" b="1" kern="1200" dirty="0">
                <a:solidFill>
                  <a:schemeClr val="tx1"/>
                </a:solidFill>
                <a:effectLst/>
                <a:latin typeface="+mn-lt"/>
                <a:ea typeface="+mn-ea"/>
                <a:cs typeface="+mn-cs"/>
              </a:rPr>
              <a:t>periaatetta</a:t>
            </a:r>
            <a:r>
              <a:rPr lang="fi-FI" sz="1200" kern="1200" dirty="0">
                <a:solidFill>
                  <a:schemeClr val="tx1"/>
                </a:solidFill>
                <a:effectLst/>
                <a:latin typeface="+mn-lt"/>
                <a:ea typeface="+mn-ea"/>
                <a:cs typeface="+mn-cs"/>
              </a:rPr>
              <a:t>: </a:t>
            </a:r>
            <a:br>
              <a:rPr lang="fi-FI" sz="120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Turvallisuutta </a:t>
            </a:r>
            <a:r>
              <a:rPr lang="fi-FI" sz="1200" kern="1200" dirty="0">
                <a:solidFill>
                  <a:schemeClr val="tx1"/>
                </a:solidFill>
                <a:effectLst/>
                <a:latin typeface="+mn-lt"/>
                <a:ea typeface="+mn-ea"/>
                <a:cs typeface="+mn-cs"/>
              </a:rPr>
              <a:t>(esim. suoja, ruoka, perustarpeet)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Rauhallisuutta</a:t>
            </a:r>
            <a:r>
              <a:rPr lang="fi-FI" sz="1200" kern="1200" dirty="0">
                <a:solidFill>
                  <a:schemeClr val="tx1"/>
                </a:solidFill>
                <a:effectLst/>
                <a:latin typeface="+mn-lt"/>
                <a:ea typeface="+mn-ea"/>
                <a:cs typeface="+mn-cs"/>
              </a:rPr>
              <a:t> (samat kuin </a:t>
            </a:r>
            <a:r>
              <a:rPr lang="fi-FI" sz="1200" kern="1200" dirty="0" err="1">
                <a:solidFill>
                  <a:schemeClr val="tx1"/>
                </a:solidFill>
                <a:effectLst/>
                <a:latin typeface="+mn-lt"/>
                <a:ea typeface="+mn-ea"/>
                <a:cs typeface="+mn-cs"/>
              </a:rPr>
              <a:t>edellä+oikeaa</a:t>
            </a:r>
            <a:r>
              <a:rPr lang="fi-FI" sz="1200" kern="1200" dirty="0">
                <a:solidFill>
                  <a:schemeClr val="tx1"/>
                </a:solidFill>
                <a:effectLst/>
                <a:latin typeface="+mn-lt"/>
                <a:ea typeface="+mn-ea"/>
                <a:cs typeface="+mn-cs"/>
              </a:rPr>
              <a:t> tietoa tapahtumasta, normaaleista reaktioista, stressin hallintakeinoista, tapahtumaan liittyvien uutisten katsomisen välttäminen, jos kärsii voimakkaasta ahdistuksesta tai stressistä).</a:t>
            </a:r>
            <a:br>
              <a:rPr lang="fi-FI" sz="120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Yhteenkuuluvuutta</a:t>
            </a:r>
            <a:r>
              <a:rPr lang="fi-FI" sz="1200" kern="1200" dirty="0">
                <a:solidFill>
                  <a:schemeClr val="tx1"/>
                </a:solidFill>
                <a:effectLst/>
                <a:latin typeface="+mn-lt"/>
                <a:ea typeface="+mn-ea"/>
                <a:cs typeface="+mn-cs"/>
              </a:rPr>
              <a:t> (esim. yhteyden saaminen läheisiin, yhteisölliset kokoontumiset, harrastustoiminta, uskonnollinen tai hengellinen toiminta, sururituaalit, tietoa mistä saa lisäapua tai tukea tarvittaessa). </a:t>
            </a:r>
            <a:br>
              <a:rPr lang="fi-FI" sz="120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Omatoimisuutta</a:t>
            </a:r>
            <a:r>
              <a:rPr lang="fi-FI" sz="1200" kern="1200" dirty="0">
                <a:solidFill>
                  <a:schemeClr val="tx1"/>
                </a:solidFill>
                <a:effectLst/>
                <a:latin typeface="+mn-lt"/>
                <a:ea typeface="+mn-ea"/>
                <a:cs typeface="+mn-cs"/>
              </a:rPr>
              <a:t> (esim. osallistuminen omia asioita koskevaan päätöksen tekoon, omien selviytymiskeinojen ja vahvuuksien tunnistaminen ja vahvistaminen, arjen rutiinien säilyminen (päivä/</a:t>
            </a:r>
            <a:r>
              <a:rPr lang="fi-FI" sz="1200" kern="1200" dirty="0" err="1">
                <a:solidFill>
                  <a:schemeClr val="tx1"/>
                </a:solidFill>
                <a:effectLst/>
                <a:latin typeface="+mn-lt"/>
                <a:ea typeface="+mn-ea"/>
                <a:cs typeface="+mn-cs"/>
              </a:rPr>
              <a:t>yörytmi</a:t>
            </a:r>
            <a:r>
              <a:rPr lang="fi-FI" sz="1200" kern="1200" dirty="0">
                <a:solidFill>
                  <a:schemeClr val="tx1"/>
                </a:solidFill>
                <a:effectLst/>
                <a:latin typeface="+mn-lt"/>
                <a:ea typeface="+mn-ea"/>
                <a:cs typeface="+mn-cs"/>
              </a:rPr>
              <a:t>, ruokailurytmi, työ, opiskelu, päivähoito).</a:t>
            </a:r>
            <a:br>
              <a:rPr lang="fi-FI" sz="120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Toivo</a:t>
            </a:r>
            <a:r>
              <a:rPr lang="fi-FI" sz="1200" kern="1200" dirty="0">
                <a:solidFill>
                  <a:schemeClr val="tx1"/>
                </a:solidFill>
                <a:effectLst/>
                <a:latin typeface="+mn-lt"/>
                <a:ea typeface="+mn-ea"/>
                <a:cs typeface="+mn-cs"/>
              </a:rPr>
              <a:t> (esim. henkilökohtaiset ominaisuudet, tunne yhteisöön kuulumisesta, usko toipumisen mahdollisuuteen, läheiset ihmissuhteet, vertaistuki, ammattilaisten tarjoama tieto ja tuki, toipumista edistäviin aktiviteetteihin osallistuminen, hengellisyys, luonto/ympäristö)</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Kouluttajalle:</a:t>
            </a:r>
            <a:r>
              <a:rPr lang="fi-FI" sz="1200" b="0" kern="1200" dirty="0">
                <a:solidFill>
                  <a:schemeClr val="tx1"/>
                </a:solidFill>
                <a:effectLst/>
                <a:latin typeface="+mn-lt"/>
                <a:ea typeface="+mn-ea"/>
                <a:cs typeface="+mn-cs"/>
              </a:rPr>
              <a:t> </a:t>
            </a:r>
            <a:br>
              <a:rPr lang="fi-FI" sz="1200" b="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Ihmisten selviytymistä tukevat seuraavat seikat:</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Turvallinen ja rauhallinen ympäristö</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Positiivinen ja terveyttä edistävä arjen toiminta </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Kokemus yhteisön antamasta tuesta</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Luottamus omaan selviytymiskykyyn ja voimavaroihin</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Positiiviset ajattelu ja vakaumukset, kuten uskonnollinen tai hengellinen vakaumus</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Mahdollisuus ylläpitää normaaleja rutiineja ja palata niiden pariin nopeasti.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Henkisen ensiavun opas Punaisen Ristin ja Punaisen Puolikuun kansallisille yhdistyksille. </a:t>
            </a:r>
            <a:r>
              <a:rPr lang="fi-FI" sz="1200" u="sng" kern="1200" dirty="0">
                <a:solidFill>
                  <a:schemeClr val="tx1"/>
                </a:solidFill>
                <a:effectLst/>
                <a:latin typeface="+mn-lt"/>
                <a:ea typeface="+mn-ea"/>
                <a:cs typeface="+mn-cs"/>
                <a:hlinkClick r:id="rId3"/>
              </a:rPr>
              <a:t>https://rednet.punainenristi.fi/henkinentuki</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069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sz="1200" b="1" kern="1200" dirty="0">
                <a:solidFill>
                  <a:schemeClr val="tx1"/>
                </a:solidFill>
                <a:effectLst/>
                <a:latin typeface="+mn-lt"/>
                <a:ea typeface="+mn-ea"/>
                <a:cs typeface="+mn-cs"/>
              </a:rPr>
              <a:t>Extraharjoitus: Jos aikataulu ei ole tiukka, voi tehdä tämän harjoituksen. Harjoitus (ennen dian näyttämistä): </a:t>
            </a:r>
            <a:r>
              <a:rPr lang="fi-FI" altLang="en-US" b="1" dirty="0"/>
              <a:t>Mieti tilannetta, jossa olet saanut apua toisilta? Mikä tilanteessa oli sellaista mikä auttoi? </a:t>
            </a:r>
            <a:r>
              <a:rPr lang="fi-FI" altLang="en-US" sz="1200" b="1" kern="1200" dirty="0">
                <a:solidFill>
                  <a:schemeClr val="tx1"/>
                </a:solidFill>
                <a:effectLst/>
                <a:latin typeface="+mn-lt"/>
                <a:ea typeface="+mn-ea"/>
                <a:cs typeface="+mn-cs"/>
              </a:rPr>
              <a:t>H</a:t>
            </a:r>
            <a:r>
              <a:rPr lang="fi-FI" sz="1200" b="1" kern="1200" dirty="0">
                <a:solidFill>
                  <a:schemeClr val="tx1"/>
                </a:solidFill>
                <a:effectLst/>
                <a:latin typeface="+mn-lt"/>
                <a:ea typeface="+mn-ea"/>
                <a:cs typeface="+mn-cs"/>
              </a:rPr>
              <a:t>etki yksin, keskustelu pareittain ja yhteinen purku, yhteensä 15 min.</a:t>
            </a:r>
            <a:r>
              <a:rPr lang="fi-FI" b="1" dirty="0"/>
              <a:t> </a:t>
            </a:r>
            <a:endParaRPr lang="fi-FI" altLang="en-US" dirty="0"/>
          </a:p>
          <a:p>
            <a:endParaRPr lang="fi-FI" altLang="en-US" dirty="0"/>
          </a:p>
          <a:p>
            <a:r>
              <a:rPr lang="fi-FI" altLang="en-US" dirty="0"/>
              <a:t>Tähän voidaan tehdä perään (tai pelkästään) myös hiljaisuuden sieto harjoitus.</a:t>
            </a:r>
            <a:endParaRPr lang="fi-FI" altLang="en-US" dirty="0">
              <a:cs typeface="Calibri"/>
            </a:endParaRPr>
          </a:p>
          <a:p>
            <a:r>
              <a:rPr lang="fi-FI" altLang="en-US" dirty="0"/>
              <a:t>Ollaan pareittain minuutti hiljaa. Miltä tuntui? Tekikö mieli nauraa? Tuntuiko aika pitkältä, epämukavalta jne.?</a:t>
            </a:r>
            <a:endParaRPr lang="fi-FI" altLang="en-US" dirty="0">
              <a:cs typeface="Calibri"/>
            </a:endParaRPr>
          </a:p>
          <a:p>
            <a:endParaRPr lang="fi-FI" altLang="en-US" dirty="0"/>
          </a:p>
          <a:p>
            <a:r>
              <a:rPr lang="fi-FI" altLang="en-US" dirty="0"/>
              <a:t>Lisätietoa: prcentre.org – </a:t>
            </a:r>
            <a:r>
              <a:rPr lang="fi-FI" altLang="en-US" dirty="0" err="1"/>
              <a:t>Caring</a:t>
            </a:r>
            <a:r>
              <a:rPr lang="fi-FI" altLang="en-US" dirty="0"/>
              <a:t> for </a:t>
            </a:r>
            <a:r>
              <a:rPr lang="fi-FI" altLang="en-US" dirty="0" err="1"/>
              <a:t>volunteers</a:t>
            </a:r>
            <a:endParaRPr lang="fi-FI" altLang="en-US" dirty="0">
              <a:cs typeface="Calibri"/>
            </a:endParaRPr>
          </a:p>
          <a:p>
            <a:endParaRPr lang="fi-FI" altLang="en-US" dirty="0"/>
          </a:p>
          <a:p>
            <a:r>
              <a:rPr lang="fi-FI" altLang="en-US" b="1" dirty="0"/>
              <a:t>Läsnäolo: </a:t>
            </a:r>
            <a:r>
              <a:rPr lang="fi-FI" altLang="en-US" b="0" dirty="0"/>
              <a:t>t</a:t>
            </a:r>
            <a:r>
              <a:rPr lang="fi-FI" altLang="en-US" dirty="0"/>
              <a:t>urvallisuuden tunteen luominen, luottamuksen rakentaminen, rauhallisuus luo rauhallisuutta</a:t>
            </a:r>
            <a:endParaRPr lang="fi-FI" altLang="en-US" dirty="0">
              <a:cs typeface="Calibri"/>
            </a:endParaRPr>
          </a:p>
          <a:p>
            <a:r>
              <a:rPr lang="fi-FI" altLang="en-US" b="1" dirty="0"/>
              <a:t>Tunteiden hyväksyminen: </a:t>
            </a:r>
            <a:r>
              <a:rPr lang="fi-FI" altLang="en-US" dirty="0"/>
              <a:t>ei tuomita, ei tulkintaa, empatia</a:t>
            </a:r>
            <a:endParaRPr lang="fi-FI" altLang="en-US" dirty="0">
              <a:cs typeface="Calibri"/>
            </a:endParaRPr>
          </a:p>
          <a:p>
            <a:r>
              <a:rPr lang="fi-FI" altLang="en-US" b="1" dirty="0"/>
              <a:t>Aktiivinen kuuntelu (eleet ja asennot): </a:t>
            </a:r>
            <a:r>
              <a:rPr lang="fi-FI" altLang="en-US" dirty="0"/>
              <a:t>avoin kehonkieli (esim.  Ei kädet puuskassa, sopiva etäisyys, katsekontakti jne.), avoimet kysymykset, rauhallisuus, ei miksi kysymyksiä- tulkitaan helposti syyttäväksi.</a:t>
            </a:r>
            <a:endParaRPr lang="fi-FI" altLang="en-US" dirty="0">
              <a:cs typeface="Calibri"/>
            </a:endParaRPr>
          </a:p>
          <a:p>
            <a:pPr>
              <a:defRPr/>
            </a:pPr>
            <a:r>
              <a:rPr lang="fi-FI" sz="2400" b="1" dirty="0">
                <a:solidFill>
                  <a:srgbClr val="FF0000"/>
                </a:solidFill>
              </a:rPr>
              <a:t>Empaattisuus: </a:t>
            </a:r>
            <a:r>
              <a:rPr lang="fi-FI" dirty="0">
                <a:solidFill>
                  <a:srgbClr val="FF0000"/>
                </a:solidFill>
              </a:rPr>
              <a:t>Pyri ymmärtämään toisen ihmisen elämäntilannetta ja ajatuksia. Kunnioita häntä tärkeänä ja kanssasi tasa-arvoisena ihmisenä.</a:t>
            </a:r>
            <a:endParaRPr lang="fi-FI" sz="2400" dirty="0">
              <a:solidFill>
                <a:srgbClr val="FF0000"/>
              </a:solidFill>
            </a:endParaRPr>
          </a:p>
          <a:p>
            <a:pPr>
              <a:defRPr/>
            </a:pPr>
            <a:r>
              <a:rPr lang="fi-FI" sz="2400" b="1" dirty="0">
                <a:solidFill>
                  <a:srgbClr val="FF0000"/>
                </a:solidFill>
              </a:rPr>
              <a:t>Aitous: </a:t>
            </a:r>
            <a:r>
              <a:rPr lang="fi-FI" dirty="0">
                <a:solidFill>
                  <a:srgbClr val="FF0000"/>
                </a:solidFill>
              </a:rPr>
              <a:t>Ole oma itsesi! Jos et tiedä tai et osaa kommentoida, sano se.</a:t>
            </a:r>
            <a:endParaRPr lang="fi-FI" sz="2400" dirty="0">
              <a:solidFill>
                <a:srgbClr val="FF0000"/>
              </a:solidFill>
            </a:endParaRPr>
          </a:p>
          <a:p>
            <a:pPr>
              <a:defRPr/>
            </a:pPr>
            <a:r>
              <a:rPr lang="fi-FI" sz="2400" b="1" dirty="0">
                <a:solidFill>
                  <a:srgbClr val="FF0000"/>
                </a:solidFill>
              </a:rPr>
              <a:t>Tilan antaminen: </a:t>
            </a:r>
            <a:r>
              <a:rPr lang="fi-FI" dirty="0">
                <a:solidFill>
                  <a:srgbClr val="FF0000"/>
                </a:solidFill>
              </a:rPr>
              <a:t>Keskity siihen, mitä toinen sinulle sanoo, mitä hän ajattelee ja tuntee. Anna tilaa myös toisen henkilön negatiivisille tunteille, tuskalle, hämmennykselle, surulle ja vihalle. Anna myös tilaa hiljaisuudelle ja opettele sietämään sitä.</a:t>
            </a:r>
            <a:endParaRPr lang="fi-FI" sz="2400" dirty="0">
              <a:solidFill>
                <a:srgbClr val="FF0000"/>
              </a:solidFill>
            </a:endParaRPr>
          </a:p>
          <a:p>
            <a:pPr>
              <a:defRPr/>
            </a:pPr>
            <a:r>
              <a:rPr lang="fi-FI" sz="2400" b="1" dirty="0">
                <a:solidFill>
                  <a:srgbClr val="FF0000"/>
                </a:solidFill>
              </a:rPr>
              <a:t>Kysy avoimia kysymyksiä: </a:t>
            </a:r>
            <a:r>
              <a:rPr lang="fi-FI" dirty="0">
                <a:solidFill>
                  <a:srgbClr val="FF0000"/>
                </a:solidFill>
              </a:rPr>
              <a:t>Vältä kysymyksiä, johon voi vastata vain ”kyllä” tai ”ei”. Avoimet kysymykset alkavat sanoilla miten, milloin, missä, kuka? Rohkaise keskustelua kysymyksillä ja kommenteilla. Katso silmiin.</a:t>
            </a:r>
            <a:endParaRPr lang="fi-FI" dirty="0">
              <a:solidFill>
                <a:srgbClr val="FF0000"/>
              </a:solidFill>
              <a:cs typeface="Calibri"/>
            </a:endParaRPr>
          </a:p>
          <a:p>
            <a:pPr>
              <a:buFontTx/>
              <a:buNone/>
            </a:pPr>
            <a:endParaRPr lang="fi-FI" altLang="en-US" b="1" dirty="0"/>
          </a:p>
          <a:p>
            <a:pPr marL="0" indent="0">
              <a:buNone/>
            </a:pPr>
            <a:r>
              <a:rPr lang="fi-FI" altLang="fi-FI" sz="2600" b="1" dirty="0">
                <a:solidFill>
                  <a:srgbClr val="FF0000"/>
                </a:solidFill>
              </a:rPr>
              <a:t>Hyödyllisiä kysymyksiä kuuntelijalle:</a:t>
            </a:r>
            <a:endParaRPr lang="fi-FI" altLang="fi-FI" sz="2600" b="1"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Tuntuuko sinusta...? Tarkoitatko että...?</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En oikein ymmärrä mitä tarkoitat...</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Kertoisitko minulle...? Voisitko kertoa enemmän?</a:t>
            </a:r>
            <a:endParaRPr lang="fi-FI" altLang="fi-FI" sz="2600" dirty="0">
              <a:solidFill>
                <a:srgbClr val="FF0000"/>
              </a:solidFill>
              <a:cs typeface="Calibri"/>
            </a:endParaRPr>
          </a:p>
          <a:p>
            <a:pPr marL="457200" indent="-457200">
              <a:buFont typeface="Arial" panose="020B0604020202020204" pitchFamily="34" charset="0"/>
              <a:buChar char="•"/>
            </a:pPr>
            <a:r>
              <a:rPr lang="fi-FI" altLang="fi-FI" sz="2600" dirty="0">
                <a:solidFill>
                  <a:srgbClr val="FF0000"/>
                </a:solidFill>
              </a:rPr>
              <a:t>Minulle tulee tuosta mieleen... </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Oletko ajatellut...? Miltä se sinusta tuntuu?</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Tuleeko sinulle jotain muuta mieleen? Onko sinulla mielessäsi esimerkkejä?</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Milloin sinusta tuntui tuolta? Tuntuuko sinusta nyt siltä?</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Mitä tarkoitat?</a:t>
            </a:r>
            <a:endParaRPr lang="fi-FI" altLang="fi-FI" sz="2600" dirty="0">
              <a:solidFill>
                <a:srgbClr val="FF0000"/>
              </a:solidFill>
              <a:cs typeface="Calibri"/>
            </a:endParaRPr>
          </a:p>
          <a:p>
            <a:pPr marL="457200" lvl="0" indent="-457200">
              <a:buFont typeface="Arial" panose="020B0604020202020204" pitchFamily="34" charset="0"/>
              <a:buChar char="•"/>
            </a:pPr>
            <a:r>
              <a:rPr lang="fi-FI" altLang="fi-FI" sz="2600" dirty="0">
                <a:solidFill>
                  <a:srgbClr val="FF0000"/>
                </a:solidFill>
              </a:rPr>
              <a:t>Ymmärsinkö oikein, että...? Onko asia niin, että...?</a:t>
            </a:r>
            <a:endParaRPr lang="fi-FI" altLang="fi-FI" sz="2600" dirty="0">
              <a:solidFill>
                <a:srgbClr val="FF0000"/>
              </a:solidFill>
              <a:cs typeface="Calibri"/>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369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b="1" dirty="0"/>
              <a:t>Kouluttajalle:</a:t>
            </a:r>
            <a:endParaRPr lang="fi-FI" dirty="0">
              <a:cs typeface="Calibri"/>
            </a:endParaRPr>
          </a:p>
          <a:p>
            <a:endParaRPr lang="fi-FI" dirty="0"/>
          </a:p>
          <a:p>
            <a:pPr marL="171450" indent="-171450">
              <a:buFont typeface="Wingdings" panose="05000000000000000000" pitchFamily="2" charset="2"/>
              <a:buChar char="Ø"/>
            </a:pPr>
            <a:r>
              <a:rPr lang="fi-FI" dirty="0">
                <a:solidFill>
                  <a:srgbClr val="FF0000"/>
                </a:solidFill>
              </a:rPr>
              <a:t>Jokainen meistä on erilainen - niin lapsista, aikuisista kuin vanhuksistakin – ole aito. </a:t>
            </a:r>
            <a:r>
              <a:rPr lang="fi-FI" altLang="fi-FI" dirty="0">
                <a:solidFill>
                  <a:srgbClr val="FF0000"/>
                </a:solidFill>
              </a:rPr>
              <a:t>Erilaisuuden ymmärtäminen ja hyväksyminen on onnistuneen vuorovaikutuksen lähtökohta</a:t>
            </a:r>
            <a:endParaRPr lang="fi-FI" altLang="fi-FI" dirty="0">
              <a:solidFill>
                <a:srgbClr val="FF0000"/>
              </a:solidFill>
              <a:cs typeface="Calibri"/>
            </a:endParaRPr>
          </a:p>
          <a:p>
            <a:pPr marL="171450" indent="-171450">
              <a:buFont typeface="Wingdings" panose="05000000000000000000" pitchFamily="2" charset="2"/>
              <a:buChar char="Ø"/>
            </a:pPr>
            <a:r>
              <a:rPr lang="fi-FI" dirty="0">
                <a:solidFill>
                  <a:srgbClr val="FF0000"/>
                </a:solidFill>
              </a:rPr>
              <a:t>Mieti keskustelunaiheita, tartu hetkeen ja siinä esille tuleviin asioihin/teemoihin. Puhu luontevasti kun sinusta siltä tuntuu, vaikka teille yhteisistä aiheista (esim. säästä) – ja ole oma itsesi.</a:t>
            </a:r>
            <a:endParaRPr lang="fi-FI" dirty="0">
              <a:solidFill>
                <a:srgbClr val="FF0000"/>
              </a:solidFill>
              <a:cs typeface="Calibri"/>
            </a:endParaRPr>
          </a:p>
          <a:p>
            <a:pPr marL="171450" indent="-171450">
              <a:buFont typeface="Wingdings" panose="05000000000000000000" pitchFamily="2" charset="2"/>
              <a:buChar char="Ø"/>
            </a:pPr>
            <a:r>
              <a:rPr lang="fi-FI" dirty="0">
                <a:solidFill>
                  <a:srgbClr val="FF0000"/>
                </a:solidFill>
              </a:rPr>
              <a:t>Sinun ei tarvitse olla hoitaja, vain läheinen, johon ihminen voi turvata, joka juttelee/jutustelee, auttaa pienissä asioissa.</a:t>
            </a:r>
            <a:endParaRPr lang="fi-FI" dirty="0">
              <a:solidFill>
                <a:srgbClr val="FF0000"/>
              </a:solidFill>
              <a:cs typeface="Calibri"/>
            </a:endParaRPr>
          </a:p>
          <a:p>
            <a:pPr marL="171450" indent="-171450">
              <a:buFont typeface="Wingdings" panose="05000000000000000000" pitchFamily="2" charset="2"/>
              <a:buChar char="Ø"/>
            </a:pPr>
            <a:r>
              <a:rPr lang="fi-FI" sz="1200" dirty="0">
                <a:solidFill>
                  <a:srgbClr val="FF0000"/>
                </a:solidFill>
              </a:rPr>
              <a:t>Puhu niin, että saat katsekontaktin - joskus kädestä pitäminen ja kosketus auttaa. Kuuntele ja ”lue ihmistä”. Ilmeet ja eleet kertovat paljon ihmisen voinnista ja kunnosta. </a:t>
            </a:r>
            <a:br>
              <a:rPr lang="fi-FI" sz="1200" dirty="0">
                <a:cs typeface="+mn-lt"/>
              </a:rPr>
            </a:br>
            <a:r>
              <a:rPr lang="fi-FI" sz="1200" dirty="0">
                <a:solidFill>
                  <a:srgbClr val="FF0000"/>
                </a:solidFill>
              </a:rPr>
              <a:t>Selvitä jos mahdollista avustettavasi pääsairaus, jotta osaat hieman paremmin ”lukea” ystäväasiakasta.</a:t>
            </a:r>
            <a:endParaRPr lang="fi-FI" sz="1200" dirty="0">
              <a:solidFill>
                <a:srgbClr val="FF0000"/>
              </a:solidFill>
              <a:cs typeface="Calibri"/>
            </a:endParaRPr>
          </a:p>
          <a:p>
            <a:pPr marL="171450" indent="-171450">
              <a:buFont typeface="Wingdings" panose="05000000000000000000" pitchFamily="2" charset="2"/>
              <a:buChar char="Ø"/>
            </a:pPr>
            <a:r>
              <a:rPr lang="fi-FI" sz="1200" dirty="0">
                <a:solidFill>
                  <a:srgbClr val="FF0000"/>
                </a:solidFill>
              </a:rPr>
              <a:t>Ole rauhallinen ja selkeäpuheinen (älä kuitenkaan puhu kovaa)</a:t>
            </a:r>
            <a:r>
              <a:rPr lang="fi-FI" dirty="0">
                <a:solidFill>
                  <a:srgbClr val="FF0000"/>
                </a:solidFill>
              </a:rPr>
              <a:t> </a:t>
            </a:r>
            <a:r>
              <a:rPr lang="fi-FI" sz="1200" dirty="0">
                <a:solidFill>
                  <a:srgbClr val="FF0000"/>
                </a:solidFill>
              </a:rPr>
              <a:t> – pitkät lauseet sekoittavat.</a:t>
            </a:r>
            <a:endParaRPr lang="fi-FI" sz="1200" dirty="0">
              <a:solidFill>
                <a:srgbClr val="FF0000"/>
              </a:solidFill>
              <a:cs typeface="Calibri"/>
            </a:endParaRPr>
          </a:p>
          <a:p>
            <a:pPr marL="171450" indent="-171450">
              <a:buFont typeface="Wingdings" panose="05000000000000000000" pitchFamily="2" charset="2"/>
              <a:buChar char="Ø"/>
            </a:pPr>
            <a:r>
              <a:rPr lang="fi-FI" sz="1200" dirty="0">
                <a:solidFill>
                  <a:srgbClr val="FF0000"/>
                </a:solidFill>
              </a:rPr>
              <a:t>Dementoivaa sairautta sairastava asiakas voi elää toisessa todellisuudessa – se ei haittaa, jos se ei häntä ahdista.</a:t>
            </a:r>
            <a:endParaRPr lang="fi-FI" sz="1200" dirty="0">
              <a:solidFill>
                <a:srgbClr val="FF0000"/>
              </a:solidFill>
              <a:cs typeface="Calibri"/>
            </a:endParaRPr>
          </a:p>
          <a:p>
            <a:pPr marL="171450" indent="-171450">
              <a:buFont typeface="Wingdings" panose="05000000000000000000" pitchFamily="2" charset="2"/>
              <a:buChar char="Ø"/>
            </a:pPr>
            <a:r>
              <a:rPr lang="fi-FI" sz="1200" dirty="0">
                <a:solidFill>
                  <a:srgbClr val="FF0000"/>
                </a:solidFill>
              </a:rPr>
              <a:t>Mikäli huonokuntoinen ikäihminen – ystäväasiakas valittaa/kertoo oireita, jotka on mielestäsi vakavia -&gt; ota yhteyttä ystävävälitykseen. Asiakkaalla voi olla esim. hoitoa vaativa sydänsairaus, astma ym.</a:t>
            </a:r>
            <a:r>
              <a:rPr lang="fi-FI" dirty="0">
                <a:solidFill>
                  <a:srgbClr val="FF0000"/>
                </a:solidFill>
              </a:rPr>
              <a:t> </a:t>
            </a:r>
            <a:endParaRPr lang="fi-FI" sz="1200" dirty="0">
              <a:solidFill>
                <a:srgbClr val="FF0000"/>
              </a:solidFill>
              <a:cs typeface="Calibri"/>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4056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lnSpc>
                <a:spcPct val="90000"/>
              </a:lnSpc>
            </a:pPr>
            <a:r>
              <a:rPr lang="sv-fi" sz="2400" b="0" i="0" u="none" baseline="0" dirty="0">
                <a:latin typeface="Verdana" panose="020B0604030504040204" pitchFamily="34" charset="0"/>
                <a:ea typeface="Verdana" panose="020B0604030504040204" pitchFamily="34" charset="0"/>
                <a:cs typeface="Verdana" panose="020B0604030504040204" pitchFamily="34" charset="0"/>
              </a:rPr>
              <a:t>Inte så här:</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”Du tror att du har problem, låt mig berätta om mina.”</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”Så här ska du göra.”</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”Oroa dig inte, jag fixar allt.”</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”Jag har själv haft ett liknande problem.”</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”Jag vet hur det känns.”</a:t>
            </a:r>
          </a:p>
          <a:p>
            <a:pPr lvl="1" algn="l" rtl="0">
              <a:lnSpc>
                <a:spcPct val="90000"/>
              </a:lnSpc>
            </a:pPr>
            <a:r>
              <a:rPr lang="sv-fi" b="0" i="0" u="none" baseline="0" dirty="0">
                <a:latin typeface="Verdana" panose="020B0604030504040204" pitchFamily="34" charset="0"/>
                <a:ea typeface="Verdana" panose="020B0604030504040204" pitchFamily="34" charset="0"/>
                <a:cs typeface="Verdana" panose="020B0604030504040204" pitchFamily="34" charset="0"/>
              </a:rPr>
              <a:t>”Tiden läker alla sår.”</a:t>
            </a:r>
          </a:p>
          <a:p>
            <a:endParaRPr lang="en-US" dirty="0"/>
          </a:p>
          <a:p>
            <a:r>
              <a:rPr lang="en-US" dirty="0" err="1"/>
              <a:t>Lähde</a:t>
            </a:r>
            <a:r>
              <a:rPr lang="en-US" dirty="0"/>
              <a:t>: SPR </a:t>
            </a:r>
            <a:r>
              <a:rPr lang="en-US" dirty="0" err="1"/>
              <a:t>Auttava</a:t>
            </a:r>
            <a:r>
              <a:rPr lang="en-US" dirty="0"/>
              <a:t> </a:t>
            </a:r>
            <a:r>
              <a:rPr lang="en-US" dirty="0" err="1"/>
              <a:t>puhelin</a:t>
            </a:r>
            <a:r>
              <a:rPr lang="en-US" dirty="0"/>
              <a:t> </a:t>
            </a:r>
            <a:r>
              <a:rPr lang="en-US" dirty="0" err="1"/>
              <a:t>koulutusmateriaali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Kouluttajalle: </a:t>
            </a:r>
            <a:r>
              <a:rPr lang="fi-FI" sz="1200" kern="1200" dirty="0">
                <a:solidFill>
                  <a:schemeClr val="tx1"/>
                </a:solidFill>
                <a:effectLst/>
                <a:latin typeface="+mn-lt"/>
                <a:ea typeface="+mn-ea"/>
                <a:cs typeface="+mn-cs"/>
              </a:rPr>
              <a:t>Nouseeko osallistujille muuta mieleen?</a:t>
            </a: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219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Ystäväasiakkaalle saattaa olla monenlaisia haasteita elämässään, ja lisäksi myös taloushuolia, jotka voivat horjuttaa mielenterveyttä.</a:t>
            </a:r>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Harjoitus pareittain ja purku: 10 min + 20 min purku. Jokaiselle parille jaetaan oma case, voi valita ylläolevista tai jos tulee mieleen muita. Harjoitusta purettaessa kouluttajan materiaalista löytyy erilaisia kohtaamisia ja vinkkejä kohtaamisiin, joita voi käyttää tukena. Materiaalin voi myös jakaa osallistujille. Tärkeintä on keskittyä niihin </a:t>
            </a:r>
            <a:r>
              <a:rPr lang="fi-FI" b="1" dirty="0" err="1"/>
              <a:t>caseihin</a:t>
            </a:r>
            <a:r>
              <a:rPr lang="fi-FI" b="1" dirty="0"/>
              <a:t>, jotka puhuttavat!</a:t>
            </a:r>
          </a:p>
          <a:p>
            <a:endParaRPr lang="fi-FI" dirty="0"/>
          </a:p>
          <a:p>
            <a:r>
              <a:rPr lang="fi-FI" dirty="0"/>
              <a:t>Rajaus! Ystävä on paikalla ja tukee tässä ja nyt, voi ohjata avun piiriin, sen jälkeen vastuu on asiakkaalla. Kuuntelu- ja läsnäolon taidot riittävät. </a:t>
            </a:r>
          </a:p>
          <a:p>
            <a:endParaRPr lang="fi-FI"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ltLang="fi-FI" sz="2800" dirty="0"/>
          </a:p>
          <a:p>
            <a:endParaRPr lang="fi-FI" dirty="0"/>
          </a:p>
          <a:p>
            <a:endParaRPr lang="fi-FI" dirty="0"/>
          </a:p>
          <a:p>
            <a:endParaRPr lang="fi-FI" dirty="0"/>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3353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Kouluttajalle: </a:t>
            </a:r>
            <a:r>
              <a:rPr lang="fi-FI" b="0" dirty="0"/>
              <a:t>Havaitse - &gt; Ota puheeksi -&gt; Kuuntele - &gt; Motivoi -&gt; Ohjaa eteenpäin, haittojen vähentäminen -&gt; ”Päätösviesti”</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1200" b="1"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Puheeksi ottamisen diat 13-16 voi käsitellä tarpeen mukaan.</a:t>
            </a:r>
            <a:endParaRPr lang="fi-FI" sz="1200" kern="1200" dirty="0">
              <a:solidFill>
                <a:schemeClr val="tx1"/>
              </a:solidFill>
              <a:effectLst/>
              <a:latin typeface="+mn-lt"/>
              <a:ea typeface="+mn-ea"/>
              <a:cs typeface="+mn-cs"/>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678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Kouluttajalle: </a:t>
            </a:r>
            <a:r>
              <a:rPr lang="fi-FI" b="0" dirty="0"/>
              <a:t>Havaitse - &gt; Ota puheeksi -&gt; Kuuntele - &gt; Motivoi -&gt; Ohjaa eteenpäin, haittojen vähentäminen -&gt; ”Päätösviesti”</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1200" b="1"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Puheeksi ottamisen diat 13-16 voi käsitellä tarpeen mukaan.</a:t>
            </a:r>
            <a:endParaRPr lang="fi-FI" sz="1200" kern="1200" dirty="0">
              <a:solidFill>
                <a:schemeClr val="tx1"/>
              </a:solidFill>
              <a:effectLst/>
              <a:latin typeface="+mn-lt"/>
              <a:ea typeface="+mn-ea"/>
              <a:cs typeface="+mn-cs"/>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015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sv-SE" b="0" i="0" dirty="0">
                <a:solidFill>
                  <a:srgbClr val="1F1F1F"/>
                </a:solidFill>
                <a:effectLst/>
                <a:latin typeface="Arial" panose="020B0604020202020204" pitchFamily="34" charset="0"/>
              </a:rPr>
            </a:br>
            <a:endParaRPr lang="fi-FI" b="1" dirty="0">
              <a:cs typeface="Calibri"/>
            </a:endParaRPr>
          </a:p>
          <a:p>
            <a:endParaRPr lang="fi-FI" b="1" dirty="0">
              <a:cs typeface="Calibri"/>
            </a:endParaRPr>
          </a:p>
          <a:p>
            <a:r>
              <a:rPr lang="fi-FI" b="1" dirty="0">
                <a:cs typeface="Calibri"/>
              </a:rPr>
              <a:t>Mikäli huoli herää, ystävä voi tehdä huoli-ilmoituksen iäkkäästä ystäväasiakkaastaan, jolloin vastuu siirtyy ammattilaisille</a:t>
            </a:r>
            <a:endParaRPr lang="fi-FI" b="1" dirty="0"/>
          </a:p>
          <a:p>
            <a:r>
              <a:rPr lang="fi-FI" dirty="0"/>
              <a:t>Jos iäkäs ihminen ei kykene huolehtimaan itsestään, terveydestään tai turvallisuudestaan,</a:t>
            </a:r>
            <a:r>
              <a:rPr lang="fi-FI" b="1" dirty="0"/>
              <a:t> kuka tahansa voi tehdä huoli-ilmoituksen kunnan sosiaalihuollosta vastaavalle viranomaiselle</a:t>
            </a:r>
            <a:r>
              <a:rPr lang="fi-FI" dirty="0"/>
              <a:t>. Ilmoittaja voi olla esimerkiksi naapuri tai ystävä.</a:t>
            </a:r>
          </a:p>
          <a:p>
            <a:r>
              <a:rPr lang="fi-FI" b="1" dirty="0"/>
              <a:t>Huoli-ilmoituksen tekemisen käytännöt vaihtelevat eri kunnissa, mutta kaikissa kunnissa ilmoitus on otettava vastaan ja sen on johdettava aina palvelutarpeen selvittämiseen</a:t>
            </a:r>
            <a:r>
              <a:rPr lang="fi-FI" dirty="0"/>
              <a:t>. Ilmoituksen tarkoituksena on varmistaa, että iäkäs henkilö saa tarvitsemansa huolenpidon silloinkin, kun hän ei sitä itse osaa tai ymmärrä pyytää (vanhuspalvelulaki).</a:t>
            </a:r>
            <a:endParaRPr lang="fi-FI" dirty="0">
              <a:cs typeface="Calibri"/>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274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sv-SE" b="0" i="0" dirty="0">
                <a:solidFill>
                  <a:srgbClr val="1F1F1F"/>
                </a:solidFill>
                <a:effectLst/>
                <a:latin typeface="Arial" panose="020B0604020202020204" pitchFamily="34" charset="0"/>
              </a:rPr>
              <a:t>be om hjälp från distriktet vid behov</a:t>
            </a:r>
          </a:p>
          <a:p>
            <a:br>
              <a:rPr lang="sv-SE" b="0" i="0" dirty="0">
                <a:solidFill>
                  <a:srgbClr val="1F1F1F"/>
                </a:solidFill>
                <a:effectLst/>
                <a:latin typeface="Arial" panose="020B0604020202020204" pitchFamily="34" charset="0"/>
              </a:rPr>
            </a:br>
            <a:br>
              <a:rPr lang="sv-SE" b="0" i="0" dirty="0">
                <a:solidFill>
                  <a:srgbClr val="1F1F1F"/>
                </a:solidFill>
                <a:effectLst/>
                <a:latin typeface="Arial" panose="020B0604020202020204" pitchFamily="34" charset="0"/>
              </a:rPr>
            </a:br>
            <a:br>
              <a:rPr lang="sv-SE" b="0" i="0" dirty="0">
                <a:solidFill>
                  <a:srgbClr val="1F1F1F"/>
                </a:solidFill>
                <a:effectLst/>
                <a:latin typeface="Arial" panose="020B0604020202020204" pitchFamily="34" charset="0"/>
              </a:rPr>
            </a:br>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8858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109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F3DB1D5-2CDB-B592-A84D-0296EC6EB7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7AD7F372-E92B-177D-71F2-40BA5B28B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a:lnSpc>
                <a:spcPct val="100000"/>
              </a:lnSpc>
              <a:spcBef>
                <a:spcPts val="0"/>
              </a:spcBef>
              <a:spcAft>
                <a:spcPts val="0"/>
              </a:spcAft>
              <a:buClrTx/>
              <a:buSzTx/>
              <a:buFontTx/>
              <a:buNone/>
              <a:tabLst/>
              <a:defRPr/>
            </a:pPr>
            <a:r>
              <a:rPr lang="sv-SE" dirty="0"/>
              <a:t>I den här utbildningen är det viktigaste att stanna upp kring de teman som talar till volontärerna. Huvudfokus ligger på olika diskussioner och övningar. Det spelar ingen roll om några av bilderna får mindre uppmärksamhet. Vid behov kan du fortsätta samtalet om saker som är kvar att prata om i en kamratgrupp eller på en kompiskväll.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p>
          <a:p>
            <a:pPr algn="l"/>
            <a:r>
              <a:rPr lang="fi-FI" b="0" i="0" dirty="0">
                <a:solidFill>
                  <a:srgbClr val="1F1F1F"/>
                </a:solidFill>
                <a:effectLst/>
                <a:latin typeface="Arial" panose="020B0604020202020204" pitchFamily="34" charset="0"/>
              </a:rPr>
              <a:t>Akut </a:t>
            </a:r>
            <a:r>
              <a:rPr lang="fi-FI" b="0" i="0" dirty="0" err="1">
                <a:solidFill>
                  <a:srgbClr val="1F1F1F"/>
                </a:solidFill>
                <a:effectLst/>
                <a:latin typeface="Arial" panose="020B0604020202020204" pitchFamily="34" charset="0"/>
              </a:rPr>
              <a:t>eller</a:t>
            </a:r>
            <a:r>
              <a:rPr lang="fi-FI" b="0" i="0" dirty="0">
                <a:solidFill>
                  <a:srgbClr val="1F1F1F"/>
                </a:solidFill>
                <a:effectLst/>
                <a:latin typeface="Arial" panose="020B0604020202020204" pitchFamily="34" charset="0"/>
              </a:rPr>
              <a:t> </a:t>
            </a:r>
            <a:r>
              <a:rPr lang="fi-FI" b="0" i="0" dirty="0" err="1">
                <a:solidFill>
                  <a:srgbClr val="1F1F1F"/>
                </a:solidFill>
                <a:effectLst/>
                <a:latin typeface="Arial" panose="020B0604020202020204" pitchFamily="34" charset="0"/>
              </a:rPr>
              <a:t>långvarig</a:t>
            </a:r>
            <a:r>
              <a:rPr lang="fi-FI" b="0" i="0" dirty="0">
                <a:solidFill>
                  <a:srgbClr val="1F1F1F"/>
                </a:solidFill>
                <a:effectLst/>
                <a:latin typeface="Arial" panose="020B0604020202020204" pitchFamily="34" charset="0"/>
              </a:rPr>
              <a:t> </a:t>
            </a:r>
            <a:r>
              <a:rPr lang="fi-FI" b="0" i="0" dirty="0" err="1">
                <a:solidFill>
                  <a:srgbClr val="1F1F1F"/>
                </a:solidFill>
                <a:effectLst/>
                <a:latin typeface="Arial" panose="020B0604020202020204" pitchFamily="34" charset="0"/>
              </a:rPr>
              <a:t>situation</a:t>
            </a:r>
            <a:r>
              <a:rPr lang="fi-FI" b="0" i="0" dirty="0">
                <a:solidFill>
                  <a:srgbClr val="1F1F1F"/>
                </a:solidFill>
                <a:effectLst/>
                <a:latin typeface="Arial" panose="020B0604020202020204" pitchFamily="34" charset="0"/>
              </a:rPr>
              <a:t>? </a:t>
            </a:r>
            <a:r>
              <a:rPr lang="fi-FI" b="0" i="0" dirty="0" err="1">
                <a:solidFill>
                  <a:srgbClr val="1F1F1F"/>
                </a:solidFill>
                <a:effectLst/>
                <a:latin typeface="Arial" panose="020B0604020202020204" pitchFamily="34" charset="0"/>
              </a:rPr>
              <a:t>Viktigt</a:t>
            </a:r>
            <a:r>
              <a:rPr lang="fi-FI" b="0" i="0" dirty="0">
                <a:solidFill>
                  <a:srgbClr val="1F1F1F"/>
                </a:solidFill>
                <a:effectLst/>
                <a:latin typeface="Arial" panose="020B0604020202020204" pitchFamily="34" charset="0"/>
              </a:rPr>
              <a:t>!</a:t>
            </a:r>
          </a:p>
          <a:p>
            <a:br>
              <a:rPr lang="fi-FI" b="0" i="0" dirty="0">
                <a:solidFill>
                  <a:srgbClr val="1F1F1F"/>
                </a:solidFill>
                <a:effectLst/>
                <a:latin typeface="Arial" panose="020B0604020202020204" pitchFamily="34" charset="0"/>
              </a:rPr>
            </a:br>
            <a:endParaRPr lang="fi-FI" altLang="fi-FI" dirty="0"/>
          </a:p>
        </p:txBody>
      </p:sp>
      <p:sp>
        <p:nvSpPr>
          <p:cNvPr id="92164" name="Slide Number Placeholder 3">
            <a:extLst>
              <a:ext uri="{FF2B5EF4-FFF2-40B4-BE49-F238E27FC236}">
                <a16:creationId xmlns:a16="http://schemas.microsoft.com/office/drawing/2014/main" id="{7FAE67C0-335A-73C3-BA7C-92E3A72299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5BC8BF-B9BE-4D35-A374-BCBF73EC53FA}" type="slidenum">
              <a:rPr kumimoji="0" lang="fi-FI" altLang="fi-F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altLang="fi-F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err="1"/>
              <a:t>Kouluttajalle</a:t>
            </a:r>
            <a:r>
              <a:rPr lang="en-US" b="1" dirty="0"/>
              <a:t>: </a:t>
            </a:r>
            <a:r>
              <a:rPr lang="fi-FI" sz="1200" b="1" kern="1200" dirty="0">
                <a:solidFill>
                  <a:schemeClr val="tx1"/>
                </a:solidFill>
                <a:effectLst/>
                <a:latin typeface="+mn-lt"/>
                <a:ea typeface="+mn-ea"/>
                <a:cs typeface="+mn-cs"/>
              </a:rPr>
              <a:t>Harjoitus: Mitä on mielestäsi terve itsekkyys 5+2 min.</a:t>
            </a:r>
            <a:r>
              <a:rPr lang="fi-FI" dirty="0"/>
              <a:t> </a:t>
            </a:r>
            <a:endParaRPr lang="en-US" dirty="0">
              <a:cs typeface="Calibri" panose="020F0502020204030204"/>
            </a:endParaRPr>
          </a:p>
          <a:p>
            <a:endParaRPr lang="en-US" dirty="0"/>
          </a:p>
          <a:p>
            <a:r>
              <a:rPr lang="en-US" dirty="0"/>
              <a:t>Lähde: Suomen Punainen Risti </a:t>
            </a:r>
            <a:r>
              <a:rPr lang="en-US" dirty="0" err="1"/>
              <a:t>henkisen</a:t>
            </a:r>
            <a:r>
              <a:rPr lang="en-US" dirty="0"/>
              <a:t> </a:t>
            </a:r>
            <a:r>
              <a:rPr lang="en-US" dirty="0" err="1"/>
              <a:t>tuen</a:t>
            </a:r>
            <a:r>
              <a:rPr lang="en-US" dirty="0"/>
              <a:t> </a:t>
            </a:r>
            <a:r>
              <a:rPr lang="en-US" dirty="0" err="1"/>
              <a:t>koulutusmateriaali</a:t>
            </a:r>
            <a:endParaRPr lang="en-US" dirty="0">
              <a:cs typeface="Calibri"/>
            </a:endParaRPr>
          </a:p>
          <a:p>
            <a:r>
              <a:rPr lang="en-US" dirty="0" err="1"/>
              <a:t>Lisätietoja</a:t>
            </a:r>
            <a:r>
              <a:rPr lang="en-US" dirty="0"/>
              <a:t>: https://mielenihmeet.fi/lakkaa-elamasta-elamaasi-muille/</a:t>
            </a:r>
            <a:endParaRPr lang="en-US" dirty="0">
              <a:cs typeface="Calibri"/>
            </a:endParaRPr>
          </a:p>
          <a:p>
            <a:endParaRPr lang="fi-FI" dirty="0"/>
          </a:p>
          <a:p>
            <a:endParaRPr lang="fi-FI" dirty="0"/>
          </a:p>
          <a:p>
            <a:endParaRPr lang="fi-FI" dirty="0"/>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52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j-lt"/>
              </a:rPr>
              <a:t>Miten huolehdin omasta hyvinvoinnistani?</a:t>
            </a:r>
          </a:p>
          <a:p>
            <a:r>
              <a:rPr lang="fi-FI" dirty="0"/>
              <a:t>Kuvat: Pixabay.com</a:t>
            </a:r>
          </a:p>
          <a:p>
            <a:r>
              <a:rPr lang="fi-FI" sz="1200" b="1" kern="1200" dirty="0">
                <a:solidFill>
                  <a:schemeClr val="tx1"/>
                </a:solidFill>
                <a:effectLst/>
                <a:latin typeface="+mn-lt"/>
                <a:ea typeface="+mn-ea"/>
                <a:cs typeface="+mn-cs"/>
              </a:rPr>
              <a:t>Kouluttajalle: Harjoitus: Mitä olet tänään tehnyt oman hyvinvointisi eteen? Pohtikaa pienissä ryhmissä ja jakakaa muutama esimerkki koko ryhmälle, esimerkkejä arjen jaksamisesta: 2 min+ 10 min.</a:t>
            </a: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mj-lt"/>
            </a:endParaRP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42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b="1" dirty="0"/>
              <a:t>Kouluttajalle: </a:t>
            </a:r>
            <a:r>
              <a:rPr lang="fi-FI" dirty="0"/>
              <a:t>Miksi mielenhyvinvointi on niin tärkeää? </a:t>
            </a:r>
            <a:endParaRPr lang="en-US" dirty="0"/>
          </a:p>
          <a:p>
            <a:r>
              <a:rPr lang="fi-FI" dirty="0"/>
              <a:t>Tekstin lähde: SPR: Yhdessä voimme paremmin </a:t>
            </a:r>
            <a:r>
              <a:rPr lang="fi-FI" u="sng" dirty="0">
                <a:hlinkClick r:id="rId3"/>
              </a:rPr>
              <a:t>https://rednet.punainenristi.fi/node/20466</a:t>
            </a:r>
            <a:r>
              <a:rPr lang="fi-FI" dirty="0"/>
              <a:t> </a:t>
            </a:r>
            <a:endParaRPr lang="en-US" dirty="0">
              <a:cs typeface="Calibri"/>
            </a:endParaRPr>
          </a:p>
          <a:p>
            <a:endParaRPr lang="fi-FI" dirty="0"/>
          </a:p>
          <a:p>
            <a:r>
              <a:rPr lang="fi-FI" dirty="0"/>
              <a:t>Viisi tapaa vahvistaa mielenterveyttä:</a:t>
            </a:r>
            <a:endParaRPr lang="en-US" dirty="0">
              <a:cs typeface="Calibri"/>
            </a:endParaRPr>
          </a:p>
          <a:p>
            <a:r>
              <a:rPr lang="fi-FI" u="sng" dirty="0">
                <a:hlinkClick r:id="rId4"/>
              </a:rPr>
              <a:t>https://mieli.fi/sites/default/files/materials_files/viisi_tapaa_vahvistaa_-esite.pdf</a:t>
            </a:r>
            <a:r>
              <a:rPr lang="fi-FI" dirty="0"/>
              <a:t> </a:t>
            </a:r>
            <a:endParaRPr lang="en-US" dirty="0"/>
          </a:p>
          <a:p>
            <a:endParaRPr lang="fi-FI" b="1" dirty="0"/>
          </a:p>
          <a:p>
            <a:r>
              <a:rPr lang="fi-FI" b="1" dirty="0"/>
              <a:t>Apua ja tukea mielenterveysongelmiin:</a:t>
            </a:r>
            <a:endParaRPr lang="en-US" dirty="0">
              <a:cs typeface="Calibri"/>
            </a:endParaRPr>
          </a:p>
          <a:p>
            <a:pPr marL="285750" indent="-285750">
              <a:buFont typeface="Wingdings"/>
              <a:buChar char="•"/>
            </a:pPr>
            <a:r>
              <a:rPr lang="fi-FI" dirty="0"/>
              <a:t>Kunnan terveystoimi</a:t>
            </a:r>
            <a:endParaRPr lang="en-US" dirty="0"/>
          </a:p>
          <a:p>
            <a:pPr marL="285750" indent="-285750">
              <a:buFont typeface="Wingdings"/>
              <a:buChar char="•"/>
            </a:pPr>
            <a:r>
              <a:rPr lang="fi-FI" dirty="0"/>
              <a:t>Koulu- ja opiskeluterveydenhuolto</a:t>
            </a:r>
            <a:endParaRPr lang="en-US" dirty="0"/>
          </a:p>
          <a:p>
            <a:pPr marL="285750" indent="-285750">
              <a:buFont typeface="Wingdings"/>
              <a:buChar char="•"/>
            </a:pPr>
            <a:r>
              <a:rPr lang="fi-FI" dirty="0"/>
              <a:t>Työterveys</a:t>
            </a:r>
            <a:endParaRPr lang="en-US" dirty="0"/>
          </a:p>
          <a:p>
            <a:pPr marL="285750" indent="-285750">
              <a:buFont typeface="Wingdings"/>
              <a:buChar char="•"/>
            </a:pPr>
            <a:r>
              <a:rPr lang="fi-FI" dirty="0"/>
              <a:t>Mieli ry (ent. Suomen Mielenterveysseura). www. mieli.fi</a:t>
            </a:r>
            <a:endParaRPr lang="en-US" dirty="0"/>
          </a:p>
          <a:p>
            <a:pPr marL="285750" indent="-285750">
              <a:buFont typeface="Wingdings"/>
              <a:buChar char="•"/>
            </a:pPr>
            <a:r>
              <a:rPr lang="fi-FI" dirty="0" err="1"/>
              <a:t>Nyyti</a:t>
            </a:r>
            <a:r>
              <a:rPr lang="fi-FI" dirty="0"/>
              <a:t> ry </a:t>
            </a:r>
            <a:r>
              <a:rPr lang="fi-FI" dirty="0">
                <a:hlinkClick r:id="rId5"/>
              </a:rPr>
              <a:t>https://www.nyyti.fi/</a:t>
            </a:r>
            <a:endParaRPr lang="en-US" dirty="0"/>
          </a:p>
          <a:p>
            <a:pPr marL="285750" indent="-285750">
              <a:buFont typeface="Wingdings"/>
              <a:buChar char="•"/>
            </a:pPr>
            <a:r>
              <a:rPr lang="fi-FI" dirty="0"/>
              <a:t>Mielenterveysseuran kriisipuhelin </a:t>
            </a:r>
            <a:r>
              <a:rPr lang="fi-FI" dirty="0">
                <a:hlinkClick r:id="rId6"/>
              </a:rPr>
              <a:t>https://mieli.fi/fi/tukea-ja-apua/kriisipuhelin-keskusteluapua-numerossa-09-2525-0111</a:t>
            </a:r>
            <a:endParaRPr lang="en-US" dirty="0"/>
          </a:p>
          <a:p>
            <a:pPr marL="285750" indent="-285750">
              <a:buFont typeface="Wingdings"/>
              <a:buChar char="•"/>
            </a:pPr>
            <a:r>
              <a:rPr lang="fi-FI" dirty="0"/>
              <a:t>Rikosuhripäivystys, </a:t>
            </a:r>
            <a:r>
              <a:rPr lang="fi-FI" dirty="0">
                <a:hlinkClick r:id="rId7"/>
              </a:rPr>
              <a:t>https://www.riku.fi/fi/etusivu/</a:t>
            </a:r>
            <a:endParaRPr lang="en-US" dirty="0"/>
          </a:p>
          <a:p>
            <a:pPr marL="285750" indent="-285750">
              <a:buFont typeface="Wingdings"/>
              <a:buChar char="•"/>
            </a:pPr>
            <a:r>
              <a:rPr lang="fi-FI" dirty="0"/>
              <a:t>Apua.info apua eri elämäntilanteisiin: </a:t>
            </a:r>
            <a:r>
              <a:rPr lang="fi-FI" dirty="0">
                <a:hlinkClick r:id="rId8"/>
              </a:rPr>
              <a:t>http://www.apua.info/fi-FI/</a:t>
            </a:r>
            <a:endParaRPr lang="en-US" dirty="0"/>
          </a:p>
          <a:p>
            <a:pPr marL="285750" indent="-285750">
              <a:buFont typeface="Wingdings"/>
              <a:buChar char="•"/>
            </a:pPr>
            <a:r>
              <a:rPr lang="fi-FI" dirty="0"/>
              <a:t>Mielenterveystalo.fi </a:t>
            </a:r>
            <a:r>
              <a:rPr lang="fi-FI" dirty="0">
                <a:hlinkClick r:id="rId9"/>
              </a:rPr>
              <a:t>https://www.mielenterveystalo.fi/</a:t>
            </a:r>
            <a:endParaRPr lang="en-US" dirty="0"/>
          </a:p>
          <a:p>
            <a:pPr marL="285750" indent="-285750">
              <a:buFont typeface="Wingdings"/>
              <a:buChar char="•"/>
            </a:pPr>
            <a:r>
              <a:rPr lang="fi-FI" dirty="0"/>
              <a:t>Tutkittua tietoa: THL: Mielenterveys: </a:t>
            </a:r>
            <a:r>
              <a:rPr lang="fi-FI" dirty="0">
                <a:hlinkClick r:id="rId10"/>
              </a:rPr>
              <a:t>https://thl.fi/fi/web/mielenterveys</a:t>
            </a:r>
            <a:endParaRPr lang="en-US" dirty="0"/>
          </a:p>
          <a:p>
            <a:endParaRPr lang="fi-FI" dirty="0"/>
          </a:p>
          <a:p>
            <a:endParaRPr lang="fi-FI" dirty="0"/>
          </a:p>
          <a:p>
            <a:endParaRPr lang="fi-FI" dirty="0"/>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194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sv-SE" b="0" i="0" dirty="0">
                <a:solidFill>
                  <a:srgbClr val="1F1F1F"/>
                </a:solidFill>
                <a:effectLst/>
                <a:latin typeface="Arial" panose="020B0604020202020204" pitchFamily="34" charset="0"/>
              </a:rPr>
            </a:br>
            <a:r>
              <a:rPr lang="fi-FI" sz="1200" b="1" kern="1200" dirty="0">
                <a:solidFill>
                  <a:schemeClr val="tx1"/>
                </a:solidFill>
                <a:effectLst/>
                <a:latin typeface="+mn-lt"/>
                <a:ea typeface="+mn-ea"/>
                <a:cs typeface="+mn-cs"/>
              </a:rPr>
              <a:t>Kouluttajalle: Korosta osallistujille, että vastuulliseen auttamiseen kuuluu myös se, että auttajat huolehtivat omasta terveydestään ja hyvinvoinnistaan!</a:t>
            </a: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Auttajan omien selviytymiskeinojen tukeminen:</a:t>
            </a:r>
            <a:endParaRPr lang="fi-FI"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fi-FI" sz="1200" kern="1200" dirty="0">
                <a:solidFill>
                  <a:schemeClr val="tx1"/>
                </a:solidFill>
                <a:effectLst/>
                <a:latin typeface="+mn-lt"/>
                <a:ea typeface="+mn-ea"/>
                <a:cs typeface="+mn-cs"/>
              </a:rPr>
              <a:t>Omat kokemukset voivat heijastaa auttajana toimimiseen – sekä positiivisesti että negatiivisesti, jolloin auttajan on varottava tuomitsemasta autettavaa omien aiempien kokemustensa, käsitystensä tai ennakkoluulojensa perusteella.</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Omien rajojen ja rajoitteiden tunnistaminen ja tiedostaminen on olennainen auttajan henkisen avun taito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Vastuuntuntoinen auttaja huolehtii myös itsestään vrt. pelastusliivien tai happimaskin laittaminen ensin itselle, sitten voi auttaa muita</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Huonosti voivasta auttajasta ei ole apua, vaan voi olla myös haittaa – huomioi lisävahingon välttämisen periaate</a:t>
            </a:r>
          </a:p>
          <a:p>
            <a:pPr marL="171450" lvl="0" indent="-171450">
              <a:buFont typeface="Wingdings" panose="05000000000000000000" pitchFamily="2" charset="2"/>
              <a:buChar char="Ø"/>
            </a:pPr>
            <a:r>
              <a:rPr lang="fi-FI" sz="1200" i="1" kern="1200" dirty="0">
                <a:solidFill>
                  <a:schemeClr val="tx1"/>
                </a:solidFill>
                <a:effectLst/>
                <a:latin typeface="+mn-lt"/>
                <a:ea typeface="+mn-ea"/>
                <a:cs typeface="+mn-cs"/>
              </a:rPr>
              <a:t>Lisätietoa Auttajan avuksi – Ohjeita vapaaehtoistyössä jaksamiseen </a:t>
            </a:r>
            <a:r>
              <a:rPr lang="fi-FI" sz="1200" i="1" u="sng" kern="1200" dirty="0">
                <a:solidFill>
                  <a:schemeClr val="tx1"/>
                </a:solidFill>
                <a:effectLst/>
                <a:latin typeface="+mn-lt"/>
                <a:ea typeface="+mn-ea"/>
                <a:cs typeface="+mn-cs"/>
                <a:hlinkClick r:id="rId3"/>
              </a:rPr>
              <a:t>https://rednet.punainenristi.fi/henkinentuki</a:t>
            </a:r>
            <a:endParaRPr lang="fi-FI" sz="1200"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Itsestä huolehtiminen on tärkeää:</a:t>
            </a:r>
            <a:endParaRPr lang="fi-FI"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Vastuulliseen auttamiseen kuuluu myös se, että auttajat huolehtivat omasta terveydestään ja hyvinvoinnistaan.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Muiden tukeminen kriisitilanteissa tai omat järkyttävät kokemukset voivat vaikuttaa auttajiin, ja henkisen ensiavun antaminen voi olla vaikeaa niin fyysisesti kuin henkisestikin.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Hätääntyneiden ihmisten auttaminen ei ole helppoa, minkä vuoksi auttajat voivat kokea syyllisyyden, surun ja turhautuneisuuden tunteita, mikäli heistä tuntuu, ettei heidän panoksensa riittänyt.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On ehdottoman tärkeää muistaa, että kaikki ovat vain ihmisiä – myös auttajat.</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Auttajien on tiedostettava omat tarpeensa, hyväksyttävä omat reaktionsa ja hakeuduttava tarvitsemansa tuen piiriin.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Milloin kannattaa hakeutua avun piiriin? </a:t>
            </a:r>
            <a:r>
              <a:rPr lang="fi-FI" b="0" dirty="0"/>
              <a:t>Olet jatkuvasti ahdistunut ja masentunut, vaikea saada unta ja nukut rauhattomasti, et pysty keskittymään, työnteko ei suju, fyysisiä oireita, joihin ei löydy syytä, käytät liikaa lääkkeitä tai alkoholia, itsemurha-ajatukset.</a:t>
            </a: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24502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Nyckelfärdigheter: Kriser är en del av livet och du kan överleva dem. Förmågan att vara närvarande och lyssna är nyckelfärdigheter för en väns känslomässiga stöd. Modet att känna igen sina egna gränser som vän och modet att söka hjälp och stöd för både sig själv och </a:t>
            </a:r>
            <a:r>
              <a:rPr lang="sv-SE" dirty="0" err="1"/>
              <a:t>vänns</a:t>
            </a:r>
            <a:r>
              <a:rPr lang="sv-SE" dirty="0"/>
              <a:t> klient.</a:t>
            </a:r>
            <a:endParaRPr lang="fi-F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Kouluttajalle:</a:t>
            </a:r>
            <a:r>
              <a:rPr lang="fi-FI" sz="1200" kern="1200" dirty="0">
                <a:solidFill>
                  <a:schemeClr val="tx1"/>
                </a:solidFill>
                <a:effectLst/>
                <a:latin typeface="+mn-lt"/>
                <a:ea typeface="+mn-ea"/>
                <a:cs typeface="+mn-cs"/>
              </a:rPr>
              <a:t> Kurssin kiteytys, onko osallistujilla kysyttävää? </a:t>
            </a:r>
            <a:endParaRPr lang="fi-FI" dirty="0"/>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8163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kern="1200" dirty="0">
                <a:solidFill>
                  <a:schemeClr val="tx1"/>
                </a:solidFill>
                <a:effectLst/>
                <a:latin typeface="+mn-lt"/>
                <a:ea typeface="+mn-ea"/>
                <a:cs typeface="+mn-cs"/>
              </a:rPr>
              <a:t>Kiitokset osallistujille sekä kouluttajille! Kerää kurssipalaute ja kerro muista koulutuksista (Henkisen tuen perus –ja jatkokurssi).</a:t>
            </a:r>
            <a:endParaRPr lang="fi-FI" sz="1200"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Liitteet/Lisätietoa:</a:t>
            </a:r>
            <a:endParaRPr lang="fi-FI" sz="1200" kern="1200" dirty="0">
              <a:solidFill>
                <a:schemeClr val="tx1"/>
              </a:solidFill>
              <a:effectLst/>
              <a:latin typeface="+mn-lt"/>
              <a:ea typeface="+mn-ea"/>
              <a:cs typeface="+mn-cs"/>
            </a:endParaRPr>
          </a:p>
          <a:p>
            <a:pPr lvl="0"/>
            <a:r>
              <a:rPr lang="fi-FI" sz="1200" u="sng" kern="1200" dirty="0">
                <a:solidFill>
                  <a:schemeClr val="tx1"/>
                </a:solidFill>
                <a:effectLst/>
                <a:latin typeface="+mn-lt"/>
                <a:ea typeface="+mn-ea"/>
                <a:cs typeface="+mn-cs"/>
              </a:rPr>
              <a:t>Henkisen ensiavun opas Punaisen Ristin ja Punaisen Puolikuun kansallisille yhdistyksille (Tämä on siis tulossa)</a:t>
            </a:r>
            <a:endParaRPr lang="fi-FI"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Englanninkielinen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alkuperäisversio</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A Guide to Psychological First Aid for Red Cross Red Crescent Societies</a:t>
            </a:r>
            <a:r>
              <a:rPr lang="en-US" sz="1200" u="sng"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Auttajan avuksi – ohjeita vapaaehtoistyössä jaksamiseen </a:t>
            </a:r>
            <a:r>
              <a:rPr lang="fi-FI" sz="1200" i="1" u="sng" kern="1200" dirty="0">
                <a:solidFill>
                  <a:schemeClr val="tx1"/>
                </a:solidFill>
                <a:effectLst/>
                <a:latin typeface="+mn-lt"/>
                <a:ea typeface="+mn-ea"/>
                <a:cs typeface="+mn-cs"/>
                <a:hlinkClick r:id="rId4"/>
              </a:rPr>
              <a:t>https://rednet.punainenristi.fi/henkinentuki</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1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n kuvan paikkamerkki 1">
            <a:extLst>
              <a:ext uri="{FF2B5EF4-FFF2-40B4-BE49-F238E27FC236}">
                <a16:creationId xmlns:a16="http://schemas.microsoft.com/office/drawing/2014/main" id="{6CCA8C02-0455-1B39-F24E-25DBEAB6D2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2F11676F-4843-4FBF-A3D9-F401ECBE95BA}"/>
              </a:ext>
            </a:extLst>
          </p:cNvPr>
          <p:cNvSpPr>
            <a:spLocks noGrp="1"/>
          </p:cNvSpPr>
          <p:nvPr>
            <p:ph type="body" idx="1"/>
          </p:nvPr>
        </p:nvSpPr>
        <p:spPr/>
        <p:txBody>
          <a:bodyPr/>
          <a:lstStyle/>
          <a:p>
            <a:pPr>
              <a:defRPr/>
            </a:pPr>
            <a:endParaRPr lang="fi-FI" dirty="0"/>
          </a:p>
        </p:txBody>
      </p:sp>
      <p:sp>
        <p:nvSpPr>
          <p:cNvPr id="94212" name="Dian numeron paikkamerkki 3">
            <a:extLst>
              <a:ext uri="{FF2B5EF4-FFF2-40B4-BE49-F238E27FC236}">
                <a16:creationId xmlns:a16="http://schemas.microsoft.com/office/drawing/2014/main" id="{1375DE30-9FBF-F573-FA85-566E21410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A9C2CAC-B6B6-4BEF-872C-8ED0F15E66D6}"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På </a:t>
            </a:r>
            <a:r>
              <a:rPr lang="sv-FI" sz="1200" b="1" dirty="0" err="1">
                <a:effectLst/>
                <a:latin typeface="Calibri" panose="020F0502020204030204" pitchFamily="34" charset="0"/>
                <a:ea typeface="Calibri" panose="020F0502020204030204" pitchFamily="34" charset="0"/>
                <a:cs typeface="Times New Roman" panose="02020603050405020304" pitchFamily="18" charset="0"/>
              </a:rPr>
              <a:t>Vänkursen</a:t>
            </a:r>
            <a:r>
              <a:rPr lang="sv-FI" sz="1200" b="1" dirty="0">
                <a:effectLst/>
                <a:latin typeface="Calibri" panose="020F0502020204030204" pitchFamily="34" charset="0"/>
                <a:ea typeface="Calibri" panose="020F0502020204030204" pitchFamily="34" charset="0"/>
                <a:cs typeface="Times New Roman" panose="02020603050405020304" pitchFamily="18" charset="0"/>
              </a:rPr>
              <a:t> följer vi principerna för en trygg plats.</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En trygg plats</a:t>
            </a:r>
            <a:r>
              <a:rPr lang="sv-FI" sz="1200" dirty="0">
                <a:effectLst/>
                <a:latin typeface="Calibri" panose="020F0502020204030204" pitchFamily="34" charset="0"/>
                <a:ea typeface="Calibri" panose="020F0502020204030204" pitchFamily="34" charset="0"/>
                <a:cs typeface="Times New Roman" panose="02020603050405020304" pitchFamily="18" charset="0"/>
              </a:rPr>
              <a:t> i utbildningssituationen säkerställer att varje deltagare vågar delta i diskussionen om hen så vill.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FI" sz="1200" dirty="0">
                <a:effectLst/>
                <a:latin typeface="Calibri" panose="020F0502020204030204" pitchFamily="34" charset="0"/>
                <a:ea typeface="Calibri" panose="020F0502020204030204" pitchFamily="34" charset="0"/>
                <a:cs typeface="Times New Roman" panose="02020603050405020304" pitchFamily="18" charset="0"/>
              </a:rPr>
              <a:t>En öppen atmosfär och att lyssna på andra.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FI" sz="1200" dirty="0">
                <a:effectLst/>
                <a:latin typeface="Calibri" panose="020F0502020204030204" pitchFamily="34" charset="0"/>
                <a:ea typeface="Calibri" panose="020F0502020204030204" pitchFamily="34" charset="0"/>
                <a:cs typeface="Times New Roman" panose="02020603050405020304" pitchFamily="18" charset="0"/>
              </a:rPr>
              <a:t>Man behöver inte prata eller sätta på kameran, även om det vore trevligt att se och höra alla.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FI" sz="1200" dirty="0">
                <a:effectLst/>
                <a:latin typeface="Calibri" panose="020F0502020204030204" pitchFamily="34" charset="0"/>
                <a:ea typeface="Calibri" panose="020F0502020204030204" pitchFamily="34" charset="0"/>
                <a:cs typeface="Times New Roman" panose="02020603050405020304" pitchFamily="18" charset="0"/>
              </a:rPr>
              <a:t>Anta inte – fråga högaktningsfullt!</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FI" sz="1200" dirty="0">
                <a:effectLst/>
                <a:latin typeface="Calibri" panose="020F0502020204030204" pitchFamily="34" charset="0"/>
                <a:ea typeface="Calibri" panose="020F0502020204030204" pitchFamily="34" charset="0"/>
                <a:cs typeface="Times New Roman" panose="02020603050405020304" pitchFamily="18" charset="0"/>
              </a:rPr>
              <a:t>Att acceptera olikheter.</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Obs! </a:t>
            </a:r>
            <a:r>
              <a:rPr lang="sv-FI" sz="1200" dirty="0">
                <a:effectLst/>
                <a:latin typeface="Calibri" panose="020F0502020204030204" pitchFamily="34" charset="0"/>
                <a:ea typeface="Calibri" panose="020F0502020204030204" pitchFamily="34" charset="0"/>
                <a:cs typeface="Times New Roman" panose="02020603050405020304" pitchFamily="18" charset="0"/>
              </a:rPr>
              <a:t>Kommentarer som underskattar eller ifrågasätter en annan person är inte en åsiktsfråga eller legitim yttrandefrihet, utan dåligt beteende.</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FRK:s principer för en tryggare plats:</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Var öppen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Bemöt nya människor och frågor utan fördomar. Ta varje möte som en möjlighet att lära dig något nytt och utvecklas.</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Visa respekt</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Observera dina ordval och respektera den andras åsikt. Låt bli att skymfa, förlöjliga eller fördöma någon med ditt tal eller beteende.</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Skapa en positiv atmosfär</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Ta även ansvar för en annans upplevelse. Lyssna, beröm och uppmuntra.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Undvik antaganden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Gör inga antaganden på basis av yttre egenskaper, hudfärg, etnisk bakgrund, religion, kön, ålder eller tal. Gör inga antaganden om kön, bakgrund eller funktionsförmåga.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Ge utrymme</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Respektera en annans personliga utrymme, integritet och självbestämmanderätt. Se till att alla blir hörda och ge alla möjlighet att delta.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Ingrip</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Bli inte enbart en åskådare om du bevittnar trakasserier eller annan osaklig behandling.</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Njut</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dirty="0">
                <a:effectLst/>
                <a:latin typeface="Calibri" panose="020F0502020204030204" pitchFamily="34" charset="0"/>
                <a:ea typeface="Calibri" panose="020F0502020204030204" pitchFamily="34" charset="0"/>
                <a:cs typeface="Times New Roman" panose="02020603050405020304" pitchFamily="18" charset="0"/>
              </a:rPr>
              <a:t>Ha det trevligt! Fråga om du undrar över något och ta reda på saken.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50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63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b="1" dirty="0"/>
              <a:t>Kouluttajalle: Mitä tarkoitetaan kriisillä?</a:t>
            </a:r>
            <a:endParaRPr lang="fi-FI" dirty="0">
              <a:cs typeface="Calibri"/>
            </a:endParaRPr>
          </a:p>
          <a:p>
            <a:r>
              <a:rPr lang="fi-FI" dirty="0"/>
              <a:t>Kriisillä tarkoitetaan yleensä tilannetta, jolloin elämässä tapahtuu suuri muutos. Tämä muutos käynnistää mielessä sopeutumistehtävän. Sopeutuminen on henkisten resurssien käyttämistä, jotta elämänmuutokseen mukaudutaan. Yleensä ihmisen voimavarat riittävät ja tilanne tasapainottuu. </a:t>
            </a:r>
            <a:endParaRPr lang="fi-FI" dirty="0">
              <a:cs typeface="Calibri"/>
            </a:endParaRPr>
          </a:p>
          <a:p>
            <a:endParaRPr lang="fi-FI" dirty="0"/>
          </a:p>
          <a:p>
            <a:r>
              <a:rPr lang="fi-FI" b="1" dirty="0"/>
              <a:t>Kehityskriisit</a:t>
            </a:r>
            <a:r>
              <a:rPr lang="fi-FI" dirty="0"/>
              <a:t> ovat normaaleja ihmisen kasvuun ja kehitykseen liittyviä siirtymävaiheita, kuten murrosikä, itsenäistyminen lapsuuden kodista pois muutto, ensimmäisen lapsen saaminen tai eläkkeelle jääminen. Usein kehityskriiseihin voi varautua ja valmistautua etukäteen. </a:t>
            </a:r>
            <a:endParaRPr lang="fi-FI" dirty="0">
              <a:cs typeface="Calibri"/>
            </a:endParaRPr>
          </a:p>
          <a:p>
            <a:endParaRPr lang="fi-FI" dirty="0"/>
          </a:p>
          <a:p>
            <a:r>
              <a:rPr lang="fi-FI" b="1" dirty="0"/>
              <a:t>Elämänkriisit</a:t>
            </a:r>
            <a:r>
              <a:rPr lang="fi-FI" dirty="0"/>
              <a:t> ovat muutoksia joita elämä tuo mukanaan liittyen ihmissuhteisiin, työhön tai asuinpaikkaan, kuten uusi ihmissuhde, ihmissuhteen katkeaminen, avioero, asuinpaikan vaihto, muutto ulkomailla tai takaisin kotimaahan, työpaikan vaihto tai irtisanominen. Elämän kriiseihin liittyy usein vaihe, jossa ihminen joutuu tekemään päätöksiä koskien tulevaisuutta tai kriisin ratkaisua. Joskus muut haasteena on jos muut tekevät päätöksen eikä itse voi päättää, esim. vanhus kotihoidosta vanhainkotiin tai muuhun laitokseen.  Myöskään lapsilla ei välttämättä ole elämänkriiseissä päätösvaltaa, silti lapset tulisi ottaa aina huomioon esim. avioero tai muutto. </a:t>
            </a:r>
            <a:endParaRPr lang="fi-FI" dirty="0">
              <a:cs typeface="Calibri"/>
            </a:endParaRPr>
          </a:p>
          <a:p>
            <a:endParaRPr lang="fi-FI" dirty="0"/>
          </a:p>
          <a:p>
            <a:r>
              <a:rPr lang="fi-FI" b="1" dirty="0"/>
              <a:t>Äkilliset kriisit </a:t>
            </a:r>
            <a:r>
              <a:rPr lang="fi-FI" dirty="0"/>
              <a:t>–Yllättävyys, joudutaan sopeutumaan tilanteeseen, joka on jo tapahtunut. Tapahtuman järkyttävyys ja äkillisyys käynnistävät välittömän sopeutumisprosessin, mikä voi kestää kauankin. Äkillisen järkyttävän tapahtuman tunnusmerkkejä: tapahtuman ennustamattomuus ja sattumanvaraisuus, tietoisuus omasta haavoittuvuudesta, elämänkatsomuksen kyseenalaistaminen, elämänarvojen muuttuminen. </a:t>
            </a:r>
            <a:endParaRPr lang="fi-FI" dirty="0">
              <a:cs typeface="Calibri"/>
            </a:endParaRPr>
          </a:p>
          <a:p>
            <a:endParaRPr lang="fi-FI" dirty="0"/>
          </a:p>
          <a:p>
            <a:r>
              <a:rPr lang="fi-FI" dirty="0"/>
              <a:t>Lähde: Hädän hetkellä –psyykkisen ensiavun opas, Saari, Kantanen, Kämäräinen, Parviainen, Valoaho, Yli-Pirilä, toim. Suomen Punainen Risti, Duodecim. 2009.</a:t>
            </a:r>
            <a:endParaRPr lang="fi-FI" dirty="0">
              <a:cs typeface="Calibri"/>
            </a:endParaRPr>
          </a:p>
          <a:p>
            <a:endParaRPr lang="fi-FI" dirty="0"/>
          </a:p>
          <a:p>
            <a:r>
              <a:rPr lang="fi-FI" dirty="0"/>
              <a:t>Lisätietoa:</a:t>
            </a:r>
            <a:endParaRPr lang="fi-FI" dirty="0">
              <a:cs typeface="Calibri"/>
            </a:endParaRPr>
          </a:p>
          <a:p>
            <a:r>
              <a:rPr lang="fi-FI" dirty="0"/>
              <a:t>https://www.mielenterveystalo.fi/nuoret/tietoa_mielenterveydesta/mielenterveyden_vahvistaminen/Pages/kuinka_selviydyn.aspx</a:t>
            </a:r>
            <a:endParaRPr lang="fi-FI" dirty="0">
              <a:cs typeface="Calibri"/>
            </a:endParaRPr>
          </a:p>
          <a:p>
            <a:r>
              <a:rPr lang="fi-FI" dirty="0"/>
              <a:t>https://www.terveyskirjasto.fi/terveyskirjasto/tk.koti?p_artikkeli=onn00124</a:t>
            </a:r>
            <a:endParaRPr lang="fi-FI" dirty="0">
              <a:cs typeface="Calibri"/>
            </a:endParaRPr>
          </a:p>
          <a:p>
            <a:r>
              <a:rPr lang="fi-FI" dirty="0"/>
              <a:t>https://mieli.fi/sites/default/files/materials_files/mieli_kriisi_netti.pdf</a:t>
            </a:r>
            <a:endParaRPr lang="fi-FI" dirty="0">
              <a:cs typeface="Calibri"/>
            </a:endParaRPr>
          </a:p>
          <a:p>
            <a:r>
              <a:rPr lang="fi-FI" dirty="0"/>
              <a:t>https://mieli.fi/fi/mielenterveys/vaikeat-el%C3%A4m%C3%A4ntilanteet/nuorten-kriisit/kriisist%C3%A4-selviytymiseen</a:t>
            </a:r>
            <a:endParaRPr lang="fi-FI" dirty="0">
              <a:cs typeface="Calibri"/>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b="1" dirty="0"/>
              <a:t>Kouluttajalle: Vapaata keskustelua noin 10 min</a:t>
            </a:r>
            <a:br>
              <a:rPr lang="fi-FI" b="1" dirty="0">
                <a:effectLst/>
                <a:cs typeface="+mn-lt"/>
              </a:rPr>
            </a:br>
            <a:r>
              <a:rPr lang="fi-FI" dirty="0">
                <a:effectLst/>
              </a:rPr>
              <a:t>Näihin mennään tarkemmin case harjoituksissa, dia </a:t>
            </a:r>
            <a:r>
              <a:rPr lang="fi-FI" dirty="0"/>
              <a:t>11</a:t>
            </a:r>
            <a:r>
              <a:rPr lang="fi-FI" dirty="0">
                <a:effectLst/>
              </a:rPr>
              <a:t>. </a:t>
            </a:r>
            <a:r>
              <a:rPr lang="fi-FI" sz="1200" dirty="0">
                <a:effectLst/>
              </a:rPr>
              <a:t>Tuleeko osallistujilla mieleen muita? (listaa voi täydentää keskustelujen pohjalta).</a:t>
            </a:r>
            <a:r>
              <a:rPr lang="fi-FI" dirty="0"/>
              <a:t> </a:t>
            </a:r>
            <a:endParaRPr lang="fi-FI"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endParaRPr>
          </a:p>
          <a:p>
            <a:pPr>
              <a:defRPr/>
            </a:pPr>
            <a:r>
              <a:rPr lang="fi-FI" sz="1200" dirty="0">
                <a:effectLst/>
              </a:rPr>
              <a:t>Lisäksi kriisejä voivat aiheuttaa:</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rPr>
              <a:t>-Lääketieteelliset toimenpiteet</a:t>
            </a:r>
            <a:r>
              <a:rPr lang="fi-FI" dirty="0"/>
              <a:t> </a:t>
            </a:r>
            <a:endParaRPr lang="fi-FI" sz="1200" dirty="0">
              <a:solidFill>
                <a:srgbClr val="FF0000"/>
              </a:solidFill>
              <a:effectLst/>
            </a:endParaRPr>
          </a:p>
          <a:p>
            <a:r>
              <a:rPr lang="fi-FI" sz="1200" dirty="0">
                <a:effectLst/>
              </a:rPr>
              <a:t>-Luonnonkatastrofit</a:t>
            </a:r>
            <a:r>
              <a:rPr lang="fi-FI" dirty="0"/>
              <a:t> </a:t>
            </a:r>
            <a:endParaRPr lang="fi-FI" sz="1200" dirty="0">
              <a:solidFill>
                <a:srgbClr val="FF0000"/>
              </a:solidFill>
            </a:endParaRPr>
          </a:p>
          <a:p>
            <a:r>
              <a:rPr lang="fi-FI" sz="1200" dirty="0"/>
              <a:t>-Aseelliset konfliktit</a:t>
            </a:r>
            <a:r>
              <a:rPr lang="fi-FI" dirty="0"/>
              <a:t> </a:t>
            </a:r>
            <a:endParaRPr lang="fi-FI" sz="1200" dirty="0">
              <a:solidFill>
                <a:srgbClr val="FF0000"/>
              </a:solidFill>
            </a:endParaRPr>
          </a:p>
          <a:p>
            <a:endParaRPr lang="fi-FI" dirty="0"/>
          </a:p>
          <a:p>
            <a:endParaRPr lang="fi-FI" dirty="0"/>
          </a:p>
        </p:txBody>
      </p:sp>
      <p:sp>
        <p:nvSpPr>
          <p:cNvPr id="4" name="Slide Number Placeholder 3"/>
          <p:cNvSpPr>
            <a:spLocks noGrp="1"/>
          </p:cNvSpPr>
          <p:nvPr>
            <p:ph type="sldNum" sz="quarter" idx="5"/>
          </p:nvPr>
        </p:nvSpPr>
        <p:spPr/>
        <p:txBody>
          <a:bodyPr/>
          <a:lstStyle/>
          <a:p>
            <a:fld id="{B305AC94-97B1-45C6-BA8E-50BA7EB95A4B}" type="slidenum">
              <a:rPr lang="en-US" smtClean="0"/>
              <a:t>8</a:t>
            </a:fld>
            <a:endParaRPr lang="en-US" dirty="0"/>
          </a:p>
        </p:txBody>
      </p:sp>
    </p:spTree>
    <p:extLst>
      <p:ext uri="{BB962C8B-B14F-4D97-AF65-F5344CB8AC3E}">
        <p14:creationId xmlns:p14="http://schemas.microsoft.com/office/powerpoint/2010/main" val="216445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cs typeface="Calibri"/>
              </a:rPr>
              <a:t>Ihminen reagoi kriisiin monella eri tavalla, kehollisesti, henkisesti ja sosiaalisesti.</a:t>
            </a:r>
          </a:p>
          <a:p>
            <a:endParaRPr lang="fi-FI" dirty="0"/>
          </a:p>
          <a:p>
            <a:r>
              <a:rPr lang="fi-FI" sz="2200" dirty="0"/>
              <a:t>Teksti on jaoteltu kuvaan niin, että punaisella tekstillä on kirjoitettu henkiset ja sosiaaliset reaktiot ja valkoisella keholliset. </a:t>
            </a:r>
            <a:endParaRPr lang="fi-FI" dirty="0"/>
          </a:p>
          <a:p>
            <a:r>
              <a:rPr lang="fi-FI" dirty="0">
                <a:cs typeface="Calibri" panose="020F0502020204030204"/>
              </a:rPr>
              <a:t>On tärkeää osata tunnistaa reaktioita, ja se auttaa ymmärtämään käyttäytymistä ja antamaan oikeanlaista apua.</a:t>
            </a:r>
          </a:p>
          <a:p>
            <a:endParaRPr lang="fi-FI" dirty="0"/>
          </a:p>
          <a:p>
            <a:r>
              <a:rPr lang="fi-FI" dirty="0"/>
              <a:t>Järkyttävät</a:t>
            </a:r>
            <a:r>
              <a:rPr lang="fi-FI" sz="2200" dirty="0"/>
              <a:t> tapahtuvat vaikuttavat </a:t>
            </a:r>
            <a:r>
              <a:rPr lang="fi-FI" dirty="0"/>
              <a:t>myös muistiin</a:t>
            </a:r>
            <a:r>
              <a:rPr lang="fi-FI" sz="2200" dirty="0"/>
              <a:t> ja keskittymiskykyyn.</a:t>
            </a:r>
            <a:r>
              <a:rPr lang="fi-FI" dirty="0"/>
              <a:t> </a:t>
            </a:r>
            <a:endParaRPr lang="fi-FI" sz="2200" dirty="0">
              <a:cs typeface="+mn-lt"/>
            </a:endParaRPr>
          </a:p>
          <a:p>
            <a:endParaRPr lang="fi-FI" dirty="0"/>
          </a:p>
        </p:txBody>
      </p:sp>
      <p:sp>
        <p:nvSpPr>
          <p:cNvPr id="4" name="Slide Number Placeholder 3"/>
          <p:cNvSpPr>
            <a:spLocks noGrp="1"/>
          </p:cNvSpPr>
          <p:nvPr>
            <p:ph type="sldNum" sz="quarter" idx="5"/>
          </p:nvPr>
        </p:nvSpPr>
        <p:spPr/>
        <p:txBody>
          <a:bodyPr/>
          <a:lstStyle/>
          <a:p>
            <a:fld id="{B305AC94-97B1-45C6-BA8E-50BA7EB95A4B}" type="slidenum">
              <a:rPr lang="en-US" smtClean="0"/>
              <a:t>9</a:t>
            </a:fld>
            <a:endParaRPr lang="en-US" dirty="0"/>
          </a:p>
        </p:txBody>
      </p:sp>
    </p:spTree>
    <p:extLst>
      <p:ext uri="{BB962C8B-B14F-4D97-AF65-F5344CB8AC3E}">
        <p14:creationId xmlns:p14="http://schemas.microsoft.com/office/powerpoint/2010/main" val="339999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4C42C1E4-D3FF-8812-4B9C-EC54AA8A7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4F3A3B43-3085-07D1-13C7-D9C39E3991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sz="1200" b="1" kern="1200" dirty="0">
                <a:solidFill>
                  <a:schemeClr val="tx1"/>
                </a:solidFill>
                <a:effectLst/>
                <a:latin typeface="+mn-lt"/>
                <a:ea typeface="+mn-ea"/>
                <a:cs typeface="+mn-cs"/>
              </a:rPr>
              <a:t>Kouluttajalle:</a:t>
            </a:r>
            <a:endParaRPr lang="fi-FI"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Kaikki eivät reagoi kriiseihin samaan aikaan tai samalla tavalla.</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Kaikki eivät tarvitse tai halua henkistä ensiapua.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Pelottava tapahtuma voi vaikuttaa voimakkaasti myös tapahtumaa todistaneisiin sivullisiin, jotka saattavat tarvita henkistä ensiapua.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Jotkut pysyvät rauhallisina eivätkä reagoi voimakkaasti itse tapahtumahetkellä mutta reagoivat voimakkaasti myöhemmin. </a:t>
            </a:r>
          </a:p>
          <a:p>
            <a:pPr marL="171450" lvl="0" indent="-171450">
              <a:buFont typeface="Wingdings" panose="05000000000000000000" pitchFamily="2" charset="2"/>
              <a:buChar char="Ø"/>
            </a:pPr>
            <a:r>
              <a:rPr lang="fi-FI" sz="1200" kern="1200" dirty="0">
                <a:solidFill>
                  <a:schemeClr val="tx1"/>
                </a:solidFill>
                <a:effectLst/>
                <a:latin typeface="+mn-lt"/>
                <a:ea typeface="+mn-ea"/>
                <a:cs typeface="+mn-cs"/>
              </a:rPr>
              <a:t>Jotkut reagoivat voimakkaasti, mutta eivät kaipaa henkistä ensiapua, koska he pystyvät käsittelemään tilannetta itse tai saavat tukea muualta.</a:t>
            </a:r>
          </a:p>
          <a:p>
            <a:endParaRPr lang="fi-FI" sz="1200" b="1" kern="1200" dirty="0">
              <a:solidFill>
                <a:schemeClr val="tx1"/>
              </a:solidFill>
              <a:effectLst/>
              <a:latin typeface="+mn-lt"/>
              <a:ea typeface="+mn-ea"/>
              <a:cs typeface="+mn-cs"/>
            </a:endParaRPr>
          </a:p>
          <a:p>
            <a:r>
              <a:rPr lang="fi-FI" sz="1200" b="1" u="sng" kern="1200" dirty="0">
                <a:solidFill>
                  <a:schemeClr val="tx1"/>
                </a:solidFill>
                <a:effectLst/>
                <a:latin typeface="+mn-lt"/>
                <a:ea typeface="+mn-ea"/>
                <a:cs typeface="+mn-cs"/>
              </a:rPr>
              <a:t>Extraharjoitus: </a:t>
            </a:r>
            <a:r>
              <a:rPr lang="fi-FI" sz="1200" b="1" kern="1200" dirty="0">
                <a:solidFill>
                  <a:schemeClr val="tx1"/>
                </a:solidFill>
                <a:effectLst/>
                <a:latin typeface="+mn-lt"/>
                <a:ea typeface="+mn-ea"/>
                <a:cs typeface="+mn-cs"/>
              </a:rPr>
              <a:t>Jos aikataulu ei ole tiukka, voi tehdä tämän harjoituksen. Harjoitus uskomuksista esimerkiksi kolmessa ryhmässä: </a:t>
            </a:r>
            <a:r>
              <a:rPr lang="fi-FI" sz="1200" b="1" i="0" kern="1200" dirty="0">
                <a:solidFill>
                  <a:schemeClr val="tx1"/>
                </a:solidFill>
                <a:effectLst/>
                <a:latin typeface="+mn-lt"/>
                <a:ea typeface="+mn-ea"/>
                <a:cs typeface="+mn-cs"/>
              </a:rPr>
              <a:t>10 min+10 min purku.</a:t>
            </a:r>
            <a:endParaRPr lang="fi-FI" sz="1200" i="0" kern="1200" dirty="0">
              <a:solidFill>
                <a:schemeClr val="tx1"/>
              </a:solidFill>
              <a:effectLst/>
              <a:latin typeface="+mn-lt"/>
              <a:ea typeface="+mn-ea"/>
              <a:cs typeface="+mn-cs"/>
            </a:endParaRPr>
          </a:p>
          <a:p>
            <a:br>
              <a:rPr lang="fi-FI" sz="1200" kern="1200" dirty="0">
                <a:solidFill>
                  <a:schemeClr val="tx1"/>
                </a:solidFill>
                <a:effectLst/>
                <a:latin typeface="+mn-lt"/>
                <a:ea typeface="+mn-ea"/>
                <a:cs typeface="+mn-cs"/>
              </a:rPr>
            </a:br>
            <a:r>
              <a:rPr lang="fi-FI" sz="1200" b="1" kern="1200" dirty="0">
                <a:solidFill>
                  <a:schemeClr val="tx1"/>
                </a:solidFill>
                <a:effectLst/>
                <a:latin typeface="+mn-lt"/>
                <a:ea typeface="+mn-ea"/>
                <a:cs typeface="+mn-cs"/>
              </a:rPr>
              <a:t>Turvallisuus</a:t>
            </a:r>
          </a:p>
          <a:p>
            <a:pPr lvl="0"/>
            <a:r>
              <a:rPr lang="fi-FI" sz="1200" i="1" kern="1200" dirty="0">
                <a:solidFill>
                  <a:schemeClr val="tx1"/>
                </a:solidFill>
                <a:effectLst/>
                <a:latin typeface="+mn-lt"/>
                <a:ea typeface="+mn-ea"/>
                <a:cs typeface="+mn-cs"/>
              </a:rPr>
              <a:t>Milloin tunnet olosi turvalliseksi? Miksi?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Milloin tunnet olosi turvattomaksi? Miksi?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Mitkä tekijät voivat lisätä turvallisuuden tunnettasi?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Mitkä tekijät ovat vaikuttaneet käsitykseesi turvallisuudesta? </a:t>
            </a:r>
            <a:endParaRPr lang="fi-FI" sz="1200" kern="1200" dirty="0">
              <a:solidFill>
                <a:schemeClr val="tx1"/>
              </a:solidFill>
              <a:effectLst/>
              <a:latin typeface="+mn-lt"/>
              <a:ea typeface="+mn-ea"/>
              <a:cs typeface="+mn-cs"/>
            </a:endParaRPr>
          </a:p>
          <a:p>
            <a:r>
              <a:rPr lang="fi-FI" sz="1200" i="1"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Luottamus</a:t>
            </a:r>
          </a:p>
          <a:p>
            <a:pPr lvl="0"/>
            <a:r>
              <a:rPr lang="fi-FI" sz="1200" i="1" kern="1200" dirty="0">
                <a:solidFill>
                  <a:schemeClr val="tx1"/>
                </a:solidFill>
                <a:effectLst/>
                <a:latin typeface="+mn-lt"/>
                <a:ea typeface="+mn-ea"/>
                <a:cs typeface="+mn-cs"/>
              </a:rPr>
              <a:t>Pohtikaa pareittain mitä luottamus teille merkitsee?</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Milloin voit luottaa? Miksi?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Milloin et voi luottaa? Miksi?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Miten voit lisätä luottamuksen tunteitasi?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Mitkä tekijät ovat vaikuttaneet käsityksiisi luottamuksesta?)</a:t>
            </a:r>
            <a:endParaRPr lang="fi-FI" sz="1200" kern="1200" dirty="0">
              <a:solidFill>
                <a:schemeClr val="tx1"/>
              </a:solidFill>
              <a:effectLst/>
              <a:latin typeface="+mn-lt"/>
              <a:ea typeface="+mn-ea"/>
              <a:cs typeface="+mn-cs"/>
            </a:endParaRPr>
          </a:p>
          <a:p>
            <a:r>
              <a:rPr lang="fi-FI" sz="1200" i="1"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Elämän hallinta</a:t>
            </a:r>
          </a:p>
          <a:p>
            <a:pPr lvl="0"/>
            <a:r>
              <a:rPr lang="fi-FI" sz="1200" i="1" kern="1200" dirty="0">
                <a:solidFill>
                  <a:schemeClr val="tx1"/>
                </a:solidFill>
                <a:effectLst/>
                <a:latin typeface="+mn-lt"/>
                <a:ea typeface="+mn-ea"/>
                <a:cs typeface="+mn-cs"/>
              </a:rPr>
              <a:t>Mitä elämän hallinta teille merkitsee? </a:t>
            </a:r>
            <a:endParaRPr lang="fi-FI" sz="1200" kern="1200" dirty="0">
              <a:solidFill>
                <a:schemeClr val="tx1"/>
              </a:solidFill>
              <a:effectLst/>
              <a:latin typeface="+mn-lt"/>
              <a:ea typeface="+mn-ea"/>
              <a:cs typeface="+mn-cs"/>
            </a:endParaRPr>
          </a:p>
          <a:p>
            <a:pPr lvl="0"/>
            <a:r>
              <a:rPr lang="fi-FI" sz="1200" i="1" kern="1200" dirty="0">
                <a:solidFill>
                  <a:schemeClr val="tx1"/>
                </a:solidFill>
                <a:effectLst/>
                <a:latin typeface="+mn-lt"/>
                <a:ea typeface="+mn-ea"/>
                <a:cs typeface="+mn-cs"/>
              </a:rPr>
              <a:t>Milloin tunnet, että hallitset/et hallitse elämääsi, Miksi? </a:t>
            </a:r>
            <a:endParaRPr lang="fi-FI" sz="1200" kern="1200" dirty="0">
              <a:solidFill>
                <a:schemeClr val="tx1"/>
              </a:solidFill>
              <a:effectLst/>
              <a:latin typeface="+mn-lt"/>
              <a:ea typeface="+mn-ea"/>
              <a:cs typeface="+mn-cs"/>
            </a:endParaRPr>
          </a:p>
          <a:p>
            <a:r>
              <a:rPr lang="fi-FI" sz="1200" i="1" kern="1200" dirty="0">
                <a:solidFill>
                  <a:schemeClr val="tx1"/>
                </a:solidFill>
                <a:effectLst/>
                <a:latin typeface="+mn-lt"/>
                <a:ea typeface="+mn-ea"/>
                <a:cs typeface="+mn-cs"/>
              </a:rPr>
              <a:t>Mitkä tekijät ovat vaikuttaneet käsityksiisi </a:t>
            </a:r>
            <a:br>
              <a:rPr lang="fi-FI" sz="1200" i="1" kern="1200" dirty="0">
                <a:solidFill>
                  <a:schemeClr val="tx1"/>
                </a:solidFill>
                <a:effectLst/>
                <a:latin typeface="+mn-lt"/>
                <a:ea typeface="+mn-ea"/>
                <a:cs typeface="+mn-cs"/>
              </a:rPr>
            </a:br>
            <a:br>
              <a:rPr lang="fi-FI" sz="1200" kern="1200" dirty="0">
                <a:solidFill>
                  <a:schemeClr val="tx1"/>
                </a:solidFill>
                <a:effectLst/>
                <a:latin typeface="+mn-lt"/>
                <a:ea typeface="+mn-ea"/>
                <a:cs typeface="+mn-cs"/>
              </a:rPr>
            </a:br>
            <a:r>
              <a:rPr lang="fi-FI" sz="1200" kern="1200" dirty="0">
                <a:solidFill>
                  <a:schemeClr val="tx1"/>
                </a:solidFill>
                <a:effectLst/>
                <a:latin typeface="+mn-lt"/>
                <a:ea typeface="+mn-ea"/>
                <a:cs typeface="+mn-cs"/>
              </a:rPr>
              <a:t>Henkisen ensiavun opas Punaisen Ristin ja Punaisen Puolikuun kansallisille yhdistyksille. </a:t>
            </a:r>
            <a:r>
              <a:rPr lang="fi-FI" sz="1200" u="sng" kern="1200" dirty="0">
                <a:solidFill>
                  <a:schemeClr val="tx1"/>
                </a:solidFill>
                <a:effectLst/>
                <a:latin typeface="+mn-lt"/>
                <a:ea typeface="+mn-ea"/>
                <a:cs typeface="+mn-cs"/>
                <a:hlinkClick r:id="rId3"/>
              </a:rPr>
              <a:t>https://rednet.punainenristi.fi/henkinentuki</a:t>
            </a:r>
            <a:endParaRPr lang="fi-FI" sz="1200" kern="1200" dirty="0">
              <a:solidFill>
                <a:schemeClr val="tx1"/>
              </a:solidFill>
              <a:effectLst/>
              <a:latin typeface="+mn-lt"/>
              <a:ea typeface="+mn-ea"/>
              <a:cs typeface="+mn-cs"/>
            </a:endParaRPr>
          </a:p>
          <a:p>
            <a:endParaRPr lang="fi-FI" altLang="fi-FI" dirty="0"/>
          </a:p>
        </p:txBody>
      </p:sp>
      <p:sp>
        <p:nvSpPr>
          <p:cNvPr id="96260" name="Dian numeron paikkamerkki 3">
            <a:extLst>
              <a:ext uri="{FF2B5EF4-FFF2-40B4-BE49-F238E27FC236}">
                <a16:creationId xmlns:a16="http://schemas.microsoft.com/office/drawing/2014/main" id="{B2030DB5-CEE4-4CB3-0D28-1B192E8F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11A18-C2A8-4CB4-8396-40387DD4FC3C}" type="slidenum">
              <a:rPr kumimoji="0" lang="fi-FI"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altLang="fi-FI"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8624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2756"/>
            <a:ext cx="9144000" cy="1067206"/>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97703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099872"/>
            <a:ext cx="4114800" cy="365125"/>
          </a:xfrm>
        </p:spPr>
        <p:txBody>
          <a:bodyPr/>
          <a:lstStyle/>
          <a:p>
            <a:endParaRPr lang="en-US" dirty="0"/>
          </a:p>
        </p:txBody>
      </p:sp>
    </p:spTree>
    <p:extLst>
      <p:ext uri="{BB962C8B-B14F-4D97-AF65-F5344CB8AC3E}">
        <p14:creationId xmlns:p14="http://schemas.microsoft.com/office/powerpoint/2010/main" val="275365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28408699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9371003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513916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2026089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706A819-97DF-D544-8573-7DCDF94DEE4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633521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7B032D51-1EEA-6341-BD61-345AA9E9A1F6}"/>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830886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pic>
        <p:nvPicPr>
          <p:cNvPr id="9" name="Picture 8" descr="Logo&#10;&#10;Description automatically generated with medium confidence">
            <a:extLst>
              <a:ext uri="{FF2B5EF4-FFF2-40B4-BE49-F238E27FC236}">
                <a16:creationId xmlns:a16="http://schemas.microsoft.com/office/drawing/2014/main" id="{C69249BB-9778-A947-9E0E-564F0F69435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0711246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3" name="Picture 12" descr="Logo&#10;&#10;Description automatically generated with medium confidence">
            <a:extLst>
              <a:ext uri="{FF2B5EF4-FFF2-40B4-BE49-F238E27FC236}">
                <a16:creationId xmlns:a16="http://schemas.microsoft.com/office/drawing/2014/main" id="{70B3DB89-A1F4-B14E-A0DC-FE140BA28D3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4376356" y="5977574"/>
            <a:ext cx="1624753" cy="798837"/>
          </a:xfrm>
          <a:prstGeom prst="rect">
            <a:avLst/>
          </a:prstGeom>
        </p:spPr>
      </p:pic>
    </p:spTree>
    <p:extLst>
      <p:ext uri="{BB962C8B-B14F-4D97-AF65-F5344CB8AC3E}">
        <p14:creationId xmlns:p14="http://schemas.microsoft.com/office/powerpoint/2010/main" val="42448389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4" name="Rectangle 13">
            <a:extLst>
              <a:ext uri="{FF2B5EF4-FFF2-40B4-BE49-F238E27FC236}">
                <a16:creationId xmlns:a16="http://schemas.microsoft.com/office/drawing/2014/main" id="{7D5884B5-6A69-E64C-896E-D286342D1E46}"/>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5" name="Picture 14" descr="Logo&#10;&#10;Description automatically generated with medium confidence">
            <a:extLst>
              <a:ext uri="{FF2B5EF4-FFF2-40B4-BE49-F238E27FC236}">
                <a16:creationId xmlns:a16="http://schemas.microsoft.com/office/drawing/2014/main" id="{5922954D-5BB8-ED4F-B4C2-54FCBB24CBA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31597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2217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94291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77948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01724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0132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28733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62612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a:p>
            <a:pPr lvl="2"/>
            <a:r>
              <a:rPr lang="fi-FI" noProof="0" dirty="0"/>
              <a:t>	</a:t>
            </a:r>
          </a:p>
          <a:p>
            <a:pPr lvl="1"/>
            <a:r>
              <a:rPr lang="fi-FI" noProof="0" dirty="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Tree>
    <p:extLst>
      <p:ext uri="{BB962C8B-B14F-4D97-AF65-F5344CB8AC3E}">
        <p14:creationId xmlns:p14="http://schemas.microsoft.com/office/powerpoint/2010/main" val="389439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1"/>
            <a:endParaRPr lang="fi-FI" noProof="0" dirty="0"/>
          </a:p>
        </p:txBody>
      </p:sp>
    </p:spTree>
    <p:extLst>
      <p:ext uri="{BB962C8B-B14F-4D97-AF65-F5344CB8AC3E}">
        <p14:creationId xmlns:p14="http://schemas.microsoft.com/office/powerpoint/2010/main" val="382788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B01BD6-BFD4-449B-8C87-BDDAECDA5E8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6F36DC8-EBE4-495B-842B-40BD5FC34B8E}" type="slidenum">
              <a:rPr lang="en-US" smtClean="0"/>
              <a:t>‹#›</a:t>
            </a:fld>
            <a:endParaRPr lang="en-US" dirty="0"/>
          </a:p>
        </p:txBody>
      </p:sp>
    </p:spTree>
    <p:extLst>
      <p:ext uri="{BB962C8B-B14F-4D97-AF65-F5344CB8AC3E}">
        <p14:creationId xmlns:p14="http://schemas.microsoft.com/office/powerpoint/2010/main" val="240643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noProof="0" dirty="0"/>
          </a:p>
        </p:txBody>
      </p:sp>
    </p:spTree>
    <p:extLst>
      <p:ext uri="{BB962C8B-B14F-4D97-AF65-F5344CB8AC3E}">
        <p14:creationId xmlns:p14="http://schemas.microsoft.com/office/powerpoint/2010/main" val="208082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39435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50298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2781375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376379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819904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775269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330637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97925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9599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838200" y="1973765"/>
            <a:ext cx="5181600" cy="431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73765"/>
            <a:ext cx="5181600" cy="4315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7830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868967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spTree>
    <p:extLst>
      <p:ext uri="{BB962C8B-B14F-4D97-AF65-F5344CB8AC3E}">
        <p14:creationId xmlns:p14="http://schemas.microsoft.com/office/powerpoint/2010/main" val="1995075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spTree>
    <p:extLst>
      <p:ext uri="{BB962C8B-B14F-4D97-AF65-F5344CB8AC3E}">
        <p14:creationId xmlns:p14="http://schemas.microsoft.com/office/powerpoint/2010/main" val="546156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995201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4336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2049864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90701072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Tree>
    <p:extLst>
      <p:ext uri="{BB962C8B-B14F-4D97-AF65-F5344CB8AC3E}">
        <p14:creationId xmlns:p14="http://schemas.microsoft.com/office/powerpoint/2010/main" val="1689969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noProof="0" dirty="0"/>
          </a:p>
          <a:p>
            <a:pPr lvl="1"/>
            <a:endParaRPr lang="fi-FI" noProof="0" dirty="0"/>
          </a:p>
        </p:txBody>
      </p:sp>
    </p:spTree>
    <p:extLst>
      <p:ext uri="{BB962C8B-B14F-4D97-AF65-F5344CB8AC3E}">
        <p14:creationId xmlns:p14="http://schemas.microsoft.com/office/powerpoint/2010/main" val="2424262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3024087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303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spTree>
    <p:extLst>
      <p:ext uri="{BB962C8B-B14F-4D97-AF65-F5344CB8AC3E}">
        <p14:creationId xmlns:p14="http://schemas.microsoft.com/office/powerpoint/2010/main" val="2749717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3176825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339191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096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1"/>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sv-SE"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sv-SE" noProof="0" dirty="0"/>
          </a:p>
        </p:txBody>
      </p:sp>
      <p:sp>
        <p:nvSpPr>
          <p:cNvPr id="4" name="Rectangle 3">
            <a:extLst>
              <a:ext uri="{FF2B5EF4-FFF2-40B4-BE49-F238E27FC236}">
                <a16:creationId xmlns:a16="http://schemas.microsoft.com/office/drawing/2014/main" id="{CE6F1667-A7BF-1255-487A-EBE0C9754B4E}"/>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medium confidence">
            <a:extLst>
              <a:ext uri="{FF2B5EF4-FFF2-40B4-BE49-F238E27FC236}">
                <a16:creationId xmlns:a16="http://schemas.microsoft.com/office/drawing/2014/main" id="{55148069-B47C-9EFF-207D-F97A9D21C0E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1148874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sv-SE"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2" name="Rectangle 1">
            <a:extLst>
              <a:ext uri="{FF2B5EF4-FFF2-40B4-BE49-F238E27FC236}">
                <a16:creationId xmlns:a16="http://schemas.microsoft.com/office/drawing/2014/main" id="{279C9956-9432-CF1A-8479-6AE7AAFB20F3}"/>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medium confidence">
            <a:extLst>
              <a:ext uri="{FF2B5EF4-FFF2-40B4-BE49-F238E27FC236}">
                <a16:creationId xmlns:a16="http://schemas.microsoft.com/office/drawing/2014/main" id="{E2A0F774-F659-A8E2-F8EB-290BD9F7C1FD}"/>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3999657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endParaRPr lang="sv-SE"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268057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A9E9CAFA-A92B-BD0B-B437-ADE27861C26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288834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17643D4E-8E7A-1E2E-8A3D-6941A4D3D1C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4064918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endParaRPr lang="sv-SE"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0"/>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3" name="Picture 2" descr="Logo&#10;&#10;Description automatically generated with medium confidence">
            <a:extLst>
              <a:ext uri="{FF2B5EF4-FFF2-40B4-BE49-F238E27FC236}">
                <a16:creationId xmlns:a16="http://schemas.microsoft.com/office/drawing/2014/main" id="{B6D60080-4373-6B6E-64EC-DB6FE9E03E0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22441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791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endParaRPr lang="sv-SE"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3B971010-1433-059D-958F-199538E20DE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41864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i="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84047262-A6F6-B31B-943D-0B5F7268646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888889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C6024602-01AD-33EB-FDD5-FE9ECAAA29A1}"/>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58826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GB"/>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A0C1A750-5C6E-47F8-E6B1-076985DE81B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872498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1382516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1436409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1866469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392159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1828931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dirty="0"/>
          </a:p>
        </p:txBody>
      </p:sp>
    </p:spTree>
    <p:extLst>
      <p:ext uri="{BB962C8B-B14F-4D97-AF65-F5344CB8AC3E}">
        <p14:creationId xmlns:p14="http://schemas.microsoft.com/office/powerpoint/2010/main" val="3684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a:p>
            <a:pPr lvl="1"/>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30338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3244444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pic>
        <p:nvPicPr>
          <p:cNvPr id="2" name="Picture 1" descr="Logo&#10;&#10;Description automatically generated with medium confidence">
            <a:extLst>
              <a:ext uri="{FF2B5EF4-FFF2-40B4-BE49-F238E27FC236}">
                <a16:creationId xmlns:a16="http://schemas.microsoft.com/office/drawing/2014/main" id="{09B6B1E3-6B53-CC1B-5A7D-9391F2314C9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57485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4035534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3084452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223230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GB"/>
              <a:t>Click icon to add picture</a:t>
            </a:r>
            <a:endParaRPr lang="fi-FI" dirty="0"/>
          </a:p>
        </p:txBody>
      </p:sp>
    </p:spTree>
    <p:extLst>
      <p:ext uri="{BB962C8B-B14F-4D97-AF65-F5344CB8AC3E}">
        <p14:creationId xmlns:p14="http://schemas.microsoft.com/office/powerpoint/2010/main" val="1581940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GB"/>
              <a:t>Click icon to add picture</a:t>
            </a:r>
            <a:endParaRPr lang="fi-FI" dirty="0"/>
          </a:p>
        </p:txBody>
      </p:sp>
      <p:pic>
        <p:nvPicPr>
          <p:cNvPr id="2" name="Picture 1" descr="Logo&#10;&#10;Description automatically generated with medium confidence">
            <a:extLst>
              <a:ext uri="{FF2B5EF4-FFF2-40B4-BE49-F238E27FC236}">
                <a16:creationId xmlns:a16="http://schemas.microsoft.com/office/drawing/2014/main" id="{3201359D-561D-CFA2-7CD4-38F9A80B319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65872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GB"/>
              <a:t>Click icon to add picture</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GB"/>
              <a:t>Click icon to add picture</a:t>
            </a:r>
            <a:endParaRPr lang="fi-FI" dirty="0"/>
          </a:p>
        </p:txBody>
      </p:sp>
      <p:pic>
        <p:nvPicPr>
          <p:cNvPr id="2" name="Picture 1" descr="Logo&#10;&#10;Description automatically generated with medium confidence">
            <a:extLst>
              <a:ext uri="{FF2B5EF4-FFF2-40B4-BE49-F238E27FC236}">
                <a16:creationId xmlns:a16="http://schemas.microsoft.com/office/drawing/2014/main" id="{25D09F9D-D352-3225-2C32-E21524E2F83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752267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59934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GB" noProof="0"/>
              <a:t>Click icon to add picture</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8708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pic>
        <p:nvPicPr>
          <p:cNvPr id="2" name="Picture 1">
            <a:extLst>
              <a:ext uri="{FF2B5EF4-FFF2-40B4-BE49-F238E27FC236}">
                <a16:creationId xmlns:a16="http://schemas.microsoft.com/office/drawing/2014/main" id="{59D32EEF-2732-4675-8EB7-16A11BF8036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226508" cy="6858000"/>
          </a:xfrm>
          <a:prstGeom prst="rect">
            <a:avLst/>
          </a:prstGeom>
        </p:spPr>
      </p:pic>
      <p:sp>
        <p:nvSpPr>
          <p:cNvPr id="3" name="Rectangle 2">
            <a:extLst>
              <a:ext uri="{FF2B5EF4-FFF2-40B4-BE49-F238E27FC236}">
                <a16:creationId xmlns:a16="http://schemas.microsoft.com/office/drawing/2014/main" id="{27CD1AC7-EEC5-1020-4535-4C7FE98684B2}"/>
              </a:ext>
            </a:extLst>
          </p:cNvPr>
          <p:cNvSpPr/>
          <p:nvPr userDrawn="1"/>
        </p:nvSpPr>
        <p:spPr>
          <a:xfrm>
            <a:off x="10216894"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4" name="Picture 3" descr="Logo&#10;&#10;Description automatically generated with medium confidence">
            <a:extLst>
              <a:ext uri="{FF2B5EF4-FFF2-40B4-BE49-F238E27FC236}">
                <a16:creationId xmlns:a16="http://schemas.microsoft.com/office/drawing/2014/main" id="{AF99CA31-F0DE-92B2-75E4-645479451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02587" y="75600"/>
            <a:ext cx="1638228" cy="634300"/>
          </a:xfrm>
          <a:prstGeom prst="rect">
            <a:avLst/>
          </a:prstGeom>
        </p:spPr>
      </p:pic>
    </p:spTree>
    <p:extLst>
      <p:ext uri="{BB962C8B-B14F-4D97-AF65-F5344CB8AC3E}">
        <p14:creationId xmlns:p14="http://schemas.microsoft.com/office/powerpoint/2010/main" val="3622966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endParaRPr lang="sv-SE" noProof="0" dirty="0"/>
          </a:p>
        </p:txBody>
      </p:sp>
    </p:spTree>
    <p:extLst>
      <p:ext uri="{BB962C8B-B14F-4D97-AF65-F5344CB8AC3E}">
        <p14:creationId xmlns:p14="http://schemas.microsoft.com/office/powerpoint/2010/main" val="3034267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endParaRPr lang="sv-SE" noProof="0" dirty="0"/>
          </a:p>
        </p:txBody>
      </p:sp>
    </p:spTree>
    <p:extLst>
      <p:ext uri="{BB962C8B-B14F-4D97-AF65-F5344CB8AC3E}">
        <p14:creationId xmlns:p14="http://schemas.microsoft.com/office/powerpoint/2010/main" val="424584529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endParaRPr lang="sv-SE"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4" name="Picture 3" descr="Logo&#10;&#10;Description automatically generated with medium confidence">
            <a:extLst>
              <a:ext uri="{FF2B5EF4-FFF2-40B4-BE49-F238E27FC236}">
                <a16:creationId xmlns:a16="http://schemas.microsoft.com/office/drawing/2014/main" id="{18F0EFAB-9148-6820-5EC4-ACE8102AD58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4123612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endParaRPr lang="sv-SE"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D7507E3F-A0E3-E04E-DC04-1B2A62197AC1}"/>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690799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61406056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GB" noProof="0"/>
              <a:t>Click icon to add picture</a:t>
            </a: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AB4368A8-950B-612D-D356-EC69B5E37FB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352680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GB" noProof="0"/>
              <a:t>Click icon to add picture</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B20ADFB5-63EF-A83D-D8A6-6E1E091A664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4406587" y="6046008"/>
            <a:ext cx="1478515" cy="634301"/>
          </a:xfrm>
          <a:prstGeom prst="rect">
            <a:avLst/>
          </a:prstGeom>
        </p:spPr>
      </p:pic>
    </p:spTree>
    <p:extLst>
      <p:ext uri="{BB962C8B-B14F-4D97-AF65-F5344CB8AC3E}">
        <p14:creationId xmlns:p14="http://schemas.microsoft.com/office/powerpoint/2010/main" val="491381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2" name="Rectangle 1">
            <a:extLst>
              <a:ext uri="{FF2B5EF4-FFF2-40B4-BE49-F238E27FC236}">
                <a16:creationId xmlns:a16="http://schemas.microsoft.com/office/drawing/2014/main" id="{591BDA36-04F0-100C-7C17-50945CE5D2CF}"/>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Picture 2" descr="Logo&#10;&#10;Description automatically generated with medium confidence">
            <a:extLst>
              <a:ext uri="{FF2B5EF4-FFF2-40B4-BE49-F238E27FC236}">
                <a16:creationId xmlns:a16="http://schemas.microsoft.com/office/drawing/2014/main" id="{2641CBB6-308D-4F7D-D62A-55ECEE1360C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559617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6270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0" name="Picture 9" descr="Logo&#10;&#10;Description automatically generated with medium confidence">
            <a:extLst>
              <a:ext uri="{FF2B5EF4-FFF2-40B4-BE49-F238E27FC236}">
                <a16:creationId xmlns:a16="http://schemas.microsoft.com/office/drawing/2014/main" id="{D5ABF1CB-CC4F-A746-B465-2433ABE6EAC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71720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Kuva 2">
            <a:extLst>
              <a:ext uri="{FF2B5EF4-FFF2-40B4-BE49-F238E27FC236}">
                <a16:creationId xmlns:a16="http://schemas.microsoft.com/office/drawing/2014/main" id="{F90D3D63-A74F-C0B2-690D-C67CA8F20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66"/>
          <a:stretch/>
        </p:blipFill>
        <p:spPr>
          <a:xfrm>
            <a:off x="0" y="0"/>
            <a:ext cx="12359372" cy="6858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0216181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7688"/>
            <a:ext cx="12340157" cy="6850312"/>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10" name="Rectangle 9">
            <a:extLst>
              <a:ext uri="{FF2B5EF4-FFF2-40B4-BE49-F238E27FC236}">
                <a16:creationId xmlns:a16="http://schemas.microsoft.com/office/drawing/2014/main" id="{BAE79DEC-7945-5E47-A25E-514C94EF5EFA}"/>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1" name="Picture 10" descr="Logo&#10;&#10;Description automatically generated with medium confidence">
            <a:extLst>
              <a:ext uri="{FF2B5EF4-FFF2-40B4-BE49-F238E27FC236}">
                <a16:creationId xmlns:a16="http://schemas.microsoft.com/office/drawing/2014/main" id="{8A645BBB-B379-0B4D-A329-89B33CF0CE03}"/>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1110832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035882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C893C7ED-C529-DE48-A19B-BC5CE3B8685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508703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4" name="Picture 3" descr="Logo&#10;&#10;Description automatically generated with medium confidence">
            <a:extLst>
              <a:ext uri="{FF2B5EF4-FFF2-40B4-BE49-F238E27FC236}">
                <a16:creationId xmlns:a16="http://schemas.microsoft.com/office/drawing/2014/main" id="{D41B1E7A-B516-F442-9523-9FD8B9D2A2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1951711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BFB541D-2B69-0843-B845-1B7F1D76FCC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481482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7" name="Picture 6" descr="Logo&#10;&#10;Description automatically generated with medium confidence">
            <a:extLst>
              <a:ext uri="{FF2B5EF4-FFF2-40B4-BE49-F238E27FC236}">
                <a16:creationId xmlns:a16="http://schemas.microsoft.com/office/drawing/2014/main" id="{198CF320-1F1A-AC42-BDA8-82C7D267470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413297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E1590FF9-A617-8845-9A1E-77B0E338000C}"/>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589965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5049DD93-2283-CF44-A85D-1677981C108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33430669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983734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49137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2" name="Rectangle 1">
            <a:extLst>
              <a:ext uri="{FF2B5EF4-FFF2-40B4-BE49-F238E27FC236}">
                <a16:creationId xmlns:a16="http://schemas.microsoft.com/office/drawing/2014/main" id="{8FDDD473-9176-3367-8842-AE0D95D07AF5}"/>
              </a:ext>
            </a:extLst>
          </p:cNvPr>
          <p:cNvSpPr/>
          <p:nvPr userDrawn="1"/>
        </p:nvSpPr>
        <p:spPr>
          <a:xfrm>
            <a:off x="10182386" y="-155448"/>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Picture 2" descr="Logo&#10;&#10;Description automatically generated with medium confidence">
            <a:extLst>
              <a:ext uri="{FF2B5EF4-FFF2-40B4-BE49-F238E27FC236}">
                <a16:creationId xmlns:a16="http://schemas.microsoft.com/office/drawing/2014/main" id="{195F0D7F-5567-B147-7D06-61D5DD5F69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79848"/>
            <a:ext cx="1638228" cy="634300"/>
          </a:xfrm>
          <a:prstGeom prst="rect">
            <a:avLst/>
          </a:prstGeom>
        </p:spPr>
      </p:pic>
      <p:sp>
        <p:nvSpPr>
          <p:cNvPr id="4" name="Rectangle 3">
            <a:extLst>
              <a:ext uri="{FF2B5EF4-FFF2-40B4-BE49-F238E27FC236}">
                <a16:creationId xmlns:a16="http://schemas.microsoft.com/office/drawing/2014/main" id="{83AC463C-79AB-A3EE-D93B-2572378BF0B4}"/>
              </a:ext>
            </a:extLst>
          </p:cNvPr>
          <p:cNvSpPr/>
          <p:nvPr userDrawn="1"/>
        </p:nvSpPr>
        <p:spPr>
          <a:xfrm>
            <a:off x="10182386" y="-237744"/>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5" name="Picture 4" descr="Logo&#10;&#10;Description automatically generated with medium confidence">
            <a:extLst>
              <a:ext uri="{FF2B5EF4-FFF2-40B4-BE49-F238E27FC236}">
                <a16:creationId xmlns:a16="http://schemas.microsoft.com/office/drawing/2014/main" id="{587058E5-DED5-9190-2B6F-0A20402692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62144"/>
            <a:ext cx="1638228" cy="634300"/>
          </a:xfrm>
          <a:prstGeom prst="rect">
            <a:avLst/>
          </a:prstGeom>
        </p:spPr>
      </p:pic>
    </p:spTree>
    <p:extLst>
      <p:ext uri="{BB962C8B-B14F-4D97-AF65-F5344CB8AC3E}">
        <p14:creationId xmlns:p14="http://schemas.microsoft.com/office/powerpoint/2010/main" val="1797908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4528713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94964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479975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066441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4193249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8" name="Picture 7" descr="Logo&#10;&#10;Description automatically generated with medium confidence">
            <a:extLst>
              <a:ext uri="{FF2B5EF4-FFF2-40B4-BE49-F238E27FC236}">
                <a16:creationId xmlns:a16="http://schemas.microsoft.com/office/drawing/2014/main" id="{EDD2841B-4191-A042-A734-8E4989C7D24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753823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4802681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pic>
        <p:nvPicPr>
          <p:cNvPr id="7" name="Picture 6" descr="Logo&#10;&#10;Description automatically generated with medium confidence">
            <a:extLst>
              <a:ext uri="{FF2B5EF4-FFF2-40B4-BE49-F238E27FC236}">
                <a16:creationId xmlns:a16="http://schemas.microsoft.com/office/drawing/2014/main" id="{6E5E7888-88E2-1A44-A9AB-9BB466D19CB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0329172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pic>
        <p:nvPicPr>
          <p:cNvPr id="10" name="Picture 9" descr="Logo&#10;&#10;Description automatically generated with medium confidence">
            <a:extLst>
              <a:ext uri="{FF2B5EF4-FFF2-40B4-BE49-F238E27FC236}">
                <a16:creationId xmlns:a16="http://schemas.microsoft.com/office/drawing/2014/main" id="{4FF883E6-599F-304E-BE07-82191ED5CBDA}"/>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1733262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702740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theme" Target="../theme/theme2.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38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932771"/>
            <a:ext cx="10515600" cy="3244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58327" y="89210"/>
            <a:ext cx="1672683" cy="825190"/>
          </a:xfrm>
          <a:prstGeom prst="rect">
            <a:avLst/>
          </a:prstGeom>
        </p:spPr>
      </p:pic>
      <p:sp>
        <p:nvSpPr>
          <p:cNvPr id="8" name="Rectangle 7"/>
          <p:cNvSpPr/>
          <p:nvPr/>
        </p:nvSpPr>
        <p:spPr>
          <a:xfrm>
            <a:off x="0" y="1027906"/>
            <a:ext cx="12192000" cy="16240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500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34201051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a:t>Click to edit Master title style</a:t>
            </a:r>
            <a:endParaRPr lang="sv-SE" noProof="0" dirty="0"/>
          </a:p>
        </p:txBody>
      </p:sp>
    </p:spTree>
    <p:extLst>
      <p:ext uri="{BB962C8B-B14F-4D97-AF65-F5344CB8AC3E}">
        <p14:creationId xmlns:p14="http://schemas.microsoft.com/office/powerpoint/2010/main" val="30629200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246002220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C6A2312B-F49E-1300-5A62-A73AF6D28F88}"/>
              </a:ext>
            </a:extLst>
          </p:cNvPr>
          <p:cNvSpPr txBox="1">
            <a:spLocks/>
          </p:cNvSpPr>
          <p:nvPr/>
        </p:nvSpPr>
        <p:spPr>
          <a:xfrm>
            <a:off x="1556658" y="4691743"/>
            <a:ext cx="8447314" cy="1426029"/>
          </a:xfrm>
          <a:prstGeom prst="rect">
            <a:avLst/>
          </a:prstGeom>
          <a:solidFill>
            <a:schemeClr val="bg1"/>
          </a:solidFill>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Psykiskt</a:t>
            </a:r>
            <a:r>
              <a:rPr kumimoji="0" lang="fi-FI" sz="4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fi-FI" sz="4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stöd</a:t>
            </a:r>
            <a:r>
              <a:rPr kumimoji="0" lang="fi-FI" sz="4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för </a:t>
            </a:r>
            <a:r>
              <a:rPr kumimoji="0" lang="fi-FI" sz="4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vänner</a:t>
            </a:r>
            <a:endParaRPr kumimoji="0" lang="fi-FI" sz="4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7037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526156" y="2019370"/>
            <a:ext cx="6030686" cy="41582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 kris kan förändra människans uppfattningar om livshantering, trygghet, förtroende, makt, närhet och självständighet.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Behovet av stöd kan inte bedömas utifrån händelsen i sig eller utifrån vilka den berör. Det avgörande är vad händelsen innebär för individen. </a:t>
            </a:r>
            <a:r>
              <a:rPr kumimoji="0" lang="sv-SE"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Behovet av stöd varierar från person till person.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526156" y="565861"/>
            <a:ext cx="5722244"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sv-SE" b="1" dirty="0">
                <a:latin typeface="Arial" panose="020B0604020202020204" pitchFamily="34" charset="0"/>
              </a:rPr>
              <a:t>Behovet av stöd varierar från person till person</a:t>
            </a:r>
            <a:endParaRPr lang="fi-FI" b="1" dirty="0">
              <a:latin typeface="Arial" panose="020B0604020202020204" pitchFamily="34" charset="0"/>
            </a:endParaRPr>
          </a:p>
        </p:txBody>
      </p:sp>
      <p:sp>
        <p:nvSpPr>
          <p:cNvPr id="3" name="Tekstiruutu 5">
            <a:extLst>
              <a:ext uri="{FF2B5EF4-FFF2-40B4-BE49-F238E27FC236}">
                <a16:creationId xmlns:a16="http://schemas.microsoft.com/office/drawing/2014/main" id="{25C80E65-7E39-4340-B61F-381BFF539C88}"/>
              </a:ext>
            </a:extLst>
          </p:cNvPr>
          <p:cNvSpPr txBox="1"/>
          <p:nvPr/>
        </p:nvSpPr>
        <p:spPr>
          <a:xfrm>
            <a:off x="7064077" y="4943481"/>
            <a:ext cx="175139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Joonas Brandt</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pic>
        <p:nvPicPr>
          <p:cNvPr id="4" name="Picture 3">
            <a:extLst>
              <a:ext uri="{FF2B5EF4-FFF2-40B4-BE49-F238E27FC236}">
                <a16:creationId xmlns:a16="http://schemas.microsoft.com/office/drawing/2014/main" id="{36823B16-2698-482A-BAA0-FC58A0568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5920" y="0"/>
            <a:ext cx="5466080" cy="6858000"/>
          </a:xfrm>
          <a:prstGeom prst="rect">
            <a:avLst/>
          </a:prstGeom>
        </p:spPr>
      </p:pic>
    </p:spTree>
    <p:extLst>
      <p:ext uri="{BB962C8B-B14F-4D97-AF65-F5344CB8AC3E}">
        <p14:creationId xmlns:p14="http://schemas.microsoft.com/office/powerpoint/2010/main" val="193792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705394" y="1076833"/>
            <a:ext cx="6030686" cy="41582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Trygghet</a:t>
            </a:r>
            <a:endParaRPr kumimoji="0" lang="fi-FI"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Lugn</a:t>
            </a:r>
            <a:endParaRPr kumimoji="0" lang="fi-FI"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Samhörighet</a:t>
            </a:r>
            <a:endParaRPr kumimoji="0" lang="fi-FI"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Initiativförmåga</a:t>
            </a:r>
            <a:endParaRPr kumimoji="0" lang="fi-FI"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Hopp</a:t>
            </a:r>
            <a:endParaRPr kumimoji="0" lang="fi-FI"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552803" y="528453"/>
            <a:ext cx="5455920" cy="871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sv-SE" b="1" dirty="0">
                <a:latin typeface="Arial" panose="020B0604020202020204" pitchFamily="34" charset="0"/>
              </a:rPr>
              <a:t>Syftet med psykiskt stöd är att stärka</a:t>
            </a:r>
            <a:endParaRPr lang="fi-FI" b="1" dirty="0">
              <a:latin typeface="Arial" panose="020B0604020202020204" pitchFamily="34" charset="0"/>
            </a:endParaRPr>
          </a:p>
        </p:txBody>
      </p:sp>
      <p:pic>
        <p:nvPicPr>
          <p:cNvPr id="5" name="Picture 4">
            <a:extLst>
              <a:ext uri="{FF2B5EF4-FFF2-40B4-BE49-F238E27FC236}">
                <a16:creationId xmlns:a16="http://schemas.microsoft.com/office/drawing/2014/main" id="{8E776714-5785-4E18-93BC-D88CBBA4DE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6080" y="0"/>
            <a:ext cx="5455920" cy="6858000"/>
          </a:xfrm>
          <a:prstGeom prst="rect">
            <a:avLst/>
          </a:prstGeom>
        </p:spPr>
      </p:pic>
      <p:sp>
        <p:nvSpPr>
          <p:cNvPr id="3" name="Tekstiruutu 5">
            <a:extLst>
              <a:ext uri="{FF2B5EF4-FFF2-40B4-BE49-F238E27FC236}">
                <a16:creationId xmlns:a16="http://schemas.microsoft.com/office/drawing/2014/main" id="{25C80E65-7E39-4340-B61F-381BFF539C88}"/>
              </a:ext>
            </a:extLst>
          </p:cNvPr>
          <p:cNvSpPr txBox="1"/>
          <p:nvPr/>
        </p:nvSpPr>
        <p:spPr>
          <a:xfrm>
            <a:off x="6736080" y="6422944"/>
            <a:ext cx="175139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Joonas Brandt</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spTree>
    <p:extLst>
      <p:ext uri="{BB962C8B-B14F-4D97-AF65-F5344CB8AC3E}">
        <p14:creationId xmlns:p14="http://schemas.microsoft.com/office/powerpoint/2010/main" val="3975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vesi, ulko, koira, seisominen&#10;&#10;Kuvaus luotu, erittäin korkea luotettavuus">
            <a:extLst>
              <a:ext uri="{FF2B5EF4-FFF2-40B4-BE49-F238E27FC236}">
                <a16:creationId xmlns:a16="http://schemas.microsoft.com/office/drawing/2014/main" id="{EBC79B06-EF5B-4B14-AE5E-DF75A2271D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7"/>
          <a:stretch/>
        </p:blipFill>
        <p:spPr>
          <a:xfrm>
            <a:off x="6733098" y="-1"/>
            <a:ext cx="5458901" cy="6939281"/>
          </a:xfrm>
          <a:prstGeom prst="rect">
            <a:avLst/>
          </a:prstGeom>
        </p:spPr>
      </p:pic>
      <p:sp>
        <p:nvSpPr>
          <p:cNvPr id="6" name="TextShape 1">
            <a:extLst>
              <a:ext uri="{FF2B5EF4-FFF2-40B4-BE49-F238E27FC236}">
                <a16:creationId xmlns:a16="http://schemas.microsoft.com/office/drawing/2014/main" id="{ADE580F5-8C85-B00E-7FA8-60070EBA1A65}"/>
              </a:ext>
            </a:extLst>
          </p:cNvPr>
          <p:cNvSpPr/>
          <p:nvPr/>
        </p:nvSpPr>
        <p:spPr>
          <a:xfrm>
            <a:off x="1388588" y="565861"/>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529912" y="1805311"/>
            <a:ext cx="6030686" cy="41582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Ögonkontakt</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Visa empati</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Lyssna mer än du talar</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Upprepa med egna ord</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Tolka inte</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Avbryt inte</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Döm inte</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Sammandrag</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Förtydligande frågor, öppna frågor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600693" y="953385"/>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b="1" dirty="0" err="1">
                <a:latin typeface="Arial" panose="020B0604020202020204" pitchFamily="34" charset="0"/>
              </a:rPr>
              <a:t>Aktivt</a:t>
            </a:r>
            <a:r>
              <a:rPr lang="fi-FI" b="1" dirty="0">
                <a:latin typeface="Arial" panose="020B0604020202020204" pitchFamily="34" charset="0"/>
              </a:rPr>
              <a:t> </a:t>
            </a:r>
            <a:r>
              <a:rPr lang="fi-FI" b="1" dirty="0" err="1">
                <a:latin typeface="Arial" panose="020B0604020202020204" pitchFamily="34" charset="0"/>
              </a:rPr>
              <a:t>lyssnande</a:t>
            </a:r>
            <a:endParaRPr lang="fi-FI" b="1" dirty="0">
              <a:latin typeface="Arial" panose="020B0604020202020204" pitchFamily="34" charset="0"/>
            </a:endParaRPr>
          </a:p>
        </p:txBody>
      </p:sp>
      <p:sp>
        <p:nvSpPr>
          <p:cNvPr id="3" name="Tekstiruutu 5">
            <a:extLst>
              <a:ext uri="{FF2B5EF4-FFF2-40B4-BE49-F238E27FC236}">
                <a16:creationId xmlns:a16="http://schemas.microsoft.com/office/drawing/2014/main" id="{25C80E65-7E39-4340-B61F-381BFF539C88}"/>
              </a:ext>
            </a:extLst>
          </p:cNvPr>
          <p:cNvSpPr txBox="1"/>
          <p:nvPr/>
        </p:nvSpPr>
        <p:spPr>
          <a:xfrm>
            <a:off x="10279739" y="6442705"/>
            <a:ext cx="175139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Joonas Brandt</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spTree>
    <p:extLst>
      <p:ext uri="{BB962C8B-B14F-4D97-AF65-F5344CB8AC3E}">
        <p14:creationId xmlns:p14="http://schemas.microsoft.com/office/powerpoint/2010/main" val="87511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707571" y="1585274"/>
            <a:ext cx="10134600" cy="415826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i-FI" altLang="en-US" sz="28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defRPr/>
            </a:pPr>
            <a:r>
              <a:rPr lang="sv-SE" sz="3100" b="0" i="0" dirty="0">
                <a:solidFill>
                  <a:srgbClr val="1F1F1F"/>
                </a:solidFill>
                <a:effectLst/>
                <a:latin typeface="Arial" panose="020B0604020202020204" pitchFamily="34" charset="0"/>
              </a:rPr>
              <a:t>Ge utrymme för diskussion. Det finns inget behov av att ha färdiga svar. Det viktiga är att dela det.</a:t>
            </a:r>
          </a:p>
          <a:p>
            <a:pPr marL="457200" indent="-457200">
              <a:buFont typeface="Arial" panose="020B0604020202020204" pitchFamily="34" charset="0"/>
              <a:buChar char="•"/>
              <a:defRPr/>
            </a:pPr>
            <a:endParaRPr lang="sv-SE" sz="3100" b="0" i="0" dirty="0">
              <a:solidFill>
                <a:srgbClr val="1F1F1F"/>
              </a:solidFill>
              <a:effectLst/>
              <a:latin typeface="Arial" panose="020B0604020202020204" pitchFamily="34" charset="0"/>
            </a:endParaRPr>
          </a:p>
          <a:p>
            <a:pPr marL="457200" indent="-457200">
              <a:buFont typeface="Arial" panose="020B0604020202020204" pitchFamily="34" charset="0"/>
              <a:buChar char="•"/>
              <a:defRPr/>
            </a:pPr>
            <a:r>
              <a:rPr lang="sv-SE" sz="3100" b="0" i="0" dirty="0">
                <a:solidFill>
                  <a:srgbClr val="1F1F1F"/>
                </a:solidFill>
                <a:effectLst/>
                <a:latin typeface="Arial" panose="020B0604020202020204" pitchFamily="34" charset="0"/>
              </a:rPr>
              <a:t>Vardagsrutiner och en regelbunden daglig rytm hjälper dig att orka. Stöd för regelbunden mat, tillräcklig vila och träning.</a:t>
            </a:r>
          </a:p>
          <a:p>
            <a:pPr marL="457200" indent="-457200">
              <a:buFont typeface="Arial" panose="020B0604020202020204" pitchFamily="34" charset="0"/>
              <a:buChar char="•"/>
              <a:defRPr/>
            </a:pPr>
            <a:endParaRPr lang="sv-SE" sz="3100" b="0" i="0" dirty="0">
              <a:solidFill>
                <a:srgbClr val="1F1F1F"/>
              </a:solidFill>
              <a:effectLst/>
              <a:latin typeface="Arial" panose="020B0604020202020204" pitchFamily="34" charset="0"/>
            </a:endParaRPr>
          </a:p>
          <a:p>
            <a:pPr marL="457200" indent="-457200">
              <a:buFont typeface="Arial" panose="020B0604020202020204" pitchFamily="34" charset="0"/>
              <a:buChar char="•"/>
              <a:defRPr/>
            </a:pPr>
            <a:r>
              <a:rPr lang="fi-FI" sz="3100" b="0" i="0" dirty="0" err="1">
                <a:solidFill>
                  <a:srgbClr val="1F1F1F"/>
                </a:solidFill>
                <a:effectLst/>
                <a:latin typeface="Arial" panose="020B0604020202020204" pitchFamily="34" charset="0"/>
              </a:rPr>
              <a:t>Stöd</a:t>
            </a:r>
            <a:r>
              <a:rPr lang="fi-FI" sz="3100" b="0" i="0" dirty="0">
                <a:solidFill>
                  <a:srgbClr val="1F1F1F"/>
                </a:solidFill>
                <a:effectLst/>
                <a:latin typeface="Arial" panose="020B0604020202020204" pitchFamily="34" charset="0"/>
              </a:rPr>
              <a:t> </a:t>
            </a:r>
            <a:r>
              <a:rPr lang="fi-FI" sz="3100" b="0" i="0" dirty="0" err="1">
                <a:solidFill>
                  <a:srgbClr val="1F1F1F"/>
                </a:solidFill>
                <a:effectLst/>
                <a:latin typeface="Arial" panose="020B0604020202020204" pitchFamily="34" charset="0"/>
              </a:rPr>
              <a:t>personens</a:t>
            </a:r>
            <a:r>
              <a:rPr lang="fi-FI" sz="3100" b="0" i="0" dirty="0">
                <a:solidFill>
                  <a:srgbClr val="1F1F1F"/>
                </a:solidFill>
                <a:effectLst/>
                <a:latin typeface="Arial" panose="020B0604020202020204" pitchFamily="34" charset="0"/>
              </a:rPr>
              <a:t> </a:t>
            </a:r>
            <a:r>
              <a:rPr lang="fi-FI" sz="3100" b="0" i="0" dirty="0" err="1">
                <a:solidFill>
                  <a:srgbClr val="1F1F1F"/>
                </a:solidFill>
                <a:effectLst/>
                <a:latin typeface="Arial" panose="020B0604020202020204" pitchFamily="34" charset="0"/>
              </a:rPr>
              <a:t>egna</a:t>
            </a:r>
            <a:r>
              <a:rPr lang="fi-FI" sz="3100" b="0" i="0" dirty="0">
                <a:solidFill>
                  <a:srgbClr val="1F1F1F"/>
                </a:solidFill>
                <a:effectLst/>
                <a:latin typeface="Arial" panose="020B0604020202020204" pitchFamily="34" charset="0"/>
              </a:rPr>
              <a:t> </a:t>
            </a:r>
            <a:r>
              <a:rPr lang="fi-FI" sz="3100" b="0" i="0" dirty="0" err="1">
                <a:solidFill>
                  <a:srgbClr val="1F1F1F"/>
                </a:solidFill>
                <a:effectLst/>
                <a:latin typeface="Arial" panose="020B0604020202020204" pitchFamily="34" charset="0"/>
              </a:rPr>
              <a:t>resurser</a:t>
            </a:r>
            <a:r>
              <a:rPr lang="fi-FI" sz="3100" b="0" i="0" dirty="0">
                <a:solidFill>
                  <a:srgbClr val="1F1F1F"/>
                </a:solidFill>
                <a:effectLst/>
                <a:latin typeface="Arial" panose="020B0604020202020204" pitchFamily="34" charset="0"/>
              </a:rPr>
              <a:t>.</a:t>
            </a:r>
          </a:p>
          <a:p>
            <a:pPr marL="457200" indent="-457200">
              <a:buFont typeface="Arial" panose="020B0604020202020204" pitchFamily="34" charset="0"/>
              <a:buChar char="•"/>
              <a:defRPr/>
            </a:pPr>
            <a:endParaRPr kumimoji="0" lang="fi-FI" sz="3100" u="none" strike="noStrike" kern="1200" cap="none" spc="0" normalizeH="0" baseline="0" noProof="0" dirty="0">
              <a:ln>
                <a:noFill/>
              </a:ln>
              <a:solidFill>
                <a:srgbClr val="1F1F1F"/>
              </a:solidFill>
              <a:uLnTx/>
              <a:uFillTx/>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kumimoji="0" lang="sv-SE" sz="3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Om det handlar om sorg, istället för att sörja det förflutna. Stöd att vända blicken mot framtiden.</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sv-SE"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rPr>
            </a:b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1197269" y="716339"/>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sz="4000" b="1" dirty="0" err="1">
                <a:latin typeface="Arial" panose="020B0604020202020204" pitchFamily="34" charset="0"/>
              </a:rPr>
              <a:t>Aktivt</a:t>
            </a:r>
            <a:r>
              <a:rPr lang="fi-FI" sz="4000" b="1" dirty="0">
                <a:latin typeface="Arial" panose="020B0604020202020204" pitchFamily="34" charset="0"/>
              </a:rPr>
              <a:t> </a:t>
            </a:r>
            <a:r>
              <a:rPr lang="fi-FI" sz="4000" b="1" dirty="0" err="1">
                <a:latin typeface="Arial" panose="020B0604020202020204" pitchFamily="34" charset="0"/>
              </a:rPr>
              <a:t>lyssnande</a:t>
            </a:r>
            <a:endParaRPr lang="fi-FI" sz="4000" b="1" dirty="0">
              <a:latin typeface="Arial" panose="020B0604020202020204" pitchFamily="34" charset="0"/>
            </a:endParaRPr>
          </a:p>
        </p:txBody>
      </p:sp>
    </p:spTree>
    <p:extLst>
      <p:ext uri="{BB962C8B-B14F-4D97-AF65-F5344CB8AC3E}">
        <p14:creationId xmlns:p14="http://schemas.microsoft.com/office/powerpoint/2010/main" val="403612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402771" y="1336287"/>
            <a:ext cx="10134600" cy="493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457200" indent="-457200" algn="l" rtl="0">
              <a:lnSpc>
                <a:spcPct val="90000"/>
              </a:lnSpc>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Man ger alltför färdiga lösningar.</a:t>
            </a:r>
          </a:p>
          <a:p>
            <a:pPr lvl="1" algn="l" rtl="0">
              <a:lnSpc>
                <a:spcPct val="90000"/>
              </a:lnSpc>
            </a:pPr>
            <a:r>
              <a:rPr lang="sv-fi" b="0" i="0" u="none" baseline="0" dirty="0">
                <a:latin typeface="Arial" panose="020B0604020202020204" pitchFamily="34" charset="0"/>
                <a:ea typeface="Verdana" panose="020B0604030504040204" pitchFamily="34" charset="0"/>
                <a:cs typeface="Arial" panose="020B0604020202020204" pitchFamily="34" charset="0"/>
              </a:rPr>
              <a:t>Man strävar efter att </a:t>
            </a:r>
            <a:r>
              <a:rPr lang="sv-fi" b="0" i="0" u="none" baseline="0" dirty="0" err="1">
                <a:latin typeface="Arial" panose="020B0604020202020204" pitchFamily="34" charset="0"/>
                <a:ea typeface="Verdana" panose="020B0604030504040204" pitchFamily="34" charset="0"/>
                <a:cs typeface="Arial" panose="020B0604020202020204" pitchFamily="34" charset="0"/>
              </a:rPr>
              <a:t>vänklienten</a:t>
            </a:r>
            <a:r>
              <a:rPr lang="sv-fi" b="0" i="0" u="none" baseline="0" dirty="0">
                <a:latin typeface="Arial" panose="020B0604020202020204" pitchFamily="34" charset="0"/>
                <a:ea typeface="Verdana" panose="020B0604030504040204" pitchFamily="34" charset="0"/>
                <a:cs typeface="Arial" panose="020B0604020202020204" pitchFamily="34" charset="0"/>
              </a:rPr>
              <a:t> själv ska hitta lösningar på sina problem.</a:t>
            </a:r>
          </a:p>
          <a:p>
            <a:pPr lvl="1" algn="l" rtl="0">
              <a:lnSpc>
                <a:spcPct val="90000"/>
              </a:lnSpc>
            </a:pPr>
            <a:r>
              <a:rPr lang="sv-fi" b="0" i="0" u="none" baseline="0" dirty="0">
                <a:latin typeface="Arial" panose="020B0604020202020204" pitchFamily="34" charset="0"/>
                <a:ea typeface="Verdana" panose="020B0604030504040204" pitchFamily="34" charset="0"/>
                <a:cs typeface="Arial" panose="020B0604020202020204" pitchFamily="34" charset="0"/>
              </a:rPr>
              <a:t>Hur har du agerat tidigare i motsvarande situationer?</a:t>
            </a:r>
          </a:p>
          <a:p>
            <a:pPr lvl="1" algn="l" rtl="0">
              <a:lnSpc>
                <a:spcPct val="90000"/>
              </a:lnSpc>
            </a:pPr>
            <a:endParaRPr lang="sv-fi" sz="2400" b="0" i="0" u="none" baseline="0" dirty="0">
              <a:latin typeface="Arial" panose="020B0604020202020204" pitchFamily="34" charset="0"/>
              <a:ea typeface="Verdana" panose="020B0604030504040204" pitchFamily="34" charset="0"/>
              <a:cs typeface="Arial" panose="020B0604020202020204" pitchFamily="34" charset="0"/>
            </a:endParaRPr>
          </a:p>
          <a:p>
            <a:pPr marL="457200" indent="-457200" algn="l" rtl="0">
              <a:lnSpc>
                <a:spcPct val="90000"/>
              </a:lnSpc>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Man hakar upp sig på egna åsikter eller bisaker.</a:t>
            </a:r>
          </a:p>
          <a:p>
            <a:pPr marL="457200" indent="-457200" algn="l" rtl="0">
              <a:lnSpc>
                <a:spcPct val="90000"/>
              </a:lnSpc>
              <a:buFont typeface="Arial" panose="020B0604020202020204" pitchFamily="34" charset="0"/>
              <a:buChar char="•"/>
            </a:pPr>
            <a:endParaRPr lang="sv-fi" sz="3200" b="0" i="0" u="none" baseline="0" dirty="0">
              <a:latin typeface="Arial" panose="020B0604020202020204" pitchFamily="34" charset="0"/>
              <a:ea typeface="Verdana" panose="020B0604030504040204" pitchFamily="34" charset="0"/>
              <a:cs typeface="Arial" panose="020B0604020202020204" pitchFamily="34" charset="0"/>
            </a:endParaRPr>
          </a:p>
          <a:p>
            <a:pPr marL="457200" indent="-457200" algn="l" rtl="0">
              <a:lnSpc>
                <a:spcPct val="90000"/>
              </a:lnSpc>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Problemlösning kan ta mer tid än vi tror. </a:t>
            </a:r>
          </a:p>
          <a:p>
            <a:pPr marL="457200" indent="-457200" algn="l" rtl="0">
              <a:lnSpc>
                <a:spcPct val="90000"/>
              </a:lnSpc>
              <a:buFont typeface="Arial" panose="020B0604020202020204" pitchFamily="34" charset="0"/>
              <a:buChar char="•"/>
            </a:pPr>
            <a:endParaRPr lang="sv-fi" sz="3200" b="0" i="0" u="none" baseline="0" dirty="0">
              <a:latin typeface="Arial" panose="020B0604020202020204" pitchFamily="34" charset="0"/>
              <a:ea typeface="Verdana" panose="020B0604030504040204" pitchFamily="34" charset="0"/>
              <a:cs typeface="Arial" panose="020B0604020202020204" pitchFamily="34" charset="0"/>
            </a:endParaRPr>
          </a:p>
          <a:p>
            <a:pPr marL="457200" indent="-457200" algn="l" rtl="0">
              <a:lnSpc>
                <a:spcPct val="90000"/>
              </a:lnSpc>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Oönskad hjälp är ofta onödig. Man försöker ofta ge råd även om de inte behövs.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838200" y="565861"/>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sv-fi" sz="3600" b="1" i="0" u="none" baseline="0" dirty="0">
                <a:latin typeface="Arial" panose="020B0604020202020204" pitchFamily="34" charset="0"/>
                <a:ea typeface="Verdana" panose="020B0604030504040204" pitchFamily="34" charset="0"/>
              </a:rPr>
              <a:t>Fallgropar i människomöten</a:t>
            </a:r>
            <a:br>
              <a:rPr lang="sv-fi" sz="2800" b="0" i="0" u="none" baseline="0" dirty="0">
                <a:latin typeface="Verdana" panose="020B0604030504040204" pitchFamily="34" charset="0"/>
                <a:ea typeface="Verdana" panose="020B0604030504040204" pitchFamily="34" charset="0"/>
                <a:cs typeface="Verdana" panose="020B0604030504040204" pitchFamily="34" charset="0"/>
              </a:rPr>
            </a:br>
            <a:endParaRPr lang="fi-FI" b="1" dirty="0">
              <a:latin typeface="Arial" panose="020B0604020202020204" pitchFamily="34" charset="0"/>
            </a:endParaRPr>
          </a:p>
        </p:txBody>
      </p:sp>
    </p:spTree>
    <p:extLst>
      <p:ext uri="{BB962C8B-B14F-4D97-AF65-F5344CB8AC3E}">
        <p14:creationId xmlns:p14="http://schemas.microsoft.com/office/powerpoint/2010/main" val="119853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695696" y="292700"/>
            <a:ext cx="10515600" cy="1019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Case </a:t>
            </a: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utbildning</a:t>
            </a:r>
            <a:r>
              <a:rPr lang="fi-FI" sz="2400" b="1" dirty="0">
                <a:solidFill>
                  <a:srgbClr val="000000"/>
                </a:solidFill>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hur</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ska</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man</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möta</a:t>
            </a:r>
            <a:r>
              <a:rPr lang="fi-FI" sz="2400" dirty="0">
                <a:solidFill>
                  <a:srgbClr val="000000"/>
                </a:solidFill>
                <a:latin typeface="Arial" panose="020B0604020202020204" pitchFamily="34" charset="0"/>
                <a:ea typeface="Verdana"/>
                <a:cs typeface="Arial" panose="020B0604020202020204" pitchFamily="34" charset="0"/>
              </a:rPr>
              <a:t>, </a:t>
            </a:r>
            <a:r>
              <a:rPr lang="fi-FI" sz="2400" dirty="0" err="1">
                <a:solidFill>
                  <a:srgbClr val="000000"/>
                </a:solidFill>
                <a:latin typeface="Arial" panose="020B0604020202020204" pitchFamily="34" charset="0"/>
                <a:ea typeface="Verdana"/>
                <a:cs typeface="Arial" panose="020B0604020202020204" pitchFamily="34" charset="0"/>
              </a:rPr>
              <a:t>stödja</a:t>
            </a:r>
            <a:r>
              <a:rPr lang="fi-FI" sz="2400" dirty="0">
                <a:solidFill>
                  <a:srgbClr val="000000"/>
                </a:solidFill>
                <a:latin typeface="Arial" panose="020B0604020202020204" pitchFamily="34" charset="0"/>
                <a:ea typeface="Verdana"/>
                <a:cs typeface="Arial" panose="020B0604020202020204" pitchFamily="34" charset="0"/>
              </a:rPr>
              <a:t> </a:t>
            </a:r>
            <a:r>
              <a:rPr lang="fi-FI" sz="2400" dirty="0" err="1">
                <a:solidFill>
                  <a:srgbClr val="000000"/>
                </a:solidFill>
                <a:latin typeface="Arial" panose="020B0604020202020204" pitchFamily="34" charset="0"/>
                <a:ea typeface="Verdana"/>
                <a:cs typeface="Arial" panose="020B0604020202020204" pitchFamily="34" charset="0"/>
              </a:rPr>
              <a:t>och</a:t>
            </a:r>
            <a:r>
              <a:rPr lang="fi-FI" sz="2400" dirty="0">
                <a:solidFill>
                  <a:srgbClr val="000000"/>
                </a:solidFill>
                <a:latin typeface="Arial" panose="020B0604020202020204" pitchFamily="34" charset="0"/>
                <a:ea typeface="Verdana"/>
                <a:cs typeface="Arial" panose="020B0604020202020204" pitchFamily="34" charset="0"/>
              </a:rPr>
              <a:t> </a:t>
            </a:r>
            <a:r>
              <a:rPr lang="fi-FI" sz="2400" dirty="0" err="1">
                <a:solidFill>
                  <a:srgbClr val="000000"/>
                </a:solidFill>
                <a:latin typeface="Arial" panose="020B0604020202020204" pitchFamily="34" charset="0"/>
                <a:ea typeface="Verdana"/>
                <a:cs typeface="Arial" panose="020B0604020202020204" pitchFamily="34" charset="0"/>
              </a:rPr>
              <a:t>vägleda</a:t>
            </a:r>
            <a:r>
              <a:rPr lang="fi-FI" sz="2400" dirty="0">
                <a:solidFill>
                  <a:srgbClr val="000000"/>
                </a:solidFill>
                <a:latin typeface="Arial" panose="020B0604020202020204" pitchFamily="34" charset="0"/>
                <a:ea typeface="Verdana"/>
                <a:cs typeface="Arial" panose="020B0604020202020204" pitchFamily="34" charset="0"/>
              </a:rPr>
              <a:t>?</a:t>
            </a: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Cloud 4">
            <a:extLst>
              <a:ext uri="{FF2B5EF4-FFF2-40B4-BE49-F238E27FC236}">
                <a16:creationId xmlns:a16="http://schemas.microsoft.com/office/drawing/2014/main" id="{FE2B1D73-DD33-41A8-B634-F83BE3A83058}"/>
              </a:ext>
            </a:extLst>
          </p:cNvPr>
          <p:cNvSpPr/>
          <p:nvPr/>
        </p:nvSpPr>
        <p:spPr bwMode="auto">
          <a:xfrm>
            <a:off x="7323976" y="1930869"/>
            <a:ext cx="3257266" cy="1325563"/>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58850" rtl="0" eaLnBrk="1" fontAlgn="auto" latinLnBrk="0" hangingPunct="1">
              <a:lnSpc>
                <a:spcPct val="100000"/>
              </a:lnSpc>
              <a:spcBef>
                <a:spcPts val="0"/>
              </a:spcBef>
              <a:spcAft>
                <a:spcPts val="0"/>
              </a:spcAft>
              <a:buClrTx/>
              <a:buSzTx/>
              <a:buFontTx/>
              <a:buNone/>
              <a:tabLst/>
              <a:defRPr/>
            </a:pPr>
            <a:r>
              <a:rPr kumimoji="0" lang="fi-FI" altLang="fi-FI" sz="2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Ensam</a:t>
            </a:r>
            <a:br>
              <a:rPr kumimoji="0" lang="fi-FI" altLang="fi-FI"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 name="Cloud 7">
            <a:extLst>
              <a:ext uri="{FF2B5EF4-FFF2-40B4-BE49-F238E27FC236}">
                <a16:creationId xmlns:a16="http://schemas.microsoft.com/office/drawing/2014/main" id="{05D2A69C-F855-40E0-8BE9-9AF2D2878E88}"/>
              </a:ext>
            </a:extLst>
          </p:cNvPr>
          <p:cNvSpPr/>
          <p:nvPr/>
        </p:nvSpPr>
        <p:spPr bwMode="auto">
          <a:xfrm>
            <a:off x="7751352" y="4601810"/>
            <a:ext cx="3886466" cy="1672457"/>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58850" rtl="0" eaLnBrk="1" fontAlgn="auto" latinLnBrk="0" hangingPunct="1">
              <a:lnSpc>
                <a:spcPct val="100000"/>
              </a:lnSpc>
              <a:spcBef>
                <a:spcPts val="0"/>
              </a:spcBef>
              <a:spcAft>
                <a:spcPts val="0"/>
              </a:spcAft>
              <a:buClrTx/>
              <a:buSzTx/>
              <a:buFontTx/>
              <a:buNone/>
              <a:tabLst/>
              <a:defRPr/>
            </a:pPr>
            <a:r>
              <a:rPr kumimoji="0" lang="fi-FI" altLang="fi-FI"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Minnesförlust</a:t>
            </a:r>
            <a:br>
              <a:rPr kumimoji="0" lang="fi-FI" altLang="fi-FI" sz="16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 name="Cloud 8">
            <a:extLst>
              <a:ext uri="{FF2B5EF4-FFF2-40B4-BE49-F238E27FC236}">
                <a16:creationId xmlns:a16="http://schemas.microsoft.com/office/drawing/2014/main" id="{FDDF834F-1249-4FA9-8F59-C8CADD9BF031}"/>
              </a:ext>
            </a:extLst>
          </p:cNvPr>
          <p:cNvSpPr/>
          <p:nvPr/>
        </p:nvSpPr>
        <p:spPr bwMode="auto">
          <a:xfrm>
            <a:off x="215520" y="2378183"/>
            <a:ext cx="3791806" cy="2871216"/>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58850" rtl="0" eaLnBrk="1" fontAlgn="auto" latinLnBrk="0" hangingPunct="1">
              <a:lnSpc>
                <a:spcPct val="100000"/>
              </a:lnSpc>
              <a:spcBef>
                <a:spcPts val="0"/>
              </a:spcBef>
              <a:spcAft>
                <a:spcPts val="0"/>
              </a:spcAft>
              <a:buClrTx/>
              <a:buSzTx/>
              <a:buFontTx/>
              <a:buNone/>
              <a:tabLst/>
              <a:defRPr/>
            </a:pPr>
            <a:r>
              <a:rPr lang="fi-FI"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Länge</a:t>
            </a:r>
            <a:r>
              <a:rPr lang="fi-FI" sz="2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i-FI"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förtsatt</a:t>
            </a:r>
            <a:r>
              <a:rPr lang="fi-FI" sz="2800" dirty="0">
                <a:solidFill>
                  <a:srgbClr val="000000"/>
                </a:solidFill>
                <a:latin typeface="Verdana" panose="020B0604030504040204" pitchFamily="34" charset="0"/>
                <a:ea typeface="Verdana" panose="020B0604030504040204" pitchFamily="34" charset="0"/>
                <a:cs typeface="Verdana" panose="020B0604030504040204" pitchFamily="34" charset="0"/>
              </a:rPr>
              <a:t> f</a:t>
            </a:r>
            <a:r>
              <a:rPr kumimoji="0" lang="fi-FI" sz="28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attigdom</a:t>
            </a:r>
            <a:br>
              <a:rPr kumimoji="0" lang="fi-FI" altLang="fi-FI"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0" name="Cloud 9">
            <a:extLst>
              <a:ext uri="{FF2B5EF4-FFF2-40B4-BE49-F238E27FC236}">
                <a16:creationId xmlns:a16="http://schemas.microsoft.com/office/drawing/2014/main" id="{51B5A645-16F8-4929-8A45-269EA19C13C0}"/>
              </a:ext>
            </a:extLst>
          </p:cNvPr>
          <p:cNvSpPr/>
          <p:nvPr/>
        </p:nvSpPr>
        <p:spPr bwMode="auto">
          <a:xfrm>
            <a:off x="8333987" y="2826938"/>
            <a:ext cx="3577176" cy="1461308"/>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58850" rtl="0" eaLnBrk="1" fontAlgn="auto" latinLnBrk="0" hangingPunct="1">
              <a:lnSpc>
                <a:spcPct val="100000"/>
              </a:lnSpc>
              <a:spcBef>
                <a:spcPts val="0"/>
              </a:spcBef>
              <a:spcAft>
                <a:spcPts val="0"/>
              </a:spcAft>
              <a:buClrTx/>
              <a:buSzTx/>
              <a:buFontTx/>
              <a:buNone/>
              <a:tabLst/>
              <a:defRPr/>
            </a:pPr>
            <a:r>
              <a:rPr kumimoji="0" lang="fi-FI" altLang="fi-FI" sz="32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Långtids-patient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 name="Cloud 10">
            <a:extLst>
              <a:ext uri="{FF2B5EF4-FFF2-40B4-BE49-F238E27FC236}">
                <a16:creationId xmlns:a16="http://schemas.microsoft.com/office/drawing/2014/main" id="{58AEFC97-B4F0-4890-B805-A625C14A24F0}"/>
              </a:ext>
            </a:extLst>
          </p:cNvPr>
          <p:cNvSpPr/>
          <p:nvPr/>
        </p:nvSpPr>
        <p:spPr bwMode="auto">
          <a:xfrm>
            <a:off x="795647" y="4500749"/>
            <a:ext cx="4195511" cy="1814880"/>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58850" rtl="0" eaLnBrk="1" fontAlgn="auto" latinLnBrk="0" hangingPunct="1">
              <a:lnSpc>
                <a:spcPct val="100000"/>
              </a:lnSpc>
              <a:spcBef>
                <a:spcPts val="0"/>
              </a:spcBef>
              <a:spcAft>
                <a:spcPts val="0"/>
              </a:spcAft>
              <a:buClrTx/>
              <a:buSzTx/>
              <a:buFontTx/>
              <a:buNone/>
              <a:tabLst/>
              <a:defRPr/>
            </a:pPr>
            <a:endParaRPr lang="fi-FI" altLang="fi-FI" sz="2000" noProof="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58850" rtl="0" eaLnBrk="1" fontAlgn="auto" latinLnBrk="0" hangingPunct="1">
              <a:lnSpc>
                <a:spcPct val="100000"/>
              </a:lnSpc>
              <a:spcBef>
                <a:spcPts val="0"/>
              </a:spcBef>
              <a:spcAft>
                <a:spcPts val="0"/>
              </a:spcAft>
              <a:buClrTx/>
              <a:buSzTx/>
              <a:buFontTx/>
              <a:buNone/>
              <a:tabLst/>
              <a:defRPr/>
            </a:pPr>
            <a:r>
              <a:rPr kumimoji="0" lang="fi-FI" altLang="fi-FI" sz="2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Missbruksproblem</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 name="Cloud 11">
            <a:extLst>
              <a:ext uri="{FF2B5EF4-FFF2-40B4-BE49-F238E27FC236}">
                <a16:creationId xmlns:a16="http://schemas.microsoft.com/office/drawing/2014/main" id="{798B3548-1387-4C4D-A4A2-E26BA424802A}"/>
              </a:ext>
            </a:extLst>
          </p:cNvPr>
          <p:cNvSpPr/>
          <p:nvPr/>
        </p:nvSpPr>
        <p:spPr bwMode="auto">
          <a:xfrm>
            <a:off x="5058251" y="5088959"/>
            <a:ext cx="2693101" cy="1427488"/>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58850" rtl="0" eaLnBrk="1" fontAlgn="auto" latinLnBrk="0" hangingPunct="1">
              <a:lnSpc>
                <a:spcPct val="100000"/>
              </a:lnSpc>
              <a:spcBef>
                <a:spcPts val="0"/>
              </a:spcBef>
              <a:spcAft>
                <a:spcPts val="0"/>
              </a:spcAft>
              <a:buClrTx/>
              <a:buSzTx/>
              <a:buFontTx/>
              <a:buNone/>
              <a:tabLst/>
              <a:defRPr/>
            </a:pPr>
            <a:r>
              <a:rPr kumimoji="0" lang="fi-FI" altLang="fi-FI" sz="2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Berövad</a:t>
            </a:r>
            <a:r>
              <a:rPr lang="fi-FI" altLang="fi-FI"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i-FI" altLang="fi-FI" sz="2000" dirty="0" err="1">
                <a:solidFill>
                  <a:srgbClr val="000000"/>
                </a:solidFill>
                <a:latin typeface="Verdana" panose="020B0604030504040204" pitchFamily="34" charset="0"/>
                <a:ea typeface="Verdana" panose="020B0604030504040204" pitchFamily="34" charset="0"/>
                <a:cs typeface="Verdana" panose="020B0604030504040204" pitchFamily="34" charset="0"/>
              </a:rPr>
              <a:t>eller</a:t>
            </a:r>
            <a:r>
              <a:rPr kumimoji="0" lang="fi-FI" altLang="fi-FI"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altLang="fi-FI" sz="2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döende</a:t>
            </a:r>
            <a:r>
              <a:rPr kumimoji="0" lang="fi-FI" altLang="fi-FI"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 name="Cloud 12">
            <a:extLst>
              <a:ext uri="{FF2B5EF4-FFF2-40B4-BE49-F238E27FC236}">
                <a16:creationId xmlns:a16="http://schemas.microsoft.com/office/drawing/2014/main" id="{6E05684B-B95F-4F03-8201-13022A3F8ED4}"/>
              </a:ext>
            </a:extLst>
          </p:cNvPr>
          <p:cNvSpPr/>
          <p:nvPr/>
        </p:nvSpPr>
        <p:spPr bwMode="auto">
          <a:xfrm>
            <a:off x="3622264" y="1985547"/>
            <a:ext cx="3577176" cy="1967399"/>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58850" rtl="0" eaLnBrk="1" fontAlgn="auto" latinLnBrk="0" hangingPunct="1">
              <a:lnSpc>
                <a:spcPct val="100000"/>
              </a:lnSpc>
              <a:spcBef>
                <a:spcPts val="0"/>
              </a:spcBef>
              <a:spcAft>
                <a:spcPts val="0"/>
              </a:spcAft>
              <a:buClrTx/>
              <a:buSzTx/>
              <a:buFontTx/>
              <a:buNone/>
              <a:tabLst/>
              <a:defRPr/>
            </a:pPr>
            <a:r>
              <a:rPr kumimoji="0" lang="fi-FI" altLang="fi-FI"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Tung</a:t>
            </a:r>
            <a:r>
              <a:rPr kumimoji="0" lang="fi-FI" altLang="fi-FI"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altLang="fi-FI"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familje-omsorgssituation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4" name="Cloud 13">
            <a:extLst>
              <a:ext uri="{FF2B5EF4-FFF2-40B4-BE49-F238E27FC236}">
                <a16:creationId xmlns:a16="http://schemas.microsoft.com/office/drawing/2014/main" id="{CA8F1F6E-E904-40C4-8D10-9DA73BFC4EC0}"/>
              </a:ext>
            </a:extLst>
          </p:cNvPr>
          <p:cNvSpPr/>
          <p:nvPr/>
        </p:nvSpPr>
        <p:spPr bwMode="auto">
          <a:xfrm>
            <a:off x="5493734" y="3409031"/>
            <a:ext cx="3761098" cy="1672457"/>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58850" rtl="0" eaLnBrk="1" fontAlgn="auto" latinLnBrk="0" hangingPunct="1">
              <a:lnSpc>
                <a:spcPct val="100000"/>
              </a:lnSpc>
              <a:spcBef>
                <a:spcPts val="0"/>
              </a:spcBef>
              <a:spcAft>
                <a:spcPts val="0"/>
              </a:spcAft>
              <a:buClrTx/>
              <a:buSzTx/>
              <a:buFontTx/>
              <a:buNone/>
              <a:tabLst/>
              <a:defRPr/>
            </a:pPr>
            <a:endParaRPr kumimoji="0" lang="fi-FI" altLang="fi-FI"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958850" rtl="0" eaLnBrk="1" fontAlgn="auto" latinLnBrk="0" hangingPunct="1">
              <a:lnSpc>
                <a:spcPct val="100000"/>
              </a:lnSpc>
              <a:spcBef>
                <a:spcPts val="0"/>
              </a:spcBef>
              <a:spcAft>
                <a:spcPts val="0"/>
              </a:spcAft>
              <a:buClrTx/>
              <a:buSzTx/>
              <a:buFontTx/>
              <a:buNone/>
              <a:tabLst/>
              <a:defRPr/>
            </a:pPr>
            <a:r>
              <a:rPr kumimoji="0" lang="fi-FI" altLang="fi-FI"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Deprimerad</a:t>
            </a:r>
            <a:br>
              <a:rPr kumimoji="0" lang="fi-FI" altLang="fi-FI" sz="16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886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527805" y="565861"/>
            <a:ext cx="478173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sv-SE" sz="3200" b="1" dirty="0">
                <a:latin typeface="Arial" panose="020B0604020202020204" pitchFamily="34" charset="0"/>
              </a:rPr>
              <a:t>När ska man föra sin oro på tal? </a:t>
            </a:r>
            <a:br>
              <a:rPr lang="sv-SE" sz="3200" b="1" dirty="0">
                <a:latin typeface="Arial" panose="020B0604020202020204" pitchFamily="34" charset="0"/>
              </a:rPr>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endParaRPr lang="fi-FI" b="1" dirty="0">
              <a:latin typeface="Arial" panose="020B0604020202020204" pitchFamily="34" charset="0"/>
            </a:endParaRPr>
          </a:p>
        </p:txBody>
      </p:sp>
      <p:sp>
        <p:nvSpPr>
          <p:cNvPr id="8" name="TextBox 7">
            <a:extLst>
              <a:ext uri="{FF2B5EF4-FFF2-40B4-BE49-F238E27FC236}">
                <a16:creationId xmlns:a16="http://schemas.microsoft.com/office/drawing/2014/main" id="{854E5C7B-EBC4-ED49-259E-B3EFAB5BAA62}"/>
              </a:ext>
            </a:extLst>
          </p:cNvPr>
          <p:cNvSpPr txBox="1"/>
          <p:nvPr/>
        </p:nvSpPr>
        <p:spPr>
          <a:xfrm>
            <a:off x="314049" y="2052832"/>
            <a:ext cx="5868852" cy="363381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fi"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När en </a:t>
            </a:r>
            <a:r>
              <a:rPr kumimoji="0" lang="sv-fi" sz="24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vänklient</a:t>
            </a:r>
            <a:r>
              <a:rPr kumimoji="0" lang="sv-fi"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verkar orolig, ångestfylld, frånvarande.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När du själv noterar någonting onormalt.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När en </a:t>
            </a:r>
            <a:r>
              <a:rPr lang="sv-fi" sz="2400" b="0" i="0" u="none" baseline="0" dirty="0" err="1">
                <a:latin typeface="Arial" panose="020B0604020202020204" pitchFamily="34" charset="0"/>
                <a:ea typeface="Verdana" panose="020B0604030504040204" pitchFamily="34" charset="0"/>
                <a:cs typeface="Arial" panose="020B0604020202020204" pitchFamily="34" charset="0"/>
              </a:rPr>
              <a:t>vänklient</a:t>
            </a:r>
            <a:r>
              <a:rPr lang="sv-fi" sz="2400" b="0" i="0" u="none" baseline="0" dirty="0">
                <a:latin typeface="Arial" panose="020B0604020202020204" pitchFamily="34" charset="0"/>
                <a:ea typeface="Verdana" panose="020B0604030504040204" pitchFamily="34" charset="0"/>
                <a:cs typeface="Arial" panose="020B0604020202020204" pitchFamily="34" charset="0"/>
              </a:rPr>
              <a:t> helt tydligt försöker berätta någonting, men inte får det sagt.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När du upplever någonting som oroar.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När någon annan för fram oro över sin </a:t>
            </a:r>
            <a:r>
              <a:rPr lang="sv-fi" sz="2400" b="0" i="0" u="none" baseline="0" dirty="0" err="1">
                <a:latin typeface="Arial" panose="020B0604020202020204" pitchFamily="34" charset="0"/>
                <a:ea typeface="Verdana" panose="020B0604030504040204" pitchFamily="34" charset="0"/>
                <a:cs typeface="Arial" panose="020B0604020202020204" pitchFamily="34" charset="0"/>
              </a:rPr>
              <a:t>vänklient</a:t>
            </a:r>
            <a:r>
              <a:rPr lang="sv-fi" sz="2400" b="0" i="0" u="none" baseline="0" dirty="0">
                <a:latin typeface="Arial" panose="020B0604020202020204" pitchFamily="34" charset="0"/>
                <a:ea typeface="Verdana" panose="020B0604030504040204" pitchFamily="34"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10" name="Picture 9" descr="A person and person sitting on a hill&#10;&#10;Description automatically generated">
            <a:extLst>
              <a:ext uri="{FF2B5EF4-FFF2-40B4-BE49-F238E27FC236}">
                <a16:creationId xmlns:a16="http://schemas.microsoft.com/office/drawing/2014/main" id="{25EFFB1A-6594-A382-747B-F83F6BC91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02401" y="-12861"/>
            <a:ext cx="5689600" cy="6896890"/>
          </a:xfrm>
          <a:prstGeom prst="rect">
            <a:avLst/>
          </a:prstGeom>
        </p:spPr>
      </p:pic>
      <p:sp>
        <p:nvSpPr>
          <p:cNvPr id="11" name="Tekstiruutu 5">
            <a:extLst>
              <a:ext uri="{FF2B5EF4-FFF2-40B4-BE49-F238E27FC236}">
                <a16:creationId xmlns:a16="http://schemas.microsoft.com/office/drawing/2014/main" id="{FBC046CE-9876-D60F-BC9F-B1037E5F6BB7}"/>
              </a:ext>
            </a:extLst>
          </p:cNvPr>
          <p:cNvSpPr txBox="1"/>
          <p:nvPr/>
        </p:nvSpPr>
        <p:spPr>
          <a:xfrm>
            <a:off x="6736080" y="6422944"/>
            <a:ext cx="175139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Joonas Brandt</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spTree>
    <p:extLst>
      <p:ext uri="{BB962C8B-B14F-4D97-AF65-F5344CB8AC3E}">
        <p14:creationId xmlns:p14="http://schemas.microsoft.com/office/powerpoint/2010/main" val="161996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D09A-BAEB-4395-A59B-814A3768EB46}"/>
              </a:ext>
            </a:extLst>
          </p:cNvPr>
          <p:cNvSpPr>
            <a:spLocks noGrp="1"/>
          </p:cNvSpPr>
          <p:nvPr/>
        </p:nvSpPr>
        <p:spPr>
          <a:xfrm>
            <a:off x="646881" y="1721130"/>
            <a:ext cx="10134600" cy="493004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sv-SE" sz="2800" b="0" i="0" dirty="0">
                <a:solidFill>
                  <a:srgbClr val="1F1F1F"/>
                </a:solidFill>
                <a:effectLst/>
                <a:latin typeface="Arial" panose="020B0604020202020204" pitchFamily="34" charset="0"/>
                <a:cs typeface="Arial" panose="020B0604020202020204" pitchFamily="34" charset="0"/>
              </a:rPr>
              <a:t>Dialogiskt, respektfullt uttryck av oro</a:t>
            </a:r>
          </a:p>
          <a:p>
            <a:endParaRPr lang="fi-FI" sz="2400" b="1" dirty="0">
              <a:latin typeface="Arial" panose="020B0604020202020204" pitchFamily="34" charset="0"/>
              <a:cs typeface="Arial" panose="020B0604020202020204" pitchFamily="34" charset="0"/>
            </a:endParaRPr>
          </a:p>
          <a:p>
            <a:pPr marL="397510" indent="-3429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Ta upp din egen oro, hjälp till att lindra din egen oro. En begäran om hjälp besvaras ofta genom att erbjuda hjälp.</a:t>
            </a:r>
          </a:p>
          <a:p>
            <a:pPr marL="397510" indent="-342900">
              <a:lnSpc>
                <a:spcPct val="100000"/>
              </a:lnSpc>
              <a:buFont typeface="Arial" panose="020B0604020202020204" pitchFamily="34" charset="0"/>
              <a:buChar char="•"/>
            </a:pPr>
            <a:r>
              <a:rPr lang="fi-FI" sz="2400" dirty="0" err="1">
                <a:latin typeface="Arial" panose="020B0604020202020204" pitchFamily="34" charset="0"/>
                <a:cs typeface="Arial" panose="020B0604020202020204" pitchFamily="34" charset="0"/>
              </a:rPr>
              <a:t>Respektfullt</a:t>
            </a:r>
            <a:r>
              <a:rPr lang="fi-FI" sz="2400" dirty="0">
                <a:latin typeface="Arial" panose="020B0604020202020204" pitchFamily="34" charset="0"/>
                <a:cs typeface="Arial" panose="020B0604020202020204" pitchFamily="34" charset="0"/>
              </a:rPr>
              <a:t> </a:t>
            </a:r>
            <a:r>
              <a:rPr lang="fi-FI" sz="2400" dirty="0" err="1">
                <a:latin typeface="Arial" panose="020B0604020202020204" pitchFamily="34" charset="0"/>
                <a:cs typeface="Arial" panose="020B0604020202020204" pitchFamily="34" charset="0"/>
              </a:rPr>
              <a:t>tillvägagångssätt</a:t>
            </a:r>
            <a:r>
              <a:rPr lang="fi-FI" sz="2400" dirty="0">
                <a:latin typeface="Arial" panose="020B0604020202020204" pitchFamily="34" charset="0"/>
                <a:cs typeface="Arial" panose="020B0604020202020204" pitchFamily="34" charset="0"/>
              </a:rPr>
              <a:t> - </a:t>
            </a:r>
            <a:r>
              <a:rPr lang="fi-FI" sz="2400" dirty="0" err="1">
                <a:latin typeface="Arial" panose="020B0604020202020204" pitchFamily="34" charset="0"/>
                <a:cs typeface="Arial" panose="020B0604020202020204" pitchFamily="34" charset="0"/>
              </a:rPr>
              <a:t>ingen</a:t>
            </a:r>
            <a:r>
              <a:rPr lang="fi-FI" sz="2400" dirty="0">
                <a:latin typeface="Arial" panose="020B0604020202020204" pitchFamily="34" charset="0"/>
                <a:cs typeface="Arial" panose="020B0604020202020204" pitchFamily="34" charset="0"/>
              </a:rPr>
              <a:t> </a:t>
            </a:r>
            <a:r>
              <a:rPr lang="fi-FI" sz="2400" dirty="0" err="1">
                <a:latin typeface="Arial" panose="020B0604020202020204" pitchFamily="34" charset="0"/>
                <a:cs typeface="Arial" panose="020B0604020202020204" pitchFamily="34" charset="0"/>
              </a:rPr>
              <a:t>anstöt</a:t>
            </a:r>
            <a:endParaRPr lang="fi-FI" sz="2400" dirty="0">
              <a:latin typeface="Arial" panose="020B0604020202020204" pitchFamily="34" charset="0"/>
              <a:cs typeface="Arial" panose="020B0604020202020204" pitchFamily="34" charset="0"/>
            </a:endParaRPr>
          </a:p>
          <a:p>
            <a:pPr marL="397510" indent="-342900">
              <a:lnSpc>
                <a:spcPct val="100000"/>
              </a:lnSpc>
              <a:buFont typeface="Arial" panose="020B0604020202020204" pitchFamily="34" charset="0"/>
              <a:buChar char="•"/>
            </a:pPr>
            <a:r>
              <a:rPr lang="fi-FI" sz="2400" dirty="0">
                <a:latin typeface="Arial" panose="020B0604020202020204" pitchFamily="34" charset="0"/>
                <a:cs typeface="Arial" panose="020B0604020202020204" pitchFamily="34" charset="0"/>
              </a:rPr>
              <a:t>Ett </a:t>
            </a:r>
            <a:r>
              <a:rPr lang="fi-FI" sz="2400" dirty="0" err="1">
                <a:latin typeface="Arial" panose="020B0604020202020204" pitchFamily="34" charset="0"/>
                <a:cs typeface="Arial" panose="020B0604020202020204" pitchFamily="34" charset="0"/>
              </a:rPr>
              <a:t>interaktivt</a:t>
            </a:r>
            <a:r>
              <a:rPr lang="fi-FI" sz="2400" dirty="0">
                <a:latin typeface="Arial" panose="020B0604020202020204" pitchFamily="34" charset="0"/>
                <a:cs typeface="Arial" panose="020B0604020202020204" pitchFamily="34" charset="0"/>
              </a:rPr>
              <a:t> </a:t>
            </a:r>
            <a:r>
              <a:rPr lang="fi-FI" sz="2400" dirty="0" err="1">
                <a:latin typeface="Arial" panose="020B0604020202020204" pitchFamily="34" charset="0"/>
                <a:cs typeface="Arial" panose="020B0604020202020204" pitchFamily="34" charset="0"/>
              </a:rPr>
              <a:t>tillvägagångssätt</a:t>
            </a:r>
            <a:endParaRPr lang="fi-FI" sz="2400" b="1" dirty="0">
              <a:latin typeface="Arial" panose="020B0604020202020204" pitchFamily="34" charset="0"/>
              <a:cs typeface="Arial" panose="020B0604020202020204" pitchFamily="34" charset="0"/>
            </a:endParaRPr>
          </a:p>
          <a:p>
            <a:pPr marL="397510" indent="-342900">
              <a:lnSpc>
                <a:spcPct val="100000"/>
              </a:lnSpc>
              <a:buFont typeface="Arial" panose="020B0604020202020204" pitchFamily="34" charset="0"/>
              <a:buChar char="•"/>
            </a:pPr>
            <a:endParaRPr lang="fi-FI" sz="800" b="1" dirty="0"/>
          </a:p>
          <a:p>
            <a:pPr marL="397510" indent="-342900">
              <a:lnSpc>
                <a:spcPct val="100000"/>
              </a:lnSpc>
              <a:buFont typeface="Arial" panose="020B0604020202020204" pitchFamily="34" charset="0"/>
              <a:buChar char="•"/>
            </a:pPr>
            <a:endParaRPr lang="fi-FI" sz="800" b="1" dirty="0"/>
          </a:p>
          <a:p>
            <a:pPr marL="397510" indent="-342900">
              <a:lnSpc>
                <a:spcPct val="100000"/>
              </a:lnSpc>
              <a:buFont typeface="Arial" panose="020B0604020202020204" pitchFamily="34" charset="0"/>
              <a:buChar char="•"/>
            </a:pPr>
            <a:endParaRPr lang="fi-FI" sz="900" b="1" dirty="0"/>
          </a:p>
          <a:p>
            <a:pPr marL="39751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algn="l"/>
            <a:r>
              <a:rPr lang="fi-FI" sz="2800" b="0" i="0" dirty="0">
                <a:solidFill>
                  <a:srgbClr val="1F1F1F"/>
                </a:solidFill>
                <a:effectLst/>
                <a:latin typeface="Arial" panose="020B0604020202020204" pitchFamily="34" charset="0"/>
              </a:rPr>
              <a:t>Ett </a:t>
            </a:r>
            <a:r>
              <a:rPr lang="fi-FI" sz="2800" b="0" i="0" dirty="0" err="1">
                <a:solidFill>
                  <a:srgbClr val="1F1F1F"/>
                </a:solidFill>
                <a:effectLst/>
                <a:latin typeface="Arial" panose="020B0604020202020204" pitchFamily="34" charset="0"/>
              </a:rPr>
              <a:t>interaktivt</a:t>
            </a:r>
            <a:r>
              <a:rPr lang="fi-FI" sz="2800" b="0" i="0" dirty="0">
                <a:solidFill>
                  <a:srgbClr val="1F1F1F"/>
                </a:solidFill>
                <a:effectLst/>
                <a:latin typeface="Arial" panose="020B0604020202020204" pitchFamily="34" charset="0"/>
              </a:rPr>
              <a:t> </a:t>
            </a:r>
            <a:r>
              <a:rPr lang="fi-FI" sz="2800" b="0" i="0" dirty="0" err="1">
                <a:solidFill>
                  <a:srgbClr val="1F1F1F"/>
                </a:solidFill>
                <a:effectLst/>
                <a:latin typeface="Arial" panose="020B0604020202020204" pitchFamily="34" charset="0"/>
              </a:rPr>
              <a:t>tillvägagångssätt</a:t>
            </a:r>
            <a:endParaRPr lang="fi-FI" sz="2800" b="0" i="0" dirty="0">
              <a:solidFill>
                <a:srgbClr val="1F1F1F"/>
              </a:solidFill>
              <a:effectLst/>
              <a:latin typeface="Arial" panose="020B0604020202020204" pitchFamily="34" charset="0"/>
            </a:endParaRPr>
          </a:p>
          <a:p>
            <a:br>
              <a:rPr lang="fi-FI" sz="900" b="0" i="0" dirty="0">
                <a:solidFill>
                  <a:srgbClr val="1F1F1F"/>
                </a:solidFill>
                <a:effectLst/>
                <a:latin typeface="Arial" panose="020B0604020202020204" pitchFamily="34" charset="0"/>
              </a:rPr>
            </a:br>
            <a:endParaRPr lang="fi-FI" sz="900" b="1" dirty="0"/>
          </a:p>
          <a:p>
            <a:pPr marL="39751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Vardagliga mål i en betydande position </a:t>
            </a:r>
          </a:p>
          <a:p>
            <a:pPr marL="39751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Att definiera målet innebär att definiera icke-problemtillståndet (vilka är möjligheterna att nå målet, vilka risker kan det finnas, etc.) </a:t>
            </a:r>
          </a:p>
          <a:p>
            <a:pPr marL="39751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Situationen kan förstås genom frågor, t.ex. Vad kan hjälpa? Vilka är dina styrkor? Hur skulle du råda din vän i en liknande situation? </a:t>
            </a:r>
          </a:p>
          <a:p>
            <a:pPr marL="39751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Riktningen</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är</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framtiden</a:t>
            </a: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646881" y="663636"/>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sz="3200" b="1" dirty="0" err="1">
                <a:latin typeface="Arial" panose="020B0604020202020204" pitchFamily="34" charset="0"/>
              </a:rPr>
              <a:t>Prata</a:t>
            </a:r>
            <a:r>
              <a:rPr lang="fi-FI" sz="3200" b="1" dirty="0">
                <a:latin typeface="Arial" panose="020B0604020202020204" pitchFamily="34" charset="0"/>
              </a:rPr>
              <a:t> </a:t>
            </a:r>
            <a:r>
              <a:rPr lang="fi-FI" sz="3200" b="1" dirty="0" err="1">
                <a:latin typeface="Arial" panose="020B0604020202020204" pitchFamily="34" charset="0"/>
              </a:rPr>
              <a:t>om</a:t>
            </a:r>
            <a:r>
              <a:rPr lang="fi-FI" sz="3200" b="1" dirty="0">
                <a:latin typeface="Arial" panose="020B0604020202020204" pitchFamily="34" charset="0"/>
              </a:rPr>
              <a:t> </a:t>
            </a:r>
            <a:r>
              <a:rPr lang="fi-FI" sz="3200" b="1" dirty="0" err="1">
                <a:latin typeface="Arial" panose="020B0604020202020204" pitchFamily="34" charset="0"/>
              </a:rPr>
              <a:t>oro</a:t>
            </a:r>
            <a:r>
              <a:rPr lang="fi-FI" sz="3200" b="1" dirty="0">
                <a:latin typeface="Arial" panose="020B0604020202020204" pitchFamily="34" charset="0"/>
              </a:rPr>
              <a:t>…</a:t>
            </a:r>
          </a:p>
        </p:txBody>
      </p:sp>
    </p:spTree>
    <p:extLst>
      <p:ext uri="{BB962C8B-B14F-4D97-AF65-F5344CB8AC3E}">
        <p14:creationId xmlns:p14="http://schemas.microsoft.com/office/powerpoint/2010/main" val="105945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646881" y="1459873"/>
            <a:ext cx="9025439" cy="493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646881" y="342685"/>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b="1" dirty="0" err="1">
                <a:latin typeface="Arial" panose="020B0604020202020204" pitchFamily="34" charset="0"/>
              </a:rPr>
              <a:t>Prata</a:t>
            </a:r>
            <a:r>
              <a:rPr lang="fi-FI" b="1" dirty="0">
                <a:latin typeface="Arial" panose="020B0604020202020204" pitchFamily="34" charset="0"/>
              </a:rPr>
              <a:t> </a:t>
            </a:r>
            <a:r>
              <a:rPr lang="fi-FI" b="1" dirty="0" err="1">
                <a:latin typeface="Arial" panose="020B0604020202020204" pitchFamily="34" charset="0"/>
              </a:rPr>
              <a:t>om</a:t>
            </a:r>
            <a:r>
              <a:rPr lang="fi-FI" b="1" dirty="0">
                <a:latin typeface="Arial" panose="020B0604020202020204" pitchFamily="34" charset="0"/>
              </a:rPr>
              <a:t> </a:t>
            </a:r>
            <a:r>
              <a:rPr lang="fi-FI" b="1" dirty="0" err="1">
                <a:latin typeface="Arial" panose="020B0604020202020204" pitchFamily="34" charset="0"/>
              </a:rPr>
              <a:t>oro</a:t>
            </a:r>
            <a:r>
              <a:rPr lang="fi-FI" b="1" dirty="0">
                <a:latin typeface="Arial" panose="020B0604020202020204" pitchFamily="34" charset="0"/>
              </a:rPr>
              <a:t>…</a:t>
            </a:r>
          </a:p>
        </p:txBody>
      </p:sp>
      <p:sp>
        <p:nvSpPr>
          <p:cNvPr id="4" name="TextBox 3">
            <a:extLst>
              <a:ext uri="{FF2B5EF4-FFF2-40B4-BE49-F238E27FC236}">
                <a16:creationId xmlns:a16="http://schemas.microsoft.com/office/drawing/2014/main" id="{803CF81A-59C5-370F-82D4-2DC11F8D66E5}"/>
              </a:ext>
            </a:extLst>
          </p:cNvPr>
          <p:cNvSpPr txBox="1"/>
          <p:nvPr/>
        </p:nvSpPr>
        <p:spPr>
          <a:xfrm>
            <a:off x="646881" y="1138922"/>
            <a:ext cx="10714802" cy="4859728"/>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Förbered</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dig</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för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samtalet</a:t>
            </a:r>
            <a:endParaRPr kumimoji="0" lang="fi-FI"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lang="sv-SE" sz="2000" b="0" i="0" dirty="0">
                <a:solidFill>
                  <a:srgbClr val="1F1F1F"/>
                </a:solidFill>
                <a:effectLst/>
                <a:latin typeface="Arial" panose="020B0604020202020204" pitchFamily="34" charset="0"/>
              </a:rPr>
              <a:t>Skriv ner saker på papper</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lang="sv-SE" sz="2000" b="0" i="0" dirty="0">
                <a:solidFill>
                  <a:srgbClr val="1F1F1F"/>
                </a:solidFill>
                <a:effectLst/>
                <a:latin typeface="Arial" panose="020B0604020202020204" pitchFamily="34" charset="0"/>
              </a:rPr>
              <a:t>Välj tid och plats </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lvl="1" indent="-342900">
              <a:lnSpc>
                <a:spcPct val="120000"/>
              </a:lnSpc>
              <a:buFont typeface="Arial" panose="020B0604020202020204" pitchFamily="34" charset="0"/>
              <a:buChar char="•"/>
            </a:pPr>
            <a:r>
              <a:rPr lang="sv-SE" sz="2000" b="0" i="0" dirty="0">
                <a:solidFill>
                  <a:srgbClr val="1F1F1F"/>
                </a:solidFill>
                <a:effectLst/>
                <a:latin typeface="Arial" panose="020B0604020202020204" pitchFamily="34" charset="0"/>
              </a:rPr>
              <a:t>Tänk i förväg på de parter som du skulle kunna få professionell hjälp av vid behov</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Ta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upp</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din</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oro</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Jag-meddelande</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Var</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respektfull</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lyssna</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Positiv</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feedback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är</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viktigt</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p>
          <a:p>
            <a:pPr marL="342900" indent="-342900">
              <a:lnSpc>
                <a:spcPct val="120000"/>
              </a:lnSpc>
              <a:buFont typeface="Arial" panose="020B0604020202020204" pitchFamily="34" charset="0"/>
              <a:buChar cha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Vilka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lösningar</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finns</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i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situationen</a:t>
            </a:r>
            <a:r>
              <a:rPr lang="fi-FI" altLang="en-US" sz="2000" dirty="0">
                <a:solidFill>
                  <a:srgbClr val="000000"/>
                </a:solidFill>
                <a:latin typeface="Arial" panose="020B0604020202020204" pitchFamily="34" charset="0"/>
                <a:ea typeface="Verdana"/>
                <a:cs typeface="Arial" panose="020B0604020202020204" pitchFamily="34" charset="0"/>
              </a:rPr>
              <a:t>?</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Realism</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Styra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framåt</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om</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så</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behövs</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a:t>
            </a:r>
            <a:r>
              <a:rPr kumimoji="0" lang="fi-FI" altLang="en-US" sz="2000" b="1"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meddelande</a:t>
            </a:r>
            <a:r>
              <a:rPr kumimoji="0" lang="fi-FI" altLang="en-US" sz="20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1"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om</a:t>
            </a:r>
            <a:r>
              <a:rPr kumimoji="0" lang="fi-FI" altLang="en-US" sz="20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1"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oro</a:t>
            </a:r>
            <a:r>
              <a:rPr kumimoji="0" lang="fi-FI" altLang="en-US" sz="20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Ta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hand</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om</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lang="fi-FI" altLang="en-US" sz="2000" dirty="0">
                <a:solidFill>
                  <a:srgbClr val="000000"/>
                </a:solidFill>
                <a:latin typeface="Arial" panose="020B0604020202020204" pitchFamily="34" charset="0"/>
                <a:ea typeface="Verdana"/>
                <a:cs typeface="Arial" panose="020B0604020202020204" pitchFamily="34" charset="0"/>
              </a:rPr>
              <a:t>d</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ig</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själv</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Du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kan</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stödda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och</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vägleda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men</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du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kan</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inte</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lösa</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situationer</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åt</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0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någon</a:t>
            </a:r>
            <a:r>
              <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annan!</a:t>
            </a:r>
            <a:endParaRPr kumimoji="0" lang="fi-FI" altLang="en-US" sz="20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1864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646881" y="1459873"/>
            <a:ext cx="9025439" cy="493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646881" y="856784"/>
            <a:ext cx="8089802" cy="79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b="1" dirty="0" err="1">
                <a:latin typeface="Arial" panose="020B0604020202020204" pitchFamily="34" charset="0"/>
              </a:rPr>
              <a:t>Hörnstenarna</a:t>
            </a:r>
            <a:r>
              <a:rPr lang="fi-FI" b="1" dirty="0">
                <a:latin typeface="Arial" panose="020B0604020202020204" pitchFamily="34" charset="0"/>
              </a:rPr>
              <a:t> i </a:t>
            </a:r>
            <a:r>
              <a:rPr lang="fi-FI" b="1" dirty="0" err="1">
                <a:latin typeface="Arial" panose="020B0604020202020204" pitchFamily="34" charset="0"/>
              </a:rPr>
              <a:t>att</a:t>
            </a:r>
            <a:r>
              <a:rPr lang="fi-FI" b="1" dirty="0">
                <a:latin typeface="Arial" panose="020B0604020202020204" pitchFamily="34" charset="0"/>
              </a:rPr>
              <a:t> </a:t>
            </a:r>
            <a:r>
              <a:rPr lang="fi-FI" b="1" dirty="0" err="1">
                <a:latin typeface="Arial" panose="020B0604020202020204" pitchFamily="34" charset="0"/>
              </a:rPr>
              <a:t>tala</a:t>
            </a:r>
            <a:r>
              <a:rPr lang="fi-FI" b="1" dirty="0">
                <a:latin typeface="Arial" panose="020B0604020202020204" pitchFamily="34" charset="0"/>
              </a:rPr>
              <a:t> </a:t>
            </a:r>
            <a:r>
              <a:rPr lang="fi-FI" b="1" dirty="0" err="1">
                <a:latin typeface="Arial" panose="020B0604020202020204" pitchFamily="34" charset="0"/>
              </a:rPr>
              <a:t>upp</a:t>
            </a:r>
            <a:endParaRPr lang="fi-FI" b="1" dirty="0">
              <a:latin typeface="Arial" panose="020B0604020202020204" pitchFamily="34" charset="0"/>
            </a:endParaRPr>
          </a:p>
        </p:txBody>
      </p:sp>
      <p:sp>
        <p:nvSpPr>
          <p:cNvPr id="4" name="TextBox 3">
            <a:extLst>
              <a:ext uri="{FF2B5EF4-FFF2-40B4-BE49-F238E27FC236}">
                <a16:creationId xmlns:a16="http://schemas.microsoft.com/office/drawing/2014/main" id="{803CF81A-59C5-370F-82D4-2DC11F8D66E5}"/>
              </a:ext>
            </a:extLst>
          </p:cNvPr>
          <p:cNvSpPr txBox="1"/>
          <p:nvPr/>
        </p:nvSpPr>
        <p:spPr>
          <a:xfrm>
            <a:off x="646881" y="2211615"/>
            <a:ext cx="9350828" cy="29238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Det</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finns</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inte</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bara</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ett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sätt</a:t>
            </a:r>
            <a:endParaRPr lang="fi-FI" altLang="en-US" sz="2400" dirty="0">
              <a:solidFill>
                <a:srgbClr val="000000"/>
              </a:solidFill>
              <a:latin typeface="Arial" panose="020B0604020202020204" pitchFamily="34" charset="0"/>
              <a:ea typeface="Verdan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Det</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finns</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tre</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viktiga</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faktorer</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i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situationen</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 </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kunden</a:t>
            </a:r>
            <a:r>
              <a:rPr lang="fi-FI" altLang="en-US" sz="2400" dirty="0">
                <a:solidFill>
                  <a:srgbClr val="000000"/>
                </a:solidFill>
                <a:latin typeface="Arial" panose="020B0604020202020204" pitchFamily="34" charset="0"/>
                <a:ea typeface="Verdana"/>
                <a:cs typeface="Arial" panose="020B0604020202020204" pitchFamily="34" charset="0"/>
              </a:rPr>
              <a:t>, du </a:t>
            </a:r>
            <a:r>
              <a:rPr lang="fi-FI" altLang="en-US" sz="2400" dirty="0" err="1">
                <a:solidFill>
                  <a:srgbClr val="000000"/>
                </a:solidFill>
                <a:latin typeface="Arial" panose="020B0604020202020204" pitchFamily="34" charset="0"/>
                <a:ea typeface="Verdana"/>
                <a:cs typeface="Arial" panose="020B0604020202020204" pitchFamily="34" charset="0"/>
              </a:rPr>
              <a:t>och</a:t>
            </a:r>
            <a:r>
              <a:rPr lang="fi-FI" altLang="en-US" sz="2400" dirty="0">
                <a:solidFill>
                  <a:srgbClr val="000000"/>
                </a:solidFill>
                <a:latin typeface="Arial" panose="020B0604020202020204" pitchFamily="34" charset="0"/>
                <a:ea typeface="Verdana"/>
                <a:cs typeface="Arial" panose="020B0604020202020204" pitchFamily="34" charset="0"/>
              </a:rPr>
              <a:t> </a:t>
            </a:r>
            <a:r>
              <a:rPr lang="fi-FI" altLang="en-US" sz="2400" dirty="0" err="1">
                <a:solidFill>
                  <a:srgbClr val="000000"/>
                </a:solidFill>
                <a:latin typeface="Arial" panose="020B0604020202020204" pitchFamily="34" charset="0"/>
                <a:ea typeface="Verdana"/>
                <a:cs typeface="Arial" panose="020B0604020202020204" pitchFamily="34" charset="0"/>
              </a:rPr>
              <a:t>miljön</a:t>
            </a:r>
            <a:endParaRPr lang="fi-FI" altLang="en-US" sz="2400" dirty="0">
              <a:solidFill>
                <a:srgbClr val="000000"/>
              </a:solidFill>
              <a:latin typeface="Arial" panose="020B0604020202020204" pitchFamily="34" charset="0"/>
              <a:ea typeface="Verdan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b="0" i="0" dirty="0">
                <a:solidFill>
                  <a:srgbClr val="1F1F1F"/>
                </a:solidFill>
                <a:effectLst/>
                <a:latin typeface="Arial" panose="020B0604020202020204" pitchFamily="34" charset="0"/>
              </a:rPr>
              <a:t>När du har öppnat en chattuppkoppling kanske resultatet inte visas förrän senare.</a:t>
            </a:r>
          </a:p>
          <a:p>
            <a:pPr marL="342900" indent="-342900">
              <a:buFont typeface="Arial" panose="020B0604020202020204" pitchFamily="34" charset="0"/>
              <a:buChar char="•"/>
            </a:pPr>
            <a:r>
              <a:rPr lang="sv-SE" sz="2400" b="0" i="0" dirty="0">
                <a:solidFill>
                  <a:srgbClr val="1F1F1F"/>
                </a:solidFill>
                <a:effectLst/>
                <a:latin typeface="Arial" panose="020B0604020202020204" pitchFamily="34" charset="0"/>
              </a:rPr>
              <a:t>Volontären får primärt stöd, råd och vägledning av ledaren för vängruppen.</a:t>
            </a:r>
          </a:p>
          <a:p>
            <a:pPr marL="342900" indent="-342900">
              <a:buFont typeface="Arial" panose="020B0604020202020204" pitchFamily="34" charset="0"/>
              <a:buChar char="•"/>
            </a:pPr>
            <a:r>
              <a:rPr lang="sv-SE" sz="2400" b="0" i="0" dirty="0">
                <a:solidFill>
                  <a:srgbClr val="1F1F1F"/>
                </a:solidFill>
                <a:effectLst/>
                <a:latin typeface="Arial" panose="020B0604020202020204" pitchFamily="34" charset="0"/>
              </a:rPr>
              <a:t>be om hjälp från distriktet vid behov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altLang="fi-FI" sz="1600" dirty="0"/>
          </a:p>
        </p:txBody>
      </p:sp>
    </p:spTree>
    <p:extLst>
      <p:ext uri="{BB962C8B-B14F-4D97-AF65-F5344CB8AC3E}">
        <p14:creationId xmlns:p14="http://schemas.microsoft.com/office/powerpoint/2010/main" val="134937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D47C9D-B369-93F0-C94C-318DD95DB8CD}"/>
              </a:ext>
            </a:extLst>
          </p:cNvPr>
          <p:cNvSpPr txBox="1"/>
          <p:nvPr/>
        </p:nvSpPr>
        <p:spPr>
          <a:xfrm>
            <a:off x="1018701" y="1954295"/>
            <a:ext cx="10842171" cy="3785652"/>
          </a:xfrm>
          <a:prstGeom prst="rect">
            <a:avLst/>
          </a:prstGeom>
          <a:noFill/>
        </p:spPr>
        <p:txBody>
          <a:bodyPr wrap="square">
            <a:spAutoFit/>
          </a:bodyPr>
          <a:lstStyle/>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Känner till och känner igen olika kriser</a:t>
            </a:r>
          </a:p>
          <a:p>
            <a:pPr marL="342900" indent="-342900" algn="l" rtl="0">
              <a:buFont typeface="Arial" panose="020B0604020202020204" pitchFamily="34" charset="0"/>
              <a:buChar char="•"/>
            </a:pPr>
            <a:endParaRPr lang="sv-FI" sz="2400" dirty="0">
              <a:latin typeface="Arial" panose="020B0604020202020204" pitchFamily="34" charset="0"/>
              <a:ea typeface="Verdana" panose="020B0604030504040204" pitchFamily="34" charset="0"/>
              <a:cs typeface="Arial" panose="020B0604020202020204" pitchFamily="34" charset="0"/>
            </a:endParaRP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Kan möta och stödja </a:t>
            </a:r>
            <a:r>
              <a:rPr lang="sv-fi" sz="2400" b="0" i="0" u="none" baseline="0" dirty="0" err="1">
                <a:latin typeface="Arial" panose="020B0604020202020204" pitchFamily="34" charset="0"/>
                <a:ea typeface="Verdana" panose="020B0604030504040204" pitchFamily="34" charset="0"/>
                <a:cs typeface="Arial" panose="020B0604020202020204" pitchFamily="34" charset="0"/>
              </a:rPr>
              <a:t>vänklienter</a:t>
            </a:r>
            <a:r>
              <a:rPr lang="sv-fi" sz="2400" b="0" i="0" u="none" baseline="0" dirty="0">
                <a:latin typeface="Arial" panose="020B0604020202020204" pitchFamily="34" charset="0"/>
                <a:ea typeface="Verdana" panose="020B0604030504040204" pitchFamily="34" charset="0"/>
                <a:cs typeface="Arial" panose="020B0604020202020204" pitchFamily="34" charset="0"/>
              </a:rPr>
              <a:t> i olika livssituationer </a:t>
            </a:r>
          </a:p>
          <a:p>
            <a:pPr marL="342900" indent="-342900" algn="l" rtl="0">
              <a:buFont typeface="Arial" panose="020B0604020202020204" pitchFamily="34" charset="0"/>
              <a:buChar char="•"/>
            </a:pPr>
            <a:endParaRPr lang="sv-FI" sz="2400" dirty="0">
              <a:latin typeface="Arial" panose="020B0604020202020204" pitchFamily="34" charset="0"/>
              <a:ea typeface="Verdana" panose="020B0604030504040204" pitchFamily="34" charset="0"/>
              <a:cs typeface="Arial" panose="020B0604020202020204" pitchFamily="34" charset="0"/>
            </a:endParaRP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Känner till sina egna resurser och gränser, får hjälp med att orka och verka som vän</a:t>
            </a:r>
          </a:p>
          <a:p>
            <a:pPr marL="342900" indent="-342900" algn="l" rtl="0">
              <a:buFont typeface="Arial" panose="020B0604020202020204" pitchFamily="34" charset="0"/>
              <a:buChar char="•"/>
            </a:pPr>
            <a:endParaRPr lang="sv-FI" sz="2400" dirty="0">
              <a:latin typeface="Arial" panose="020B0604020202020204" pitchFamily="34" charset="0"/>
              <a:ea typeface="Verdana" panose="020B0604030504040204" pitchFamily="34" charset="0"/>
              <a:cs typeface="Arial" panose="020B0604020202020204" pitchFamily="34" charset="0"/>
            </a:endParaRP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Kan söka hjälp i olika situationer och hänvisa en </a:t>
            </a:r>
            <a:r>
              <a:rPr lang="sv-fi" sz="2400" b="0" i="0" u="none" baseline="0" dirty="0" err="1">
                <a:latin typeface="Arial" panose="020B0604020202020204" pitchFamily="34" charset="0"/>
                <a:ea typeface="Verdana" panose="020B0604030504040204" pitchFamily="34" charset="0"/>
                <a:cs typeface="Arial" panose="020B0604020202020204" pitchFamily="34" charset="0"/>
              </a:rPr>
              <a:t>vänklient</a:t>
            </a:r>
            <a:r>
              <a:rPr lang="sv-fi" sz="2400" b="0" i="0" u="none" baseline="0" dirty="0">
                <a:latin typeface="Arial" panose="020B0604020202020204" pitchFamily="34" charset="0"/>
                <a:ea typeface="Verdana" panose="020B0604030504040204" pitchFamily="34" charset="0"/>
                <a:cs typeface="Arial" panose="020B0604020202020204" pitchFamily="34" charset="0"/>
              </a:rPr>
              <a:t> vidare, vid behov till professionell hjälp</a:t>
            </a:r>
          </a:p>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65712E51-5ABC-B455-BEC7-AC4D51597D22}"/>
              </a:ext>
            </a:extLst>
          </p:cNvPr>
          <p:cNvSpPr>
            <a:spLocks noGrp="1"/>
          </p:cNvSpPr>
          <p:nvPr>
            <p:ph type="title"/>
          </p:nvPr>
        </p:nvSpPr>
        <p:spPr>
          <a:xfrm>
            <a:off x="1018701" y="555977"/>
            <a:ext cx="6589219" cy="1244029"/>
          </a:xfrm>
        </p:spPr>
        <p:txBody>
          <a:bodyPr/>
          <a:lstStyle/>
          <a:p>
            <a:r>
              <a:rPr lang="fi-FI" sz="2800" dirty="0" err="1"/>
              <a:t>Utbildningens</a:t>
            </a:r>
            <a:r>
              <a:rPr lang="fi-FI" sz="2800" dirty="0"/>
              <a:t> </a:t>
            </a:r>
            <a:r>
              <a:rPr lang="fi-FI" sz="2800" dirty="0" err="1"/>
              <a:t>mål</a:t>
            </a:r>
            <a:endParaRPr lang="fi-FI"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2410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838200" y="1091148"/>
            <a:ext cx="10515600" cy="1019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fi-FI" sz="2600" b="0" i="0" dirty="0" err="1">
                <a:solidFill>
                  <a:srgbClr val="1F1F1F"/>
                </a:solidFill>
                <a:effectLst/>
                <a:latin typeface="Arial" panose="020B0604020202020204" pitchFamily="34" charset="0"/>
              </a:rPr>
              <a:t>Medkänsla</a:t>
            </a:r>
            <a:r>
              <a:rPr lang="fi-FI" sz="2600" b="0" i="0" dirty="0">
                <a:solidFill>
                  <a:srgbClr val="1F1F1F"/>
                </a:solidFill>
                <a:effectLst/>
                <a:latin typeface="Arial" panose="020B0604020202020204" pitchFamily="34" charset="0"/>
              </a:rPr>
              <a:t> </a:t>
            </a:r>
            <a:r>
              <a:rPr lang="fi-FI" sz="2600" b="0" i="0" dirty="0" err="1">
                <a:solidFill>
                  <a:srgbClr val="1F1F1F"/>
                </a:solidFill>
                <a:effectLst/>
                <a:latin typeface="Arial" panose="020B0604020202020204" pitchFamily="34" charset="0"/>
              </a:rPr>
              <a:t>stress</a:t>
            </a:r>
            <a:r>
              <a:rPr lang="fi-FI" sz="2600" b="0" i="0" dirty="0">
                <a:solidFill>
                  <a:srgbClr val="1F1F1F"/>
                </a:solidFill>
                <a:effectLst/>
                <a:latin typeface="Arial" panose="020B0604020202020204" pitchFamily="34" charset="0"/>
              </a:rPr>
              <a:t> </a:t>
            </a:r>
            <a:r>
              <a:rPr lang="fi-FI" sz="2600" b="0" i="0" dirty="0" err="1">
                <a:solidFill>
                  <a:srgbClr val="1F1F1F"/>
                </a:solidFill>
                <a:effectLst/>
                <a:latin typeface="Arial" panose="020B0604020202020204" pitchFamily="34" charset="0"/>
              </a:rPr>
              <a:t>och</a:t>
            </a:r>
            <a:r>
              <a:rPr lang="fi-FI" sz="2600" b="0" i="0" dirty="0">
                <a:solidFill>
                  <a:srgbClr val="1F1F1F"/>
                </a:solidFill>
                <a:effectLst/>
                <a:latin typeface="Arial" panose="020B0604020202020204" pitchFamily="34" charset="0"/>
              </a:rPr>
              <a:t> </a:t>
            </a:r>
            <a:r>
              <a:rPr lang="fi-FI" sz="2600" b="0" i="0" dirty="0" err="1">
                <a:solidFill>
                  <a:srgbClr val="1F1F1F"/>
                </a:solidFill>
                <a:effectLst/>
                <a:latin typeface="Arial" panose="020B0604020202020204" pitchFamily="34" charset="0"/>
              </a:rPr>
              <a:t>utbrändhet</a:t>
            </a:r>
            <a:endParaRPr lang="fi-FI" sz="2600" b="0" i="0" dirty="0">
              <a:solidFill>
                <a:srgbClr val="1F1F1F"/>
              </a:solidFill>
              <a:effectLst/>
              <a:latin typeface="Arial" panose="020B0604020202020204" pitchFamily="34" charset="0"/>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646881" y="480784"/>
            <a:ext cx="8089802" cy="763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sz="3200" b="1" dirty="0" err="1">
                <a:latin typeface="Arial" panose="020B0604020202020204" pitchFamily="34" charset="0"/>
                <a:ea typeface="Verdana"/>
              </a:rPr>
              <a:t>Kompisens</a:t>
            </a:r>
            <a:r>
              <a:rPr lang="fi-FI" sz="3200" b="1" dirty="0">
                <a:latin typeface="Arial" panose="020B0604020202020204" pitchFamily="34" charset="0"/>
                <a:ea typeface="Verdana"/>
              </a:rPr>
              <a:t> </a:t>
            </a:r>
            <a:r>
              <a:rPr lang="fi-FI" sz="3200" b="1" dirty="0" err="1">
                <a:latin typeface="Arial" panose="020B0604020202020204" pitchFamily="34" charset="0"/>
                <a:ea typeface="Verdana"/>
              </a:rPr>
              <a:t>egen</a:t>
            </a:r>
            <a:r>
              <a:rPr lang="fi-FI" sz="3200" b="1" dirty="0">
                <a:latin typeface="Arial" panose="020B0604020202020204" pitchFamily="34" charset="0"/>
                <a:ea typeface="Verdana"/>
              </a:rPr>
              <a:t> </a:t>
            </a:r>
            <a:r>
              <a:rPr lang="fi-FI" sz="3200" b="1" dirty="0" err="1">
                <a:latin typeface="Arial" panose="020B0604020202020204" pitchFamily="34" charset="0"/>
                <a:ea typeface="Verdana"/>
              </a:rPr>
              <a:t>välbefinnande</a:t>
            </a:r>
            <a:endParaRPr lang="fi-FI" altLang="fi-FI" sz="3200" b="1" dirty="0">
              <a:latin typeface="Arial" panose="020B0604020202020204" pitchFamily="34" charset="0"/>
            </a:endParaRPr>
          </a:p>
        </p:txBody>
      </p:sp>
      <p:sp>
        <p:nvSpPr>
          <p:cNvPr id="4" name="TextBox 3">
            <a:extLst>
              <a:ext uri="{FF2B5EF4-FFF2-40B4-BE49-F238E27FC236}">
                <a16:creationId xmlns:a16="http://schemas.microsoft.com/office/drawing/2014/main" id="{C5B9ACF3-3FCF-31D7-B125-B04CD9DA0ADB}"/>
              </a:ext>
            </a:extLst>
          </p:cNvPr>
          <p:cNvSpPr txBox="1"/>
          <p:nvPr/>
        </p:nvSpPr>
        <p:spPr>
          <a:xfrm>
            <a:off x="838200" y="1978647"/>
            <a:ext cx="10734040"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Hjälparen identifierar sig starkt med situationen för den som ber om hjälp.</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b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Medkännande stress upplevs av varje hjälpare. Det är en normal reaktion och går över med </a:t>
            </a:r>
            <a:r>
              <a:rPr lang="sv-SE" sz="2400" dirty="0" err="1">
                <a:latin typeface="Arial" panose="020B0604020202020204" pitchFamily="34" charset="0"/>
                <a:cs typeface="Arial" panose="020B0604020202020204" pitchFamily="34" charset="0"/>
              </a:rPr>
              <a:t>reparativ</a:t>
            </a:r>
            <a:r>
              <a:rPr lang="sv-SE" sz="2400" dirty="0">
                <a:latin typeface="Arial" panose="020B0604020202020204" pitchFamily="34" charset="0"/>
                <a:cs typeface="Arial" panose="020B0604020202020204" pitchFamily="34" charset="0"/>
              </a:rPr>
              <a:t> verkan och vila.  </a:t>
            </a:r>
            <a:b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defRPr/>
            </a:pPr>
            <a:r>
              <a:rPr lang="sv-SE" sz="2400" dirty="0">
                <a:latin typeface="Arial" panose="020B0604020202020204" pitchFamily="34" charset="0"/>
                <a:cs typeface="Arial" panose="020B0604020202020204" pitchFamily="34" charset="0"/>
              </a:rPr>
              <a:t>Om det blir långvarigt kan det övergå till medkänslaströtthet, i så fall försvinner glädjen och förmågan att hjälpa till från aktiviteten.</a:t>
            </a:r>
            <a:endParaRPr lang="fi-FI" sz="2400" dirty="0">
              <a:solidFill>
                <a:srgbClr val="000000"/>
              </a:solidFill>
              <a:latin typeface="Arial" panose="020B0604020202020204" pitchFamily="34" charset="0"/>
              <a:ea typeface="Verdana"/>
              <a:cs typeface="Arial" panose="020B0604020202020204" pitchFamily="34" charset="0"/>
            </a:endParaRPr>
          </a:p>
          <a:p>
            <a:pPr marL="342900" indent="-342900">
              <a:buFont typeface="Arial" panose="020B0604020202020204" pitchFamily="34" charset="0"/>
              <a:buChar char="•"/>
              <a:defRPr/>
            </a:pPr>
            <a:endParaRPr lang="sv-S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sv-SE" sz="2400" dirty="0">
                <a:latin typeface="Arial" panose="020B0604020202020204" pitchFamily="34" charset="0"/>
                <a:cs typeface="Arial" panose="020B0604020202020204" pitchFamily="34" charset="0"/>
              </a:rPr>
              <a:t>Förebyggande: </a:t>
            </a:r>
            <a:r>
              <a:rPr lang="sv-SE" sz="2400" i="1" dirty="0">
                <a:latin typeface="Arial" panose="020B0604020202020204" pitchFamily="34" charset="0"/>
                <a:cs typeface="Arial" panose="020B0604020202020204" pitchFamily="34" charset="0"/>
              </a:rPr>
              <a:t>Utbildning och förtrogenhet med uppgiften, Tydliga arbetsuppgifter och arbetsgränser, </a:t>
            </a:r>
            <a:r>
              <a:rPr lang="sv-SE" sz="2400" i="1" dirty="0" err="1">
                <a:latin typeface="Arial" panose="020B0604020202020204" pitchFamily="34" charset="0"/>
                <a:cs typeface="Arial" panose="020B0604020202020204" pitchFamily="34" charset="0"/>
              </a:rPr>
              <a:t>Arbetspar</a:t>
            </a:r>
            <a:r>
              <a:rPr lang="sv-SE" sz="2400" i="1" dirty="0">
                <a:latin typeface="Arial" panose="020B0604020202020204" pitchFamily="34" charset="0"/>
                <a:cs typeface="Arial" panose="020B0604020202020204" pitchFamily="34" charset="0"/>
              </a:rPr>
              <a:t> (undvik att arbeta ensam), Rivning och driftledning</a:t>
            </a:r>
            <a:endParaRPr lang="fi-FI" altLang="fi-FI" sz="2400" i="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5949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2410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5531916" y="586510"/>
            <a:ext cx="6022775" cy="817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fi-FI" b="1" dirty="0">
                <a:latin typeface="Arial" panose="020B0604020202020204" pitchFamily="34" charset="0"/>
              </a:rPr>
              <a:t>Sund </a:t>
            </a:r>
            <a:r>
              <a:rPr lang="fi-FI" b="1" dirty="0" err="1">
                <a:latin typeface="Arial" panose="020B0604020202020204" pitchFamily="34" charset="0"/>
              </a:rPr>
              <a:t>egoism</a:t>
            </a:r>
            <a:endParaRPr lang="fi-FI" altLang="fi-FI" b="1" dirty="0">
              <a:latin typeface="Arial" panose="020B0604020202020204" pitchFamily="34" charset="0"/>
            </a:endParaRPr>
          </a:p>
        </p:txBody>
      </p:sp>
      <p:sp>
        <p:nvSpPr>
          <p:cNvPr id="4" name="TextBox 3">
            <a:extLst>
              <a:ext uri="{FF2B5EF4-FFF2-40B4-BE49-F238E27FC236}">
                <a16:creationId xmlns:a16="http://schemas.microsoft.com/office/drawing/2014/main" id="{C5B9ACF3-3FCF-31D7-B125-B04CD9DA0ADB}"/>
              </a:ext>
            </a:extLst>
          </p:cNvPr>
          <p:cNvSpPr txBox="1"/>
          <p:nvPr/>
        </p:nvSpPr>
        <p:spPr>
          <a:xfrm>
            <a:off x="5365661" y="1483675"/>
            <a:ext cx="6742043" cy="3785652"/>
          </a:xfrm>
          <a:prstGeom prst="rect">
            <a:avLst/>
          </a:prstGeom>
          <a:noFill/>
        </p:spPr>
        <p:txBody>
          <a:bodyPr wrap="square">
            <a:spAutoFit/>
          </a:bodyPr>
          <a:lstStyle/>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Våga ta tid för dig själv</a:t>
            </a: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Gör sådant du tycker om</a:t>
            </a: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Lär dig säga NEJ</a:t>
            </a: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Våga njuta av det du tycker om</a:t>
            </a: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Värdesätt dig själv och ditt kunnande</a:t>
            </a:r>
          </a:p>
          <a:p>
            <a:pPr marL="342900" indent="-342900" algn="l" rtl="0">
              <a:buFont typeface="Arial" panose="020B0604020202020204" pitchFamily="34" charset="0"/>
              <a:buChar char="•"/>
            </a:pPr>
            <a:r>
              <a:rPr lang="sv-fi" sz="2400" b="0" i="0" u="none" baseline="0" dirty="0">
                <a:latin typeface="Arial" panose="020B0604020202020204" pitchFamily="34" charset="0"/>
                <a:ea typeface="Verdana" panose="020B0604030504040204" pitchFamily="34" charset="0"/>
                <a:cs typeface="Arial" panose="020B0604020202020204" pitchFamily="34" charset="0"/>
              </a:rPr>
              <a:t>Lär dig stå ut med konflikter</a:t>
            </a:r>
          </a:p>
          <a:p>
            <a:pPr marL="457200" lvl="1" indent="0" algn="l" rtl="0">
              <a:buNone/>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”Man kan inte göra alla nöjda”</a:t>
            </a:r>
          </a:p>
          <a:p>
            <a:pPr marL="342900" indent="-342900">
              <a:buFont typeface="Arial" panose="020B0604020202020204" pitchFamily="34" charset="0"/>
              <a:buChar char="•"/>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Lär dig stå ut med ”misslyckanden”</a:t>
            </a:r>
          </a:p>
          <a:p>
            <a:pPr marL="457200" lvl="1" indent="0" algn="l" rtl="0">
              <a:buNone/>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”Personkemin funkar inte alltid”</a:t>
            </a:r>
            <a:endParaRPr lang="sv-fi" sz="2400" dirty="0">
              <a:latin typeface="Arial" panose="020B0604020202020204" pitchFamily="34" charset="0"/>
              <a:ea typeface="Verdana" panose="020B0604030504040204" pitchFamily="34" charset="0"/>
              <a:cs typeface="Arial" panose="020B0604020202020204" pitchFamily="34" charset="0"/>
            </a:endParaRPr>
          </a:p>
          <a:p>
            <a:pPr marL="342900" indent="-342900" algn="l" rtl="0">
              <a:buFont typeface="Arial" panose="020B0604020202020204" pitchFamily="34" charset="0"/>
              <a:buChar char="•"/>
              <a:defRPr/>
            </a:pPr>
            <a:r>
              <a:rPr lang="sv-fi" sz="2400" b="0" i="0" u="none" baseline="0" dirty="0">
                <a:latin typeface="Arial" panose="020B0604020202020204" pitchFamily="34" charset="0"/>
                <a:ea typeface="Verdana" panose="020B0604030504040204" pitchFamily="34" charset="0"/>
                <a:cs typeface="Arial" panose="020B0604020202020204" pitchFamily="34" charset="0"/>
              </a:rPr>
              <a:t>Sund egoism sårar inte andra</a:t>
            </a:r>
          </a:p>
        </p:txBody>
      </p:sp>
      <p:pic>
        <p:nvPicPr>
          <p:cNvPr id="3" name="Picture 2">
            <a:extLst>
              <a:ext uri="{FF2B5EF4-FFF2-40B4-BE49-F238E27FC236}">
                <a16:creationId xmlns:a16="http://schemas.microsoft.com/office/drawing/2014/main" id="{B6E7ADEA-DFA0-41B0-8E35-5227D909B1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55359" y="855356"/>
            <a:ext cx="6858003" cy="5147287"/>
          </a:xfrm>
          <a:prstGeom prst="rect">
            <a:avLst/>
          </a:prstGeom>
        </p:spPr>
      </p:pic>
      <p:sp>
        <p:nvSpPr>
          <p:cNvPr id="5" name="Tekstiruutu 1">
            <a:extLst>
              <a:ext uri="{FF2B5EF4-FFF2-40B4-BE49-F238E27FC236}">
                <a16:creationId xmlns:a16="http://schemas.microsoft.com/office/drawing/2014/main" id="{164B08F1-D8B1-49DA-A0AB-8B810C90203A}"/>
              </a:ext>
            </a:extLst>
          </p:cNvPr>
          <p:cNvSpPr txBox="1"/>
          <p:nvPr/>
        </p:nvSpPr>
        <p:spPr>
          <a:xfrm>
            <a:off x="143027" y="6372657"/>
            <a:ext cx="1388534"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Calibri"/>
              </a:rPr>
              <a:t>Kuva: Pixapay</a:t>
            </a:r>
            <a:endParaRPr kumimoji="0" lang="en-US" sz="1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p:txBody>
      </p:sp>
    </p:spTree>
    <p:extLst>
      <p:ext uri="{BB962C8B-B14F-4D97-AF65-F5344CB8AC3E}">
        <p14:creationId xmlns:p14="http://schemas.microsoft.com/office/powerpoint/2010/main" val="184550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Kuva 8" descr="Kuva, joka sisältää kohteen vuode, sisä, henkilö, seinä&#10;&#10;Kuvaus luotu automaattisesti">
            <a:extLst>
              <a:ext uri="{FF2B5EF4-FFF2-40B4-BE49-F238E27FC236}">
                <a16:creationId xmlns:a16="http://schemas.microsoft.com/office/drawing/2014/main" id="{FA2A0818-2196-45C6-80A1-76113F8FDD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
          <a:stretch/>
        </p:blipFill>
        <p:spPr>
          <a:xfrm>
            <a:off x="20" y="10"/>
            <a:ext cx="4003019" cy="3388883"/>
          </a:xfrm>
          <a:prstGeom prst="rect">
            <a:avLst/>
          </a:prstGeom>
        </p:spPr>
      </p:pic>
      <p:pic>
        <p:nvPicPr>
          <p:cNvPr id="4" name="Kuva 6" descr="Kuva, joka sisältää kohteen kissa, nisäkäs, eläin, asettaminen&#10;&#10;Kuvaus luotu automaattisesti">
            <a:extLst>
              <a:ext uri="{FF2B5EF4-FFF2-40B4-BE49-F238E27FC236}">
                <a16:creationId xmlns:a16="http://schemas.microsoft.com/office/drawing/2014/main" id="{EB1D61B0-53B1-46A2-A407-7A91790FAC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94479" y="10"/>
            <a:ext cx="4014047" cy="3383270"/>
          </a:xfrm>
          <a:prstGeom prst="rect">
            <a:avLst/>
          </a:prstGeom>
        </p:spPr>
      </p:pic>
      <p:pic>
        <p:nvPicPr>
          <p:cNvPr id="3" name="Sisällön paikkamerkki 4" descr="Kuva, joka sisältää kohteen henkilö, taivas&#10;&#10;Kuvaus luotu automaattisesti">
            <a:extLst>
              <a:ext uri="{FF2B5EF4-FFF2-40B4-BE49-F238E27FC236}">
                <a16:creationId xmlns:a16="http://schemas.microsoft.com/office/drawing/2014/main" id="{731CAECD-E93F-4435-873A-1B868F181F9C}"/>
              </a:ext>
            </a:extLst>
          </p:cNvPr>
          <p:cNvPicPr>
            <a:picLocks noGrp="1" noChangeAspect="1"/>
          </p:cNvPicPr>
          <p:nvPr/>
        </p:nvPicPr>
        <p:blipFill rotWithShape="1">
          <a:blip r:embed="rId5" cstate="email">
            <a:extLst>
              <a:ext uri="{28A0092B-C50C-407E-A947-70E740481C1C}">
                <a14:useLocalDpi xmlns:a14="http://schemas.microsoft.com/office/drawing/2010/main"/>
              </a:ext>
            </a:extLst>
          </a:blip>
          <a:srcRect/>
          <a:stretch/>
        </p:blipFill>
        <p:spPr>
          <a:xfrm>
            <a:off x="8188960" y="10"/>
            <a:ext cx="4003039" cy="3383270"/>
          </a:xfrm>
          <a:prstGeom prst="rect">
            <a:avLst/>
          </a:prstGeom>
        </p:spPr>
      </p:pic>
      <p:pic>
        <p:nvPicPr>
          <p:cNvPr id="8" name="Picture 7" descr="A group of people walking on a path&#10;&#10;Description automatically generated">
            <a:extLst>
              <a:ext uri="{FF2B5EF4-FFF2-40B4-BE49-F238E27FC236}">
                <a16:creationId xmlns:a16="http://schemas.microsoft.com/office/drawing/2014/main" id="{123CD468-7FC0-44E5-97D7-5292BFC1E2F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4"/>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16" descr="Kuva, joka sisältää kohteen henkilö, sisä, pöytä, nuori&#10;&#10;Kuvaus luotu automaattisesti">
            <a:extLst>
              <a:ext uri="{FF2B5EF4-FFF2-40B4-BE49-F238E27FC236}">
                <a16:creationId xmlns:a16="http://schemas.microsoft.com/office/drawing/2014/main" id="{5BD6B3C4-D993-4E38-BFBC-DC74EEEE7FD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
          <a:stretch/>
        </p:blipFill>
        <p:spPr>
          <a:xfrm>
            <a:off x="4094479" y="3469102"/>
            <a:ext cx="4014047" cy="3383280"/>
          </a:xfrm>
          <a:prstGeom prst="rect">
            <a:avLst/>
          </a:prstGeom>
        </p:spPr>
      </p:pic>
      <p:pic>
        <p:nvPicPr>
          <p:cNvPr id="6" name="Kuva 14" descr="Kuva, joka sisältää kohteen puu, ulko, henkilö, nainen&#10;&#10;Kuvaus luotu automaattisesti">
            <a:extLst>
              <a:ext uri="{FF2B5EF4-FFF2-40B4-BE49-F238E27FC236}">
                <a16:creationId xmlns:a16="http://schemas.microsoft.com/office/drawing/2014/main" id="{8BC8D196-B40C-4B7F-A0C7-82997FE3381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5" b="-4"/>
          <a:stretch/>
        </p:blipFill>
        <p:spPr>
          <a:xfrm>
            <a:off x="8199966" y="3469102"/>
            <a:ext cx="3992034" cy="3388893"/>
          </a:xfrm>
          <a:prstGeom prst="rect">
            <a:avLst/>
          </a:prstGeom>
        </p:spPr>
      </p:pic>
    </p:spTree>
    <p:extLst>
      <p:ext uri="{BB962C8B-B14F-4D97-AF65-F5344CB8AC3E}">
        <p14:creationId xmlns:p14="http://schemas.microsoft.com/office/powerpoint/2010/main" val="208310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2410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838200" y="669369"/>
            <a:ext cx="8089802" cy="763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en-US" b="1" dirty="0" err="1">
                <a:latin typeface="Arial" panose="020B0604020202020204" pitchFamily="34" charset="0"/>
              </a:rPr>
              <a:t>Välbefinnande</a:t>
            </a:r>
            <a:endParaRPr lang="fi-FI" altLang="fi-FI" b="1" dirty="0">
              <a:latin typeface="Arial" panose="020B0604020202020204" pitchFamily="34" charset="0"/>
            </a:endParaRPr>
          </a:p>
        </p:txBody>
      </p:sp>
      <p:sp>
        <p:nvSpPr>
          <p:cNvPr id="4" name="TextBox 3">
            <a:extLst>
              <a:ext uri="{FF2B5EF4-FFF2-40B4-BE49-F238E27FC236}">
                <a16:creationId xmlns:a16="http://schemas.microsoft.com/office/drawing/2014/main" id="{C5B9ACF3-3FCF-31D7-B125-B04CD9DA0ADB}"/>
              </a:ext>
            </a:extLst>
          </p:cNvPr>
          <p:cNvSpPr txBox="1"/>
          <p:nvPr/>
        </p:nvSpPr>
        <p:spPr>
          <a:xfrm>
            <a:off x="838200" y="1720840"/>
            <a:ext cx="10734040" cy="3785652"/>
          </a:xfrm>
          <a:prstGeom prst="rect">
            <a:avLst/>
          </a:prstGeom>
          <a:noFill/>
        </p:spPr>
        <p:txBody>
          <a:bodyPr wrap="square">
            <a:spAutoFit/>
          </a:bodyPr>
          <a:lstStyle/>
          <a:p>
            <a:r>
              <a:rPr lang="sv-SE" sz="2400" dirty="0">
                <a:latin typeface="Arial" panose="020B0604020202020204" pitchFamily="34" charset="0"/>
                <a:cs typeface="Arial" panose="020B0604020202020204" pitchFamily="34" charset="0"/>
              </a:rPr>
              <a:t>Välbefinnande kan till exempel ses på det sättet att vi kan upprätthålla relationer, bry oss om andra människor, interagera med andra och veta hur vi ska uttrycka våra känslor. </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Välbefinnande hjälper också till att hantera tillfällig ångest, tolerera förluster och acceptera förändringar i livet om det behövs.</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Ett balanserat sinne vet också hur man kan skilja mellan sin egen tankevärld och yttre verklighet.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828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2410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838200" y="669369"/>
            <a:ext cx="8089802" cy="763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rtlCol="0" anchor="t" anchorCtr="0" compatLnSpc="1">
            <a:prstTxWarp prst="textNoShape">
              <a:avLst/>
            </a:prstTxWarp>
            <a:noAutofit/>
          </a:bodyPr>
          <a:lstStyle/>
          <a:p>
            <a:r>
              <a:rPr lang="en-US" altLang="en-US" b="1" dirty="0" err="1">
                <a:latin typeface="Arial" panose="020B0604020202020204" pitchFamily="34" charset="0"/>
              </a:rPr>
              <a:t>Eget</a:t>
            </a:r>
            <a:r>
              <a:rPr lang="en-US" altLang="en-US" b="1" dirty="0">
                <a:latin typeface="Arial" panose="020B0604020202020204" pitchFamily="34" charset="0"/>
              </a:rPr>
              <a:t> </a:t>
            </a:r>
            <a:r>
              <a:rPr lang="en-US" altLang="en-US" b="1" dirty="0" err="1">
                <a:latin typeface="Arial" panose="020B0604020202020204" pitchFamily="34" charset="0"/>
              </a:rPr>
              <a:t>bemötande</a:t>
            </a:r>
            <a:endParaRPr lang="fi-FI" altLang="fi-FI" b="1" dirty="0">
              <a:latin typeface="Arial" panose="020B0604020202020204" pitchFamily="34" charset="0"/>
            </a:endParaRPr>
          </a:p>
        </p:txBody>
      </p:sp>
      <p:sp>
        <p:nvSpPr>
          <p:cNvPr id="4" name="TextBox 3">
            <a:extLst>
              <a:ext uri="{FF2B5EF4-FFF2-40B4-BE49-F238E27FC236}">
                <a16:creationId xmlns:a16="http://schemas.microsoft.com/office/drawing/2014/main" id="{C5B9ACF3-3FCF-31D7-B125-B04CD9DA0ADB}"/>
              </a:ext>
            </a:extLst>
          </p:cNvPr>
          <p:cNvSpPr txBox="1"/>
          <p:nvPr/>
        </p:nvSpPr>
        <p:spPr>
          <a:xfrm>
            <a:off x="838200" y="1720840"/>
            <a:ext cx="10734040" cy="3785652"/>
          </a:xfrm>
          <a:prstGeom prst="rect">
            <a:avLst/>
          </a:prstGeom>
          <a:noFill/>
        </p:spPr>
        <p:txBody>
          <a:bodyPr wrap="square">
            <a:spAutoFit/>
          </a:bodyPr>
          <a:lstStyle/>
          <a:p>
            <a:pPr marL="342900" indent="-342900">
              <a:buFont typeface="Arial" panose="020B0604020202020204" pitchFamily="34" charset="0"/>
              <a:buChar char="•"/>
              <a:defRPr/>
            </a:pPr>
            <a:r>
              <a:rPr lang="sv-SE" sz="2400" b="0" i="0" dirty="0">
                <a:solidFill>
                  <a:srgbClr val="1F1F1F"/>
                </a:solidFill>
                <a:effectLst/>
                <a:latin typeface="Arial" panose="020B0604020202020204" pitchFamily="34" charset="0"/>
              </a:rPr>
              <a:t>Lyssnings- och närvaroförmåga är tillräcklig. En vän är där och stöttar här och nu.</a:t>
            </a:r>
          </a:p>
          <a:p>
            <a:pPr marL="342900" indent="-342900">
              <a:buFont typeface="Arial" panose="020B0604020202020204" pitchFamily="34" charset="0"/>
              <a:buChar char="•"/>
              <a:defRPr/>
            </a:pPr>
            <a:endParaRPr lang="sv-SE" sz="2400" dirty="0">
              <a:solidFill>
                <a:srgbClr val="1F1F1F"/>
              </a:solidFill>
              <a:latin typeface="Arial" panose="020B0604020202020204" pitchFamily="34" charset="0"/>
            </a:endParaRPr>
          </a:p>
          <a:p>
            <a:pPr marL="342900" indent="-342900">
              <a:buFont typeface="Arial" panose="020B0604020202020204" pitchFamily="34" charset="0"/>
              <a:buChar char="•"/>
              <a:defRPr/>
            </a:pPr>
            <a:r>
              <a:rPr lang="sv-SE" sz="2400" b="0" i="0" dirty="0">
                <a:solidFill>
                  <a:srgbClr val="1F1F1F"/>
                </a:solidFill>
                <a:effectLst/>
                <a:latin typeface="Arial" panose="020B0604020202020204" pitchFamily="34" charset="0"/>
              </a:rPr>
              <a:t>Kan hänvisa till hjälp, efter det är kunden ansvarig.</a:t>
            </a:r>
          </a:p>
          <a:p>
            <a:pPr marL="342900" indent="-342900">
              <a:buFont typeface="Arial" panose="020B0604020202020204" pitchFamily="34" charset="0"/>
              <a:buChar char="•"/>
              <a:defRPr/>
            </a:pPr>
            <a:endParaRPr lang="sv-SE" sz="2400" dirty="0">
              <a:solidFill>
                <a:srgbClr val="1F1F1F"/>
              </a:solidFill>
              <a:latin typeface="Arial" panose="020B0604020202020204" pitchFamily="34" charset="0"/>
            </a:endParaRPr>
          </a:p>
          <a:p>
            <a:pPr marL="342900" indent="-342900">
              <a:buFont typeface="Arial" panose="020B0604020202020204" pitchFamily="34" charset="0"/>
              <a:buChar char="•"/>
              <a:defRPr/>
            </a:pPr>
            <a:r>
              <a:rPr lang="sv-SE" sz="2400" b="0" i="0" dirty="0">
                <a:solidFill>
                  <a:srgbClr val="1F1F1F"/>
                </a:solidFill>
                <a:effectLst/>
                <a:latin typeface="Arial" panose="020B0604020202020204" pitchFamily="34" charset="0"/>
              </a:rPr>
              <a:t>Vännen ansvarar inte för kompisens klients val – volontären kan hjälpa och stötta, men den andra gör </a:t>
            </a:r>
            <a:r>
              <a:rPr lang="sv-SE" sz="2400" b="1" i="0" dirty="0">
                <a:solidFill>
                  <a:srgbClr val="1F1F1F"/>
                </a:solidFill>
                <a:effectLst/>
                <a:latin typeface="Arial" panose="020B0604020202020204" pitchFamily="34" charset="0"/>
              </a:rPr>
              <a:t>ALLTID</a:t>
            </a:r>
            <a:r>
              <a:rPr lang="sv-SE" sz="2400" b="0" i="0" dirty="0">
                <a:solidFill>
                  <a:srgbClr val="1F1F1F"/>
                </a:solidFill>
                <a:effectLst/>
                <a:latin typeface="Arial" panose="020B0604020202020204" pitchFamily="34" charset="0"/>
              </a:rPr>
              <a:t> sitt eget val. Dåliga också.</a:t>
            </a:r>
          </a:p>
          <a:p>
            <a:pPr marL="342900" indent="-342900">
              <a:buFont typeface="Arial" panose="020B0604020202020204" pitchFamily="34" charset="0"/>
              <a:buChar char="•"/>
              <a:defRPr/>
            </a:pPr>
            <a:endParaRPr lang="sv-SE" sz="2400" dirty="0">
              <a:solidFill>
                <a:srgbClr val="1F1F1F"/>
              </a:solidFill>
              <a:latin typeface="Arial" panose="020B0604020202020204" pitchFamily="34" charset="0"/>
            </a:endParaRPr>
          </a:p>
          <a:p>
            <a:pPr marL="342900" indent="-342900">
              <a:buFont typeface="Arial" panose="020B0604020202020204" pitchFamily="34" charset="0"/>
              <a:buChar char="•"/>
              <a:defRPr/>
            </a:pPr>
            <a:r>
              <a:rPr lang="sv-SE" sz="2400" b="0" i="0" dirty="0">
                <a:solidFill>
                  <a:srgbClr val="1F1F1F"/>
                </a:solidFill>
                <a:effectLst/>
                <a:latin typeface="Arial" panose="020B0604020202020204" pitchFamily="34" charset="0"/>
              </a:rPr>
              <a:t>Gränser - att känna igen och respektera sina egna resurser.</a:t>
            </a:r>
          </a:p>
          <a:p>
            <a:pPr marR="0" lvl="0" algn="l" defTabSz="914400" rtl="0" eaLnBrk="1" fontAlgn="auto" latinLnBrk="0" hangingPunct="1">
              <a:lnSpc>
                <a:spcPct val="100000"/>
              </a:lnSpc>
              <a:spcBef>
                <a:spcPts val="0"/>
              </a:spcBef>
              <a:spcAft>
                <a:spcPts val="0"/>
              </a:spcAft>
              <a:buClrTx/>
              <a:buSzTx/>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210562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4BC8C6FC-8B18-2FFD-0F17-B12CF354CBB5}"/>
              </a:ext>
            </a:extLst>
          </p:cNvPr>
          <p:cNvSpPr>
            <a:spLocks noGrp="1" noChangeArrowheads="1"/>
          </p:cNvSpPr>
          <p:nvPr>
            <p:ph type="title"/>
          </p:nvPr>
        </p:nvSpPr>
        <p:spPr bwMode="auto">
          <a:xfrm>
            <a:off x="761799" y="268718"/>
            <a:ext cx="5334197" cy="17082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nSpc>
                <a:spcPct val="90000"/>
              </a:lnSpc>
            </a:pPr>
            <a:r>
              <a:rPr lang="en-US" altLang="en-US" b="1" dirty="0" err="1">
                <a:latin typeface="Arial" panose="020B0604020202020204" pitchFamily="34" charset="0"/>
              </a:rPr>
              <a:t>Psykiskt</a:t>
            </a:r>
            <a:r>
              <a:rPr lang="en-US" altLang="en-US" b="1" dirty="0">
                <a:latin typeface="Arial" panose="020B0604020202020204" pitchFamily="34" charset="0"/>
              </a:rPr>
              <a:t> </a:t>
            </a:r>
            <a:r>
              <a:rPr lang="en-US" altLang="en-US" b="1" dirty="0" err="1">
                <a:latin typeface="Arial" panose="020B0604020202020204" pitchFamily="34" charset="0"/>
              </a:rPr>
              <a:t>stöd</a:t>
            </a:r>
            <a:r>
              <a:rPr lang="en-US" altLang="en-US" b="1" dirty="0">
                <a:latin typeface="Arial" panose="020B0604020202020204" pitchFamily="34" charset="0"/>
              </a:rPr>
              <a:t> för </a:t>
            </a:r>
            <a:r>
              <a:rPr lang="en-US" altLang="en-US" b="1" dirty="0" err="1">
                <a:latin typeface="Arial" panose="020B0604020202020204" pitchFamily="34" charset="0"/>
              </a:rPr>
              <a:t>vänner</a:t>
            </a:r>
            <a:endParaRPr lang="en-US" altLang="fi-FI" b="1" dirty="0">
              <a:latin typeface="Arial" panose="020B0604020202020204" pitchFamily="34" charset="0"/>
            </a:endParaRPr>
          </a:p>
        </p:txBody>
      </p:sp>
      <p:sp>
        <p:nvSpPr>
          <p:cNvPr id="4" name="TextBox 3">
            <a:extLst>
              <a:ext uri="{FF2B5EF4-FFF2-40B4-BE49-F238E27FC236}">
                <a16:creationId xmlns:a16="http://schemas.microsoft.com/office/drawing/2014/main" id="{C5B9ACF3-3FCF-31D7-B125-B04CD9DA0ADB}"/>
              </a:ext>
            </a:extLst>
          </p:cNvPr>
          <p:cNvSpPr txBox="1"/>
          <p:nvPr/>
        </p:nvSpPr>
        <p:spPr>
          <a:xfrm>
            <a:off x="761800" y="1844602"/>
            <a:ext cx="5783379" cy="4744680"/>
          </a:xfrm>
          <a:prstGeom prst="rect">
            <a:avLst/>
          </a:prstGeom>
        </p:spPr>
        <p:txBody>
          <a:bodyPr vert="horz" lIns="91440" tIns="45720" rIns="91440" bIns="45720" rtlCol="0" anchor="ctr">
            <a:normAutofit lnSpcReduction="10000"/>
          </a:bodyPr>
          <a:lstStyle/>
          <a:p>
            <a:pPr marL="114300">
              <a:lnSpc>
                <a:spcPct val="90000"/>
              </a:lnSpc>
              <a:spcAft>
                <a:spcPts val="600"/>
              </a:spcAft>
              <a:defRPr/>
            </a:pPr>
            <a:r>
              <a:rPr lang="sv-SE" sz="2400" dirty="0">
                <a:latin typeface="Arial" panose="020B0604020202020204" pitchFamily="34" charset="0"/>
                <a:cs typeface="Arial" panose="020B0604020202020204" pitchFamily="34" charset="0"/>
              </a:rPr>
              <a:t>Nyckelfärdigheter:</a:t>
            </a:r>
          </a:p>
          <a:p>
            <a:pPr marL="114300">
              <a:lnSpc>
                <a:spcPct val="90000"/>
              </a:lnSpc>
              <a:spcAft>
                <a:spcPts val="600"/>
              </a:spcAft>
              <a:defRPr/>
            </a:pPr>
            <a:endParaRPr lang="sv-SE" sz="2400" dirty="0">
              <a:latin typeface="Arial" panose="020B0604020202020204" pitchFamily="34" charset="0"/>
              <a:cs typeface="Arial" panose="020B0604020202020204" pitchFamily="34" charset="0"/>
            </a:endParaRPr>
          </a:p>
          <a:p>
            <a:pPr marL="457200" indent="-342900">
              <a:lnSpc>
                <a:spcPct val="90000"/>
              </a:lnSpc>
              <a:spcAft>
                <a:spcPts val="600"/>
              </a:spcAft>
              <a:buFont typeface="Arial" panose="020B0604020202020204" pitchFamily="34" charset="0"/>
              <a:buChar char="•"/>
              <a:defRPr/>
            </a:pPr>
            <a:r>
              <a:rPr lang="sv-SE" sz="2400" dirty="0">
                <a:latin typeface="Arial" panose="020B0604020202020204" pitchFamily="34" charset="0"/>
                <a:cs typeface="Arial" panose="020B0604020202020204" pitchFamily="34" charset="0"/>
              </a:rPr>
              <a:t>Kriser är en del av livet och du kan överleva dem.</a:t>
            </a:r>
          </a:p>
          <a:p>
            <a:pPr marL="457200" indent="-342900">
              <a:lnSpc>
                <a:spcPct val="90000"/>
              </a:lnSpc>
              <a:spcAft>
                <a:spcPts val="600"/>
              </a:spcAft>
              <a:buFont typeface="Arial" panose="020B0604020202020204" pitchFamily="34" charset="0"/>
              <a:buChar char="•"/>
              <a:defRPr/>
            </a:pPr>
            <a:endParaRPr lang="sv-SE" sz="2400" dirty="0">
              <a:latin typeface="Arial" panose="020B0604020202020204" pitchFamily="34" charset="0"/>
              <a:cs typeface="Arial" panose="020B0604020202020204" pitchFamily="34" charset="0"/>
            </a:endParaRPr>
          </a:p>
          <a:p>
            <a:pPr marL="457200" indent="-342900">
              <a:lnSpc>
                <a:spcPct val="90000"/>
              </a:lnSpc>
              <a:spcAft>
                <a:spcPts val="600"/>
              </a:spcAft>
              <a:buFont typeface="Arial" panose="020B0604020202020204" pitchFamily="34" charset="0"/>
              <a:buChar char="•"/>
              <a:defRPr/>
            </a:pPr>
            <a:r>
              <a:rPr lang="sv-SE" sz="2400" dirty="0">
                <a:latin typeface="Arial" panose="020B0604020202020204" pitchFamily="34" charset="0"/>
                <a:cs typeface="Arial" panose="020B0604020202020204" pitchFamily="34" charset="0"/>
              </a:rPr>
              <a:t>Förmågan att vara närvarande och lyssna är nyckelfärdigheter för en väns känslomässiga stöd.</a:t>
            </a:r>
          </a:p>
          <a:p>
            <a:pPr marL="457200" indent="-342900">
              <a:lnSpc>
                <a:spcPct val="90000"/>
              </a:lnSpc>
              <a:spcAft>
                <a:spcPts val="600"/>
              </a:spcAft>
              <a:buFont typeface="Arial" panose="020B0604020202020204" pitchFamily="34" charset="0"/>
              <a:buChar char="•"/>
              <a:defRPr/>
            </a:pPr>
            <a:endParaRPr lang="sv-SE" sz="2400" dirty="0">
              <a:latin typeface="Arial" panose="020B0604020202020204" pitchFamily="34" charset="0"/>
              <a:cs typeface="Arial" panose="020B0604020202020204" pitchFamily="34" charset="0"/>
            </a:endParaRPr>
          </a:p>
          <a:p>
            <a:pPr marL="457200" indent="-342900">
              <a:lnSpc>
                <a:spcPct val="90000"/>
              </a:lnSpc>
              <a:spcAft>
                <a:spcPts val="600"/>
              </a:spcAft>
              <a:buFont typeface="Arial" panose="020B0604020202020204" pitchFamily="34" charset="0"/>
              <a:buChar char="•"/>
              <a:defRPr/>
            </a:pPr>
            <a:r>
              <a:rPr lang="sv-SE" sz="2400" dirty="0">
                <a:latin typeface="Arial" panose="020B0604020202020204" pitchFamily="34" charset="0"/>
                <a:cs typeface="Arial" panose="020B0604020202020204" pitchFamily="34" charset="0"/>
              </a:rPr>
              <a:t>Modet att känna igen sina egna gränser som vän och modet att söka hjälp och stöd för både sig själv och </a:t>
            </a:r>
            <a:r>
              <a:rPr lang="sv-SE" sz="2400" dirty="0" err="1">
                <a:latin typeface="Arial" panose="020B0604020202020204" pitchFamily="34" charset="0"/>
                <a:cs typeface="Arial" panose="020B0604020202020204" pitchFamily="34" charset="0"/>
              </a:rPr>
              <a:t>vänns</a:t>
            </a:r>
            <a:r>
              <a:rPr lang="sv-SE" sz="2400" dirty="0">
                <a:latin typeface="Arial" panose="020B0604020202020204" pitchFamily="34" charset="0"/>
                <a:cs typeface="Arial" panose="020B0604020202020204" pitchFamily="34" charset="0"/>
              </a:rPr>
              <a:t> klient.</a:t>
            </a:r>
            <a:endParaRPr lang="fi-FI" sz="2400" b="1" kern="1200" dirty="0">
              <a:solidFill>
                <a:schemeClr val="tx1"/>
              </a:solidFill>
              <a:effectLst/>
              <a:latin typeface="Arial" panose="020B0604020202020204" pitchFamily="34" charset="0"/>
              <a:cs typeface="Arial" panose="020B0604020202020204" pitchFamily="34" charset="0"/>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descr="A person and person standing in a field&#10;&#10;Description automatically generated">
            <a:extLst>
              <a:ext uri="{FF2B5EF4-FFF2-40B4-BE49-F238E27FC236}">
                <a16:creationId xmlns:a16="http://schemas.microsoft.com/office/drawing/2014/main" id="{4CF8B9A4-E6F3-B914-24F1-5085547C77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Shape 1">
            <a:extLst>
              <a:ext uri="{FF2B5EF4-FFF2-40B4-BE49-F238E27FC236}">
                <a16:creationId xmlns:a16="http://schemas.microsoft.com/office/drawing/2014/main" id="{ADE580F5-8C85-B00E-7FA8-60070EBA1A65}"/>
              </a:ext>
            </a:extLst>
          </p:cNvPr>
          <p:cNvSpPr/>
          <p:nvPr/>
        </p:nvSpPr>
        <p:spPr>
          <a:xfrm>
            <a:off x="1747657" y="2410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5" name="Tekstiruutu 5">
            <a:extLst>
              <a:ext uri="{FF2B5EF4-FFF2-40B4-BE49-F238E27FC236}">
                <a16:creationId xmlns:a16="http://schemas.microsoft.com/office/drawing/2014/main" id="{2E59BCAA-75A5-2B13-DD79-547F73A30A98}"/>
              </a:ext>
            </a:extLst>
          </p:cNvPr>
          <p:cNvSpPr txBox="1"/>
          <p:nvPr/>
        </p:nvSpPr>
        <p:spPr>
          <a:xfrm>
            <a:off x="10273364" y="6422944"/>
            <a:ext cx="175139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Joonas Brandt</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spTree>
    <p:extLst>
      <p:ext uri="{BB962C8B-B14F-4D97-AF65-F5344CB8AC3E}">
        <p14:creationId xmlns:p14="http://schemas.microsoft.com/office/powerpoint/2010/main" val="97866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CA390C69-7069-18BC-ED40-65658215C83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15080" y="-48419"/>
            <a:ext cx="4076920" cy="690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fi-FI" dirty="0" err="1"/>
              <a:t>Tack</a:t>
            </a:r>
            <a:r>
              <a:rPr lang="fi-FI" dirty="0"/>
              <a:t>!</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14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E7B83744-BAE2-30A3-047A-69A0E19C64B8}"/>
              </a:ext>
            </a:extLst>
          </p:cNvPr>
          <p:cNvSpPr>
            <a:spLocks noGrp="1" noChangeArrowheads="1"/>
          </p:cNvSpPr>
          <p:nvPr>
            <p:ph type="title"/>
          </p:nvPr>
        </p:nvSpPr>
        <p:spPr>
          <a:xfrm>
            <a:off x="1031494" y="791917"/>
            <a:ext cx="8365522" cy="1324661"/>
          </a:xfrm>
        </p:spPr>
        <p:txBody>
          <a:bodyPr/>
          <a:lstStyle/>
          <a:p>
            <a:pPr eaLnBrk="1" hangingPunct="1"/>
            <a:r>
              <a:rPr lang="fi-FI" altLang="fi-FI" dirty="0" err="1"/>
              <a:t>Utbildningens</a:t>
            </a:r>
            <a:r>
              <a:rPr lang="fi-FI" altLang="fi-FI" dirty="0"/>
              <a:t> </a:t>
            </a:r>
            <a:r>
              <a:rPr lang="fi-FI" altLang="fi-FI" dirty="0" err="1"/>
              <a:t>innehåll</a:t>
            </a:r>
            <a:r>
              <a:rPr lang="fi-FI" altLang="fi-FI" dirty="0"/>
              <a:t>:</a:t>
            </a:r>
          </a:p>
        </p:txBody>
      </p:sp>
      <p:sp>
        <p:nvSpPr>
          <p:cNvPr id="3" name="Content Placeholder 2">
            <a:extLst>
              <a:ext uri="{FF2B5EF4-FFF2-40B4-BE49-F238E27FC236}">
                <a16:creationId xmlns:a16="http://schemas.microsoft.com/office/drawing/2014/main" id="{159356A6-2A2B-2A59-5AF1-DFCE9B4CB8C0}"/>
              </a:ext>
            </a:extLst>
          </p:cNvPr>
          <p:cNvSpPr>
            <a:spLocks noGrp="1"/>
          </p:cNvSpPr>
          <p:nvPr>
            <p:ph idx="1"/>
          </p:nvPr>
        </p:nvSpPr>
        <p:spPr>
          <a:xfrm>
            <a:off x="1031496" y="2116578"/>
            <a:ext cx="8754281" cy="2876818"/>
          </a:xfrm>
        </p:spPr>
        <p:txBody>
          <a:bodyPr rtlCol="0">
            <a:noAutofit/>
          </a:bodyPr>
          <a:lstStyle/>
          <a:p>
            <a:pPr defTabSz="727432">
              <a:spcBef>
                <a:spcPts val="795"/>
              </a:spcBef>
              <a:defRPr/>
            </a:pPr>
            <a:r>
              <a:rPr lang="fi-FI" dirty="0"/>
              <a:t> </a:t>
            </a:r>
            <a:r>
              <a:rPr lang="fi-FI" dirty="0" err="1"/>
              <a:t>Syfte</a:t>
            </a:r>
            <a:r>
              <a:rPr lang="fi-FI" dirty="0"/>
              <a:t> </a:t>
            </a:r>
            <a:r>
              <a:rPr lang="fi-FI" dirty="0" err="1"/>
              <a:t>och</a:t>
            </a:r>
            <a:r>
              <a:rPr lang="fi-FI" dirty="0"/>
              <a:t> </a:t>
            </a:r>
            <a:r>
              <a:rPr lang="fi-FI" dirty="0" err="1"/>
              <a:t>metoder</a:t>
            </a:r>
            <a:r>
              <a:rPr lang="fi-FI" dirty="0"/>
              <a:t> för </a:t>
            </a:r>
            <a:r>
              <a:rPr lang="fi-FI" dirty="0" err="1"/>
              <a:t>känslomässigt</a:t>
            </a:r>
            <a:r>
              <a:rPr lang="fi-FI" dirty="0"/>
              <a:t> </a:t>
            </a:r>
            <a:r>
              <a:rPr lang="fi-FI" dirty="0" err="1"/>
              <a:t>stöd</a:t>
            </a:r>
            <a:endParaRPr lang="fi-FI" dirty="0"/>
          </a:p>
          <a:p>
            <a:pPr defTabSz="727432">
              <a:spcBef>
                <a:spcPts val="795"/>
              </a:spcBef>
              <a:defRPr/>
            </a:pPr>
            <a:r>
              <a:rPr lang="fi-FI" dirty="0"/>
              <a:t> </a:t>
            </a:r>
            <a:r>
              <a:rPr lang="fi-FI" dirty="0" err="1"/>
              <a:t>Mentalt</a:t>
            </a:r>
            <a:r>
              <a:rPr lang="fi-FI" dirty="0"/>
              <a:t> </a:t>
            </a:r>
            <a:r>
              <a:rPr lang="fi-FI" dirty="0" err="1"/>
              <a:t>stöd</a:t>
            </a:r>
            <a:r>
              <a:rPr lang="fi-FI" dirty="0"/>
              <a:t> i </a:t>
            </a:r>
            <a:r>
              <a:rPr lang="fi-FI" dirty="0" err="1"/>
              <a:t>vänskapsaktiviteter</a:t>
            </a:r>
            <a:endParaRPr lang="fi-FI" dirty="0"/>
          </a:p>
          <a:p>
            <a:pPr defTabSz="727432">
              <a:spcBef>
                <a:spcPts val="795"/>
              </a:spcBef>
              <a:defRPr/>
            </a:pPr>
            <a:r>
              <a:rPr lang="fi-FI" dirty="0"/>
              <a:t> En </a:t>
            </a:r>
            <a:r>
              <a:rPr lang="fi-FI" dirty="0" err="1"/>
              <a:t>väns</a:t>
            </a:r>
            <a:r>
              <a:rPr lang="fi-FI" dirty="0"/>
              <a:t> </a:t>
            </a:r>
            <a:r>
              <a:rPr lang="fi-FI" dirty="0" err="1"/>
              <a:t>eget</a:t>
            </a:r>
            <a:r>
              <a:rPr lang="fi-FI" dirty="0"/>
              <a:t> </a:t>
            </a:r>
            <a:r>
              <a:rPr lang="fi-FI" dirty="0" err="1"/>
              <a:t>välbefinnande</a:t>
            </a:r>
            <a:endParaRPr lang="fi-FI" dirty="0"/>
          </a:p>
          <a:p>
            <a:pPr defTabSz="727432">
              <a:spcBef>
                <a:spcPts val="795"/>
              </a:spcBef>
              <a:defRPr/>
            </a:pPr>
            <a:endParaRPr lang="fi-FI" sz="254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95251"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181956" y="830011"/>
            <a:ext cx="3140401" cy="1831787"/>
          </a:xfrm>
        </p:spPr>
        <p:txBody>
          <a:bodyPr/>
          <a:lstStyle/>
          <a:p>
            <a:r>
              <a:rPr lang="sv-SE" sz="2900" dirty="0">
                <a:solidFill>
                  <a:srgbClr val="004B79"/>
                </a:solidFill>
              </a:rPr>
              <a:t>Sju principer </a:t>
            </a:r>
            <a:br>
              <a:rPr lang="sv-SE" sz="2900" dirty="0">
                <a:solidFill>
                  <a:srgbClr val="004B79"/>
                </a:solidFill>
              </a:rPr>
            </a:br>
            <a:r>
              <a:rPr lang="sv-SE" sz="2900" dirty="0">
                <a:solidFill>
                  <a:srgbClr val="004B79"/>
                </a:solidFill>
              </a:rPr>
              <a:t>för tryggare rum</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08510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Bemöt nya människor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och frågor utan fördomar. Ta varje möte som en möjlighet att lära dig något nytt och utvecklas.</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08510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Var öppen</a:t>
            </a: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7048936"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Observera dina ordval och respektera den andras åsikt. Låt bli att skymfa, förlöjliga eller fördöma någon med ditt tal eller beteende.</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7048936"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Visa respekt</a:t>
            </a: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830114"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Ta även ansvar över en annans upplevelse. Lyssna, beröm och uppmuntra.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830114"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Skapa en positiv atmosfär</a:t>
            </a: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097932" y="3061937"/>
            <a:ext cx="2362516"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Gör inga antaganden på basis av yttre egenskaper, hudfärg, etnisk bakgrund, religion,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kön, ålder eller tal. Gör inga antaganden om kön, bakgrund eller funktionsförmåga.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09792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Undvik antaganden</a:t>
            </a:r>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7048936" y="3054698"/>
            <a:ext cx="22201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Respektera en annans personliga utrymme, integritet och självbestämmanderätt. Se till att alla blir hörda och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ge alla möjlighet att delta.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7048936"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Ge plats</a:t>
            </a:r>
            <a:endPar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830114"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Bli inte enbart en åskådare om du bevittnar trakasserier eller annan osaklig behandling.</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830114"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Ingrip</a:t>
            </a:r>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7048936"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Ha det trevligt! Fråga om du undrar över något och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ta reda på saken.</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7048936"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Njut</a:t>
            </a:r>
          </a:p>
        </p:txBody>
      </p:sp>
      <p:sp>
        <p:nvSpPr>
          <p:cNvPr id="21" name="TextBox 20">
            <a:extLst>
              <a:ext uri="{FF2B5EF4-FFF2-40B4-BE49-F238E27FC236}">
                <a16:creationId xmlns:a16="http://schemas.microsoft.com/office/drawing/2014/main" id="{F2C02A8E-720F-A25E-8ADF-38C07BB97072}"/>
              </a:ext>
            </a:extLst>
          </p:cNvPr>
          <p:cNvSpPr txBox="1"/>
          <p:nvPr/>
        </p:nvSpPr>
        <p:spPr>
          <a:xfrm>
            <a:off x="3558983" y="50664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531816" y="48893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321537" y="47536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569992" y="2522311"/>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531816" y="251507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321537" y="248284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531816" y="4632113"/>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478611"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279542"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eksti&#10;&#10;Kuvaus luotu automaattisesti">
            <a:extLst>
              <a:ext uri="{FF2B5EF4-FFF2-40B4-BE49-F238E27FC236}">
                <a16:creationId xmlns:a16="http://schemas.microsoft.com/office/drawing/2014/main" id="{66749208-1F0F-4CCB-8A9C-DE7DB5BFF6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96519" y="339570"/>
            <a:ext cx="3361765" cy="5483005"/>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12555DB2-A100-4AC1-ADF4-52D58B531D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71365" y="339569"/>
            <a:ext cx="3751730" cy="5483006"/>
          </a:xfrm>
          <a:prstGeom prst="rect">
            <a:avLst/>
          </a:prstGeom>
        </p:spPr>
      </p:pic>
      <p:pic>
        <p:nvPicPr>
          <p:cNvPr id="11" name="Kuva 10" descr="Kuva, joka sisältää kohteen teksti&#10;&#10;Kuvaus luotu automaattisesti">
            <a:extLst>
              <a:ext uri="{FF2B5EF4-FFF2-40B4-BE49-F238E27FC236}">
                <a16:creationId xmlns:a16="http://schemas.microsoft.com/office/drawing/2014/main" id="{EFFA2799-EAA3-4E0B-9F26-A6D5CBF0D3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6176" y="339568"/>
            <a:ext cx="3361765" cy="5483007"/>
          </a:xfrm>
          <a:prstGeom prst="rect">
            <a:avLst/>
          </a:prstGeom>
        </p:spPr>
      </p:pic>
    </p:spTree>
    <p:extLst>
      <p:ext uri="{BB962C8B-B14F-4D97-AF65-F5344CB8AC3E}">
        <p14:creationId xmlns:p14="http://schemas.microsoft.com/office/powerpoint/2010/main" val="241134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and person sitting on a hill&#10;&#10;Description automatically generated">
            <a:extLst>
              <a:ext uri="{FF2B5EF4-FFF2-40B4-BE49-F238E27FC236}">
                <a16:creationId xmlns:a16="http://schemas.microsoft.com/office/drawing/2014/main" id="{08D2ECDB-1AF7-CCB3-6094-9A9170F86D6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DA8ABD41-D05D-1D80-33B0-CCFFF4D348D2}"/>
              </a:ext>
            </a:extLst>
          </p:cNvPr>
          <p:cNvSpPr txBox="1"/>
          <p:nvPr/>
        </p:nvSpPr>
        <p:spPr>
          <a:xfrm>
            <a:off x="486888" y="5700156"/>
            <a:ext cx="7517081" cy="646331"/>
          </a:xfrm>
          <a:prstGeom prst="rect">
            <a:avLst/>
          </a:prstGeom>
          <a:solidFill>
            <a:schemeClr val="bg1"/>
          </a:solidFill>
        </p:spPr>
        <p:txBody>
          <a:bodyPr wrap="square" rtlCol="0">
            <a:spAutoFit/>
          </a:bodyPr>
          <a:lstStyle/>
          <a:p>
            <a:r>
              <a:rPr lang="fi-FI" sz="3600" i="1" dirty="0" err="1"/>
              <a:t>Vem</a:t>
            </a:r>
            <a:r>
              <a:rPr lang="fi-FI" sz="3600" i="1" dirty="0"/>
              <a:t> </a:t>
            </a:r>
            <a:r>
              <a:rPr lang="fi-FI" sz="3600" i="1" dirty="0" err="1"/>
              <a:t>är</a:t>
            </a:r>
            <a:r>
              <a:rPr lang="fi-FI" sz="3600" i="1" dirty="0"/>
              <a:t> vi? </a:t>
            </a:r>
            <a:r>
              <a:rPr lang="fi-FI" sz="3600" i="1" dirty="0" err="1"/>
              <a:t>Låt</a:t>
            </a:r>
            <a:r>
              <a:rPr lang="fi-FI" sz="3600" i="1" dirty="0"/>
              <a:t> </a:t>
            </a:r>
            <a:r>
              <a:rPr lang="fi-FI" sz="3600" i="1" dirty="0" err="1"/>
              <a:t>oss</a:t>
            </a:r>
            <a:r>
              <a:rPr lang="fi-FI" sz="3600" i="1" dirty="0"/>
              <a:t> </a:t>
            </a:r>
            <a:r>
              <a:rPr lang="fi-FI" sz="3600" i="1" dirty="0" err="1"/>
              <a:t>lära</a:t>
            </a:r>
            <a:r>
              <a:rPr lang="fi-FI" sz="3600" i="1" dirty="0"/>
              <a:t> </a:t>
            </a:r>
            <a:r>
              <a:rPr lang="fi-FI" sz="3600" i="1" dirty="0" err="1"/>
              <a:t>känna</a:t>
            </a:r>
            <a:r>
              <a:rPr lang="fi-FI" sz="3600" i="1" dirty="0"/>
              <a:t> </a:t>
            </a:r>
            <a:r>
              <a:rPr lang="fi-FI" sz="3600" i="1" dirty="0" err="1"/>
              <a:t>varandra</a:t>
            </a:r>
            <a:r>
              <a:rPr lang="fi-FI" sz="3600" i="1" dirty="0"/>
              <a:t>.</a:t>
            </a:r>
          </a:p>
        </p:txBody>
      </p:sp>
    </p:spTree>
    <p:extLst>
      <p:ext uri="{BB962C8B-B14F-4D97-AF65-F5344CB8AC3E}">
        <p14:creationId xmlns:p14="http://schemas.microsoft.com/office/powerpoint/2010/main" val="289422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ADE580F5-8C85-B00E-7FA8-60070EBA1A65}"/>
              </a:ext>
            </a:extLst>
          </p:cNvPr>
          <p:cNvSpPr/>
          <p:nvPr/>
        </p:nvSpPr>
        <p:spPr>
          <a:xfrm>
            <a:off x="1747657" y="342685"/>
            <a:ext cx="6989026" cy="124259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lIns="0" tIns="0" rIns="0" bIns="0" anchor="ctr" compatLnSpc="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i-FI" sz="2902" b="1" i="0" u="none" strike="noStrike" kern="0" cap="none" spc="0" normalizeH="0" baseline="0" noProof="0" dirty="0">
              <a:ln>
                <a:noFill/>
              </a:ln>
              <a:solidFill>
                <a:srgbClr val="000000"/>
              </a:solidFill>
              <a:effectLst/>
              <a:uLnTx/>
              <a:uFillTx/>
              <a:latin typeface="Verdana" pitchFamily="18"/>
              <a:ea typeface="Microsoft YaHei" pitchFamily="2"/>
              <a:cs typeface="Arial" pitchFamily="2"/>
            </a:endParaRPr>
          </a:p>
        </p:txBody>
      </p:sp>
      <p:sp>
        <p:nvSpPr>
          <p:cNvPr id="2" name="Title 1">
            <a:extLst>
              <a:ext uri="{FF2B5EF4-FFF2-40B4-BE49-F238E27FC236}">
                <a16:creationId xmlns:a16="http://schemas.microsoft.com/office/drawing/2014/main" id="{0F00D09A-BAEB-4395-A59B-814A3768EB46}"/>
              </a:ext>
            </a:extLst>
          </p:cNvPr>
          <p:cNvSpPr>
            <a:spLocks noGrp="1"/>
          </p:cNvSpPr>
          <p:nvPr/>
        </p:nvSpPr>
        <p:spPr>
          <a:xfrm>
            <a:off x="458190" y="465192"/>
            <a:ext cx="4470070" cy="5804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kumimoji="0" lang="fi-FI" sz="2400" b="1"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Kriser</a:t>
            </a: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Livskriser</a:t>
            </a: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lang="fi-FI" sz="2400" dirty="0">
                <a:solidFill>
                  <a:srgbClr val="000000"/>
                </a:solidFill>
                <a:latin typeface="Arial" panose="020B0604020202020204" pitchFamily="34" charset="0"/>
                <a:ea typeface="Verdana"/>
                <a:cs typeface="Arial" panose="020B0604020202020204" pitchFamily="34" charset="0"/>
              </a:rPr>
              <a:t>U</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tvecklingskriser</a:t>
            </a: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Plötsliga</a:t>
            </a: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fi-FI" sz="2400" b="0" i="0" u="none" strike="noStrike" kern="1200" cap="none" spc="0" normalizeH="0" baseline="0" noProof="0" dirty="0" err="1">
                <a:ln>
                  <a:noFill/>
                </a:ln>
                <a:solidFill>
                  <a:srgbClr val="000000"/>
                </a:solidFill>
                <a:effectLst/>
                <a:uLnTx/>
                <a:uFillTx/>
                <a:latin typeface="Arial" panose="020B0604020202020204" pitchFamily="34" charset="0"/>
                <a:ea typeface="Verdana"/>
                <a:cs typeface="Arial" panose="020B0604020202020204" pitchFamily="34" charset="0"/>
              </a:rPr>
              <a:t>kriser</a:t>
            </a: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b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fi-FI"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 </a:t>
            </a:r>
            <a: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Även glada händelser </a:t>
            </a:r>
            <a:b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br>
            <a: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Verdana"/>
                <a:cs typeface="Arial" panose="020B0604020202020204" pitchFamily="34" charset="0"/>
              </a:rPr>
              <a:t>såsom ett barns födelse kan utlösa en kris. </a:t>
            </a:r>
            <a:endParaRPr kumimoji="0" lang="fi-FI" sz="4000" b="0" i="0" u="none" strike="noStrike" kern="1200" cap="none" spc="0" normalizeH="0" baseline="0" noProof="0" dirty="0">
              <a:ln>
                <a:noFill/>
              </a:ln>
              <a:solidFill>
                <a:srgbClr val="000000"/>
              </a:solidFill>
              <a:effectLst/>
              <a:uLnTx/>
              <a:uFillTx/>
              <a:latin typeface="Calibri Light" panose="020F0302020204030204"/>
              <a:ea typeface="+mj-ea"/>
              <a:cs typeface="Calibri Light" panose="020F0302020204030204"/>
            </a:endParaRPr>
          </a:p>
        </p:txBody>
      </p:sp>
      <p:pic>
        <p:nvPicPr>
          <p:cNvPr id="3" name="Picture 2">
            <a:extLst>
              <a:ext uri="{FF2B5EF4-FFF2-40B4-BE49-F238E27FC236}">
                <a16:creationId xmlns:a16="http://schemas.microsoft.com/office/drawing/2014/main" id="{3C95F337-CB72-42B2-8195-8745B336D0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25271" y="0"/>
            <a:ext cx="6277629" cy="6891029"/>
          </a:xfrm>
          <a:prstGeom prst="rect">
            <a:avLst/>
          </a:prstGeom>
        </p:spPr>
      </p:pic>
      <p:sp>
        <p:nvSpPr>
          <p:cNvPr id="4" name="Tekstiruutu 2">
            <a:extLst>
              <a:ext uri="{FF2B5EF4-FFF2-40B4-BE49-F238E27FC236}">
                <a16:creationId xmlns:a16="http://schemas.microsoft.com/office/drawing/2014/main" id="{87841F14-5305-4810-BF50-797998622D5E}"/>
              </a:ext>
            </a:extLst>
          </p:cNvPr>
          <p:cNvSpPr txBox="1"/>
          <p:nvPr/>
        </p:nvSpPr>
        <p:spPr>
          <a:xfrm>
            <a:off x="6006809" y="6515315"/>
            <a:ext cx="1467485"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Verdana"/>
                <a:cs typeface="Calibri"/>
              </a:rPr>
              <a:t>Kuva: Pixapay</a:t>
            </a:r>
            <a:endParaRPr kumimoji="0" lang="en-US" sz="1100" b="0" i="0" u="none" strike="noStrike" kern="1200" cap="none" spc="0" normalizeH="0" baseline="0" noProof="0" dirty="0">
              <a:ln>
                <a:noFill/>
              </a:ln>
              <a:solidFill>
                <a:srgbClr val="000000"/>
              </a:solidFill>
              <a:effectLst/>
              <a:uLnTx/>
              <a:uFillTx/>
              <a:latin typeface="Verdana"/>
              <a:ea typeface="Verdan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BB47-D35C-84BB-C907-17FB12AB3EDA}"/>
              </a:ext>
            </a:extLst>
          </p:cNvPr>
          <p:cNvSpPr>
            <a:spLocks noGrp="1"/>
          </p:cNvSpPr>
          <p:nvPr>
            <p:ph type="title"/>
          </p:nvPr>
        </p:nvSpPr>
        <p:spPr/>
        <p:txBody>
          <a:bodyPr/>
          <a:lstStyle/>
          <a:p>
            <a:r>
              <a:rPr lang="sv-SE" dirty="0"/>
              <a:t>Vilka händelser kan utlösa en kris?</a:t>
            </a:r>
            <a:br>
              <a:rPr lang="sv-SE" dirty="0"/>
            </a:br>
            <a:endParaRPr lang="fi-FI" dirty="0"/>
          </a:p>
        </p:txBody>
      </p:sp>
      <p:sp>
        <p:nvSpPr>
          <p:cNvPr id="3" name="Text Placeholder 2">
            <a:extLst>
              <a:ext uri="{FF2B5EF4-FFF2-40B4-BE49-F238E27FC236}">
                <a16:creationId xmlns:a16="http://schemas.microsoft.com/office/drawing/2014/main" id="{0466F9C1-A779-59F3-9F45-9A4F9AACDD37}"/>
              </a:ext>
            </a:extLst>
          </p:cNvPr>
          <p:cNvSpPr>
            <a:spLocks noGrp="1"/>
          </p:cNvSpPr>
          <p:nvPr>
            <p:ph type="body" sz="quarter" idx="11"/>
          </p:nvPr>
        </p:nvSpPr>
        <p:spPr>
          <a:xfrm>
            <a:off x="838200" y="1933819"/>
            <a:ext cx="4505696" cy="2944813"/>
          </a:xfrm>
        </p:spPr>
        <p:txBody>
          <a:bodyPr/>
          <a:lstStyle/>
          <a:p>
            <a:r>
              <a:rPr lang="sv-SE" dirty="0"/>
              <a:t>Ensamhet</a:t>
            </a:r>
          </a:p>
          <a:p>
            <a:r>
              <a:rPr lang="sv-SE" dirty="0"/>
              <a:t>Depression</a:t>
            </a:r>
          </a:p>
          <a:p>
            <a:r>
              <a:rPr lang="sv-SE" dirty="0"/>
              <a:t>Fattigdom</a:t>
            </a:r>
          </a:p>
          <a:p>
            <a:r>
              <a:rPr lang="sv-SE" dirty="0"/>
              <a:t>Flytt till en ny ort eller ett nytt land</a:t>
            </a:r>
          </a:p>
          <a:p>
            <a:r>
              <a:rPr lang="sv-SE" dirty="0"/>
              <a:t>Sjukdomar och skador, närståendevårdssituationer</a:t>
            </a:r>
          </a:p>
          <a:p>
            <a:r>
              <a:rPr lang="sv-SE" dirty="0"/>
              <a:t>Förlust av ekonomiska och materiella resurser</a:t>
            </a:r>
          </a:p>
          <a:p>
            <a:endParaRPr lang="fi-FI" sz="1200" dirty="0"/>
          </a:p>
        </p:txBody>
      </p:sp>
      <p:sp>
        <p:nvSpPr>
          <p:cNvPr id="4" name="TextBox 3">
            <a:extLst>
              <a:ext uri="{FF2B5EF4-FFF2-40B4-BE49-F238E27FC236}">
                <a16:creationId xmlns:a16="http://schemas.microsoft.com/office/drawing/2014/main" id="{DA42A2C7-5E71-9459-FC49-69C891617A82}"/>
              </a:ext>
            </a:extLst>
          </p:cNvPr>
          <p:cNvSpPr txBox="1"/>
          <p:nvPr/>
        </p:nvSpPr>
        <p:spPr>
          <a:xfrm>
            <a:off x="6258296" y="1933819"/>
            <a:ext cx="5095504" cy="3693319"/>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Olyckor</a:t>
            </a:r>
          </a:p>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Förlust av förälder, barn, vän, livskamrat eller någon annan viktig person</a:t>
            </a:r>
          </a:p>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Sexuellt, fysiskt eller psykiskt våld</a:t>
            </a:r>
          </a:p>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Att bevittna en annan människas lidande</a:t>
            </a:r>
          </a:p>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Brott</a:t>
            </a:r>
          </a:p>
          <a:p>
            <a:pPr marL="285750" indent="-285750">
              <a:buFont typeface="Arial" panose="020B0604020202020204" pitchFamily="34" charset="0"/>
              <a:buChar char="•"/>
            </a:pPr>
            <a:r>
              <a:rPr lang="sv-SE" sz="2400" dirty="0">
                <a:latin typeface="Arial" panose="020B0604020202020204" pitchFamily="34" charset="0"/>
                <a:cs typeface="Arial" panose="020B0604020202020204" pitchFamily="34" charset="0"/>
              </a:rPr>
              <a:t>Annat, vad?</a:t>
            </a:r>
          </a:p>
          <a:p>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04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53C6F13-51FE-4A0A-9609-1B3D401D6249}"/>
              </a:ext>
            </a:extLst>
          </p:cNvPr>
          <p:cNvPicPr>
            <a:picLocks noChangeAspect="1"/>
          </p:cNvPicPr>
          <p:nvPr/>
        </p:nvPicPr>
        <p:blipFill>
          <a:blip r:embed="rId3"/>
          <a:stretch>
            <a:fillRect/>
          </a:stretch>
        </p:blipFill>
        <p:spPr>
          <a:xfrm>
            <a:off x="0" y="-1253768"/>
            <a:ext cx="12192000" cy="8278023"/>
          </a:xfrm>
          <a:prstGeom prst="rect">
            <a:avLst/>
          </a:prstGeom>
        </p:spPr>
      </p:pic>
    </p:spTree>
    <p:extLst>
      <p:ext uri="{BB962C8B-B14F-4D97-AF65-F5344CB8AC3E}">
        <p14:creationId xmlns:p14="http://schemas.microsoft.com/office/powerpoint/2010/main" val="2938751018"/>
      </p:ext>
    </p:extLst>
  </p:cSld>
  <p:clrMapOvr>
    <a:masterClrMapping/>
  </p:clrMapOvr>
</p:sld>
</file>

<file path=ppt/theme/theme1.xml><?xml version="1.0" encoding="utf-8"?>
<a:theme xmlns:a="http://schemas.openxmlformats.org/drawingml/2006/main" name="Mat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i" id="{497419BF-896E-4947-8576-C393C6C9D4E0}" vid="{AC970D9C-0BBE-4167-AF93-7084A79D99BB}"/>
    </a:ext>
  </a:extLst>
</a:theme>
</file>

<file path=ppt/theme/theme2.xml><?xml version="1.0" encoding="utf-8"?>
<a:theme xmlns:a="http://schemas.openxmlformats.org/drawingml/2006/main" name="SPR">
  <a:themeElements>
    <a:clrScheme name="Custom 4">
      <a:dk1>
        <a:srgbClr val="000000"/>
      </a:dk1>
      <a:lt1>
        <a:srgbClr val="FFFFFF"/>
      </a:lt1>
      <a:dk2>
        <a:srgbClr val="C3DFF6"/>
      </a:dk2>
      <a:lt2>
        <a:srgbClr val="56A0D3"/>
      </a:lt2>
      <a:accent1>
        <a:srgbClr val="CC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SV_päivitetty_9_2023_template" id="{0539557B-4D69-6E4B-9542-4AC58A827997}" vid="{C9F3D314-5942-9F46-A5F3-DC984E2A81A6}"/>
    </a:ext>
  </a:extLst>
</a:theme>
</file>

<file path=ppt/theme/theme4.xml><?xml version="1.0" encoding="utf-8"?>
<a:theme xmlns:a="http://schemas.openxmlformats.org/drawingml/2006/main" name="2_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DDB501CF588547886A9DAD69F43D79" ma:contentTypeVersion="4" ma:contentTypeDescription="Skapa ett nytt dokument." ma:contentTypeScope="" ma:versionID="536ac81b27a538f80a72d8b17d33286d">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272b4da20550497db7fb2795e99eea70"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EF486-5429-46B8-846A-92FDFC038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120a-40fa-476c-8b44-54919fa8385a"/>
    <ds:schemaRef ds:uri="6d3b1e0e-6be1-41f8-98a6-4bdd71d5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7A0DF5-507B-48D3-A1C7-B593A4E25D9C}">
  <ds:schemaRefs>
    <ds:schemaRef ds:uri="http://schemas.microsoft.com/office/infopath/2007/PartnerControls"/>
    <ds:schemaRef ds:uri="http://purl.org/dc/elements/1.1/"/>
    <ds:schemaRef ds:uri="http://schemas.microsoft.com/office/2006/metadata/properties"/>
    <ds:schemaRef ds:uri="4725120a-40fa-476c-8b44-54919fa8385a"/>
    <ds:schemaRef ds:uri="http://purl.org/dc/terms/"/>
    <ds:schemaRef ds:uri="http://schemas.openxmlformats.org/package/2006/metadata/core-properties"/>
    <ds:schemaRef ds:uri="http://schemas.microsoft.com/office/2006/documentManagement/types"/>
    <ds:schemaRef ds:uri="6d3b1e0e-6be1-41f8-98a6-4bdd71d5504a"/>
    <ds:schemaRef ds:uri="http://www.w3.org/XML/1998/namespace"/>
    <ds:schemaRef ds:uri="http://purl.org/dc/dcmitype/"/>
  </ds:schemaRefs>
</ds:datastoreItem>
</file>

<file path=customXml/itemProps3.xml><?xml version="1.0" encoding="utf-8"?>
<ds:datastoreItem xmlns:ds="http://schemas.openxmlformats.org/officeDocument/2006/customXml" ds:itemID="{D0553DCC-6680-47B7-91CF-0D2222BFB7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Matti</Template>
  <TotalTime>12161</TotalTime>
  <Words>4136</Words>
  <Application>Microsoft Office PowerPoint</Application>
  <PresentationFormat>Widescreen</PresentationFormat>
  <Paragraphs>445</Paragraphs>
  <Slides>26</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Arial</vt:lpstr>
      <vt:lpstr>Calibri</vt:lpstr>
      <vt:lpstr>Calibri Light</vt:lpstr>
      <vt:lpstr>Georgia</vt:lpstr>
      <vt:lpstr>Times New Roman</vt:lpstr>
      <vt:lpstr>Verdana</vt:lpstr>
      <vt:lpstr>Wingdings</vt:lpstr>
      <vt:lpstr>Matti</vt:lpstr>
      <vt:lpstr>SPR</vt:lpstr>
      <vt:lpstr>1_SPR</vt:lpstr>
      <vt:lpstr>2_SPR</vt:lpstr>
      <vt:lpstr>PowerPoint Presentation</vt:lpstr>
      <vt:lpstr>Utbildningens mål</vt:lpstr>
      <vt:lpstr>Utbildningens innehåll:</vt:lpstr>
      <vt:lpstr>PowerPoint Presentation</vt:lpstr>
      <vt:lpstr>PowerPoint Presentation</vt:lpstr>
      <vt:lpstr>PowerPoint Presentation</vt:lpstr>
      <vt:lpstr>PowerPoint Presentation</vt:lpstr>
      <vt:lpstr>Vilka händelser kan utlösa en kris? </vt:lpstr>
      <vt:lpstr>PowerPoint Presentation</vt:lpstr>
      <vt:lpstr>Behovet av stöd varierar från person till person</vt:lpstr>
      <vt:lpstr>Syftet med psykiskt stöd är att stärka</vt:lpstr>
      <vt:lpstr>Aktivt lyssnande</vt:lpstr>
      <vt:lpstr>Aktivt lyssnande</vt:lpstr>
      <vt:lpstr>Fallgropar i människomöten </vt:lpstr>
      <vt:lpstr>PowerPoint Presentation</vt:lpstr>
      <vt:lpstr>När ska man föra sin oro på tal?               </vt:lpstr>
      <vt:lpstr>Prata om oro…</vt:lpstr>
      <vt:lpstr>Prata om oro…</vt:lpstr>
      <vt:lpstr>Hörnstenarna i att tala upp</vt:lpstr>
      <vt:lpstr>Kompisens egen välbefinnande</vt:lpstr>
      <vt:lpstr>Sund egoism</vt:lpstr>
      <vt:lpstr>PowerPoint Presentation</vt:lpstr>
      <vt:lpstr>Välbefinnande</vt:lpstr>
      <vt:lpstr>Eget bemötande</vt:lpstr>
      <vt:lpstr>Psykiskt stöd för vänner</vt:lpstr>
      <vt:lpstr>PowerPoint Presentation</vt:lpstr>
    </vt:vector>
  </TitlesOfParts>
  <Company>SPR Järjestöt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Finnish Red Cross Online Befriending Services</dc:title>
  <dc:creator>Hetemäki Matti</dc:creator>
  <cp:lastModifiedBy>Juuma Salla-Reetta</cp:lastModifiedBy>
  <cp:revision>420</cp:revision>
  <dcterms:created xsi:type="dcterms:W3CDTF">2017-10-05T08:09:25Z</dcterms:created>
  <dcterms:modified xsi:type="dcterms:W3CDTF">2025-02-17T16:25:34Z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ies>
</file>