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6" r:id="rId5"/>
    <p:sldId id="269" r:id="rId6"/>
    <p:sldId id="299" r:id="rId7"/>
    <p:sldId id="312" r:id="rId8"/>
    <p:sldId id="303" r:id="rId9"/>
    <p:sldId id="315" r:id="rId10"/>
    <p:sldId id="289" r:id="rId11"/>
    <p:sldId id="298" r:id="rId12"/>
    <p:sldId id="301" r:id="rId13"/>
    <p:sldId id="286" r:id="rId14"/>
    <p:sldId id="282" r:id="rId15"/>
    <p:sldId id="281" r:id="rId16"/>
    <p:sldId id="313" r:id="rId17"/>
    <p:sldId id="316" r:id="rId18"/>
    <p:sldId id="300" r:id="rId19"/>
    <p:sldId id="302" r:id="rId20"/>
    <p:sldId id="294" r:id="rId21"/>
    <p:sldId id="287" r:id="rId22"/>
    <p:sldId id="285" r:id="rId23"/>
    <p:sldId id="290" r:id="rId24"/>
    <p:sldId id="297" r:id="rId25"/>
    <p:sldId id="279" r:id="rId26"/>
    <p:sldId id="296" r:id="rId27"/>
    <p:sldId id="295" r:id="rId28"/>
    <p:sldId id="304" r:id="rId29"/>
    <p:sldId id="305" r:id="rId30"/>
    <p:sldId id="306" r:id="rId31"/>
    <p:sldId id="307" r:id="rId32"/>
    <p:sldId id="308" r:id="rId33"/>
    <p:sldId id="309" r:id="rId34"/>
    <p:sldId id="310" r:id="rId35"/>
    <p:sldId id="311" r:id="rId36"/>
    <p:sldId id="318" r:id="rId37"/>
    <p:sldId id="317" r:id="rId38"/>
    <p:sldId id="292" r:id="rId39"/>
    <p:sldId id="293" r:id="rId40"/>
  </p:sldIdLst>
  <p:sldSz cx="9144000" cy="6858000" type="screen4x3"/>
  <p:notesSz cx="6797675"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FF"/>
    <a:srgbClr val="0066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41801" autoAdjust="0"/>
  </p:normalViewPr>
  <p:slideViewPr>
    <p:cSldViewPr snapToGrid="0">
      <p:cViewPr varScale="1">
        <p:scale>
          <a:sx n="82" d="100"/>
          <a:sy n="82" d="100"/>
        </p:scale>
        <p:origin x="1382"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1EB1EC-0628-476C-8C2C-7F98D47C483C}"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FA6701A5-466B-43E5-A3B7-38A968781EDF}">
      <dgm:prSet/>
      <dgm:spPr/>
      <dgm:t>
        <a:bodyPr/>
        <a:lstStyle/>
        <a:p>
          <a:r>
            <a:rPr lang="fi-FI" dirty="0"/>
            <a:t>1. Kuuntele toisia,    älä keskeytä tai käynnistä sivukeskusteluja.</a:t>
          </a:r>
          <a:endParaRPr lang="en-US" dirty="0"/>
        </a:p>
      </dgm:t>
    </dgm:pt>
    <dgm:pt modelId="{515C552C-03C3-4BC4-88FA-D81590FB3274}" type="parTrans" cxnId="{BA51BE1D-3BDC-4A85-A78E-D1F246C2B823}">
      <dgm:prSet/>
      <dgm:spPr/>
      <dgm:t>
        <a:bodyPr/>
        <a:lstStyle/>
        <a:p>
          <a:endParaRPr lang="en-US"/>
        </a:p>
      </dgm:t>
    </dgm:pt>
    <dgm:pt modelId="{1718D07F-984B-486B-A89A-185F5C2EF367}" type="sibTrans" cxnId="{BA51BE1D-3BDC-4A85-A78E-D1F246C2B823}">
      <dgm:prSet/>
      <dgm:spPr/>
      <dgm:t>
        <a:bodyPr/>
        <a:lstStyle/>
        <a:p>
          <a:endParaRPr lang="en-US"/>
        </a:p>
      </dgm:t>
    </dgm:pt>
    <dgm:pt modelId="{0A497C20-BE87-451D-AD04-770EFCC5DC42}">
      <dgm:prSet/>
      <dgm:spPr/>
      <dgm:t>
        <a:bodyPr/>
        <a:lstStyle/>
        <a:p>
          <a:r>
            <a:rPr lang="fi-FI" dirty="0"/>
            <a:t>2. Liity toisten puheeseen ja käytä arkikieltä.</a:t>
          </a:r>
          <a:endParaRPr lang="en-US" dirty="0"/>
        </a:p>
      </dgm:t>
    </dgm:pt>
    <dgm:pt modelId="{1C32CAC3-A3FB-4553-AEFD-CA47CAAFD0A1}" type="parTrans" cxnId="{09375741-39AF-4C47-9DE9-D9EBA153E459}">
      <dgm:prSet/>
      <dgm:spPr/>
      <dgm:t>
        <a:bodyPr/>
        <a:lstStyle/>
        <a:p>
          <a:endParaRPr lang="en-US"/>
        </a:p>
      </dgm:t>
    </dgm:pt>
    <dgm:pt modelId="{E25FC12F-A8B9-4691-8A29-D9CE1A55C145}" type="sibTrans" cxnId="{09375741-39AF-4C47-9DE9-D9EBA153E459}">
      <dgm:prSet/>
      <dgm:spPr/>
      <dgm:t>
        <a:bodyPr/>
        <a:lstStyle/>
        <a:p>
          <a:endParaRPr lang="en-US"/>
        </a:p>
      </dgm:t>
    </dgm:pt>
    <dgm:pt modelId="{2E715A54-C838-4720-BFB1-02867174E84F}">
      <dgm:prSet/>
      <dgm:spPr/>
      <dgm:t>
        <a:bodyPr/>
        <a:lstStyle/>
        <a:p>
          <a:r>
            <a:rPr lang="fi-FI" dirty="0"/>
            <a:t>3. Kerro omasta kokemuksesta.</a:t>
          </a:r>
          <a:endParaRPr lang="en-US" dirty="0"/>
        </a:p>
      </dgm:t>
    </dgm:pt>
    <dgm:pt modelId="{F389BAF7-43B8-45BE-891D-90C6D222630C}" type="parTrans" cxnId="{30111DC6-C58F-4740-9CF1-4589CE5D9817}">
      <dgm:prSet/>
      <dgm:spPr/>
      <dgm:t>
        <a:bodyPr/>
        <a:lstStyle/>
        <a:p>
          <a:endParaRPr lang="en-US"/>
        </a:p>
      </dgm:t>
    </dgm:pt>
    <dgm:pt modelId="{330D2F20-9EAC-4B47-A614-4C9810265A8C}" type="sibTrans" cxnId="{30111DC6-C58F-4740-9CF1-4589CE5D9817}">
      <dgm:prSet/>
      <dgm:spPr/>
      <dgm:t>
        <a:bodyPr/>
        <a:lstStyle/>
        <a:p>
          <a:endParaRPr lang="en-US"/>
        </a:p>
      </dgm:t>
    </dgm:pt>
    <dgm:pt modelId="{46502A5D-55B2-4E9F-BB97-36E58781CCBC}">
      <dgm:prSet/>
      <dgm:spPr/>
      <dgm:t>
        <a:bodyPr/>
        <a:lstStyle/>
        <a:p>
          <a:r>
            <a:rPr lang="fi-FI" dirty="0"/>
            <a:t>4. Puhuttele muita suoraan ja kysy heidän näkemyksiään.</a:t>
          </a:r>
          <a:endParaRPr lang="en-US" dirty="0"/>
        </a:p>
      </dgm:t>
    </dgm:pt>
    <dgm:pt modelId="{FE27DB13-1947-476E-AC9B-CAC43D80A579}" type="parTrans" cxnId="{16206022-5FF7-4761-934C-66D03D29B0FC}">
      <dgm:prSet/>
      <dgm:spPr/>
      <dgm:t>
        <a:bodyPr/>
        <a:lstStyle/>
        <a:p>
          <a:endParaRPr lang="en-US"/>
        </a:p>
      </dgm:t>
    </dgm:pt>
    <dgm:pt modelId="{B1FD51B8-80BB-4A35-9766-B7FF0D8697A8}" type="sibTrans" cxnId="{16206022-5FF7-4761-934C-66D03D29B0FC}">
      <dgm:prSet/>
      <dgm:spPr/>
      <dgm:t>
        <a:bodyPr/>
        <a:lstStyle/>
        <a:p>
          <a:endParaRPr lang="en-US"/>
        </a:p>
      </dgm:t>
    </dgm:pt>
    <dgm:pt modelId="{5E51CBE6-4DFA-43E0-9E32-BDD87DB300A0}">
      <dgm:prSet/>
      <dgm:spPr/>
      <dgm:t>
        <a:bodyPr/>
        <a:lstStyle/>
        <a:p>
          <a:r>
            <a:rPr lang="fi-FI" dirty="0"/>
            <a:t>5. Ole läsnä ja kunnioita toisia sekä luottamuksen ilmapiiriä.</a:t>
          </a:r>
          <a:endParaRPr lang="en-US" dirty="0"/>
        </a:p>
      </dgm:t>
    </dgm:pt>
    <dgm:pt modelId="{0E63BD32-3DCD-4E69-ADB8-A56F4160B8BD}" type="parTrans" cxnId="{06508679-613F-4361-A49D-C52C7A87A705}">
      <dgm:prSet/>
      <dgm:spPr/>
      <dgm:t>
        <a:bodyPr/>
        <a:lstStyle/>
        <a:p>
          <a:endParaRPr lang="en-US"/>
        </a:p>
      </dgm:t>
    </dgm:pt>
    <dgm:pt modelId="{CE6543F4-4298-45D2-BC61-EF37906C7EEF}" type="sibTrans" cxnId="{06508679-613F-4361-A49D-C52C7A87A705}">
      <dgm:prSet/>
      <dgm:spPr/>
      <dgm:t>
        <a:bodyPr/>
        <a:lstStyle/>
        <a:p>
          <a:endParaRPr lang="en-US"/>
        </a:p>
      </dgm:t>
    </dgm:pt>
    <dgm:pt modelId="{DA6CF016-DBD8-4DF6-BC68-5A3B1F659D07}">
      <dgm:prSet/>
      <dgm:spPr/>
      <dgm:t>
        <a:bodyPr/>
        <a:lstStyle/>
        <a:p>
          <a:r>
            <a:rPr lang="fi-FI" dirty="0"/>
            <a:t>6. Etsi ja kokoa. Työstä rohkeasti esiin tulevia ristiriitoja ja etsi piiloon jääneitä asioita.</a:t>
          </a:r>
          <a:endParaRPr lang="en-US" dirty="0"/>
        </a:p>
      </dgm:t>
    </dgm:pt>
    <dgm:pt modelId="{1ADDB5D3-8639-4D2A-BC82-42A9CE6ECC4F}" type="parTrans" cxnId="{D08123D9-FADF-4986-BBC9-0E56E58B867D}">
      <dgm:prSet/>
      <dgm:spPr/>
      <dgm:t>
        <a:bodyPr/>
        <a:lstStyle/>
        <a:p>
          <a:endParaRPr lang="en-US"/>
        </a:p>
      </dgm:t>
    </dgm:pt>
    <dgm:pt modelId="{21618213-7A77-483D-BCED-B8FF8A1E0C9F}" type="sibTrans" cxnId="{D08123D9-FADF-4986-BBC9-0E56E58B867D}">
      <dgm:prSet/>
      <dgm:spPr/>
      <dgm:t>
        <a:bodyPr/>
        <a:lstStyle/>
        <a:p>
          <a:endParaRPr lang="en-US"/>
        </a:p>
      </dgm:t>
    </dgm:pt>
    <dgm:pt modelId="{5DAAFAFB-B73B-4FF4-9CA8-98C9A365009F}" type="pres">
      <dgm:prSet presAssocID="{8D1EB1EC-0628-476C-8C2C-7F98D47C483C}" presName="diagram" presStyleCnt="0">
        <dgm:presLayoutVars>
          <dgm:dir/>
          <dgm:resizeHandles val="exact"/>
        </dgm:presLayoutVars>
      </dgm:prSet>
      <dgm:spPr/>
    </dgm:pt>
    <dgm:pt modelId="{C3FA0589-552B-4A03-9A1D-7546BADB17FD}" type="pres">
      <dgm:prSet presAssocID="{FA6701A5-466B-43E5-A3B7-38A968781EDF}" presName="node" presStyleLbl="node1" presStyleIdx="0" presStyleCnt="6">
        <dgm:presLayoutVars>
          <dgm:bulletEnabled val="1"/>
        </dgm:presLayoutVars>
      </dgm:prSet>
      <dgm:spPr/>
    </dgm:pt>
    <dgm:pt modelId="{6EFDBAEB-8D7A-43B2-9A62-A117D8B82908}" type="pres">
      <dgm:prSet presAssocID="{1718D07F-984B-486B-A89A-185F5C2EF367}" presName="sibTrans" presStyleCnt="0"/>
      <dgm:spPr/>
    </dgm:pt>
    <dgm:pt modelId="{49396148-2E27-4FC8-8B26-1ADE5B518624}" type="pres">
      <dgm:prSet presAssocID="{0A497C20-BE87-451D-AD04-770EFCC5DC42}" presName="node" presStyleLbl="node1" presStyleIdx="1" presStyleCnt="6">
        <dgm:presLayoutVars>
          <dgm:bulletEnabled val="1"/>
        </dgm:presLayoutVars>
      </dgm:prSet>
      <dgm:spPr/>
    </dgm:pt>
    <dgm:pt modelId="{3DE8CF0D-A38B-40F5-9FEE-570200F26BA5}" type="pres">
      <dgm:prSet presAssocID="{E25FC12F-A8B9-4691-8A29-D9CE1A55C145}" presName="sibTrans" presStyleCnt="0"/>
      <dgm:spPr/>
    </dgm:pt>
    <dgm:pt modelId="{B33337EF-0B49-45DB-BD18-187F0DB8CD03}" type="pres">
      <dgm:prSet presAssocID="{2E715A54-C838-4720-BFB1-02867174E84F}" presName="node" presStyleLbl="node1" presStyleIdx="2" presStyleCnt="6">
        <dgm:presLayoutVars>
          <dgm:bulletEnabled val="1"/>
        </dgm:presLayoutVars>
      </dgm:prSet>
      <dgm:spPr/>
    </dgm:pt>
    <dgm:pt modelId="{B96DECF8-5401-4360-8E01-D7EA01BB3F1B}" type="pres">
      <dgm:prSet presAssocID="{330D2F20-9EAC-4B47-A614-4C9810265A8C}" presName="sibTrans" presStyleCnt="0"/>
      <dgm:spPr/>
    </dgm:pt>
    <dgm:pt modelId="{601B9CCA-B988-49B3-99CE-0D610B96BB89}" type="pres">
      <dgm:prSet presAssocID="{46502A5D-55B2-4E9F-BB97-36E58781CCBC}" presName="node" presStyleLbl="node1" presStyleIdx="3" presStyleCnt="6">
        <dgm:presLayoutVars>
          <dgm:bulletEnabled val="1"/>
        </dgm:presLayoutVars>
      </dgm:prSet>
      <dgm:spPr/>
    </dgm:pt>
    <dgm:pt modelId="{E5F7C79B-1472-4CAC-9B4F-65014FF3FE38}" type="pres">
      <dgm:prSet presAssocID="{B1FD51B8-80BB-4A35-9766-B7FF0D8697A8}" presName="sibTrans" presStyleCnt="0"/>
      <dgm:spPr/>
    </dgm:pt>
    <dgm:pt modelId="{1F8D3D3F-8D4C-41D3-BA4F-99AFBF802E10}" type="pres">
      <dgm:prSet presAssocID="{5E51CBE6-4DFA-43E0-9E32-BDD87DB300A0}" presName="node" presStyleLbl="node1" presStyleIdx="4" presStyleCnt="6">
        <dgm:presLayoutVars>
          <dgm:bulletEnabled val="1"/>
        </dgm:presLayoutVars>
      </dgm:prSet>
      <dgm:spPr/>
    </dgm:pt>
    <dgm:pt modelId="{0E31AA6C-1A84-4804-8BEF-C0CCC60664E5}" type="pres">
      <dgm:prSet presAssocID="{CE6543F4-4298-45D2-BC61-EF37906C7EEF}" presName="sibTrans" presStyleCnt="0"/>
      <dgm:spPr/>
    </dgm:pt>
    <dgm:pt modelId="{CF09A759-049E-46E0-995B-C60631C14932}" type="pres">
      <dgm:prSet presAssocID="{DA6CF016-DBD8-4DF6-BC68-5A3B1F659D07}" presName="node" presStyleLbl="node1" presStyleIdx="5" presStyleCnt="6">
        <dgm:presLayoutVars>
          <dgm:bulletEnabled val="1"/>
        </dgm:presLayoutVars>
      </dgm:prSet>
      <dgm:spPr/>
    </dgm:pt>
  </dgm:ptLst>
  <dgm:cxnLst>
    <dgm:cxn modelId="{03C31D15-515F-483B-857B-5F9BA3A55F5C}" type="presOf" srcId="{46502A5D-55B2-4E9F-BB97-36E58781CCBC}" destId="{601B9CCA-B988-49B3-99CE-0D610B96BB89}" srcOrd="0" destOrd="0" presId="urn:microsoft.com/office/officeart/2005/8/layout/default"/>
    <dgm:cxn modelId="{BA51BE1D-3BDC-4A85-A78E-D1F246C2B823}" srcId="{8D1EB1EC-0628-476C-8C2C-7F98D47C483C}" destId="{FA6701A5-466B-43E5-A3B7-38A968781EDF}" srcOrd="0" destOrd="0" parTransId="{515C552C-03C3-4BC4-88FA-D81590FB3274}" sibTransId="{1718D07F-984B-486B-A89A-185F5C2EF367}"/>
    <dgm:cxn modelId="{16206022-5FF7-4761-934C-66D03D29B0FC}" srcId="{8D1EB1EC-0628-476C-8C2C-7F98D47C483C}" destId="{46502A5D-55B2-4E9F-BB97-36E58781CCBC}" srcOrd="3" destOrd="0" parTransId="{FE27DB13-1947-476E-AC9B-CAC43D80A579}" sibTransId="{B1FD51B8-80BB-4A35-9766-B7FF0D8697A8}"/>
    <dgm:cxn modelId="{AB192C28-E9FA-4103-AF70-96B796F70335}" type="presOf" srcId="{DA6CF016-DBD8-4DF6-BC68-5A3B1F659D07}" destId="{CF09A759-049E-46E0-995B-C60631C14932}" srcOrd="0" destOrd="0" presId="urn:microsoft.com/office/officeart/2005/8/layout/default"/>
    <dgm:cxn modelId="{41803A33-F759-4596-93A2-A97B03F64CAA}" type="presOf" srcId="{FA6701A5-466B-43E5-A3B7-38A968781EDF}" destId="{C3FA0589-552B-4A03-9A1D-7546BADB17FD}" srcOrd="0" destOrd="0" presId="urn:microsoft.com/office/officeart/2005/8/layout/default"/>
    <dgm:cxn modelId="{09375741-39AF-4C47-9DE9-D9EBA153E459}" srcId="{8D1EB1EC-0628-476C-8C2C-7F98D47C483C}" destId="{0A497C20-BE87-451D-AD04-770EFCC5DC42}" srcOrd="1" destOrd="0" parTransId="{1C32CAC3-A3FB-4553-AEFD-CA47CAAFD0A1}" sibTransId="{E25FC12F-A8B9-4691-8A29-D9CE1A55C145}"/>
    <dgm:cxn modelId="{06508679-613F-4361-A49D-C52C7A87A705}" srcId="{8D1EB1EC-0628-476C-8C2C-7F98D47C483C}" destId="{5E51CBE6-4DFA-43E0-9E32-BDD87DB300A0}" srcOrd="4" destOrd="0" parTransId="{0E63BD32-3DCD-4E69-ADB8-A56F4160B8BD}" sibTransId="{CE6543F4-4298-45D2-BC61-EF37906C7EEF}"/>
    <dgm:cxn modelId="{9ADAD5BA-4CB3-4E9A-832D-89BD3103C000}" type="presOf" srcId="{2E715A54-C838-4720-BFB1-02867174E84F}" destId="{B33337EF-0B49-45DB-BD18-187F0DB8CD03}" srcOrd="0" destOrd="0" presId="urn:microsoft.com/office/officeart/2005/8/layout/default"/>
    <dgm:cxn modelId="{30111DC6-C58F-4740-9CF1-4589CE5D9817}" srcId="{8D1EB1EC-0628-476C-8C2C-7F98D47C483C}" destId="{2E715A54-C838-4720-BFB1-02867174E84F}" srcOrd="2" destOrd="0" parTransId="{F389BAF7-43B8-45BE-891D-90C6D222630C}" sibTransId="{330D2F20-9EAC-4B47-A614-4C9810265A8C}"/>
    <dgm:cxn modelId="{D08123D9-FADF-4986-BBC9-0E56E58B867D}" srcId="{8D1EB1EC-0628-476C-8C2C-7F98D47C483C}" destId="{DA6CF016-DBD8-4DF6-BC68-5A3B1F659D07}" srcOrd="5" destOrd="0" parTransId="{1ADDB5D3-8639-4D2A-BC82-42A9CE6ECC4F}" sibTransId="{21618213-7A77-483D-BCED-B8FF8A1E0C9F}"/>
    <dgm:cxn modelId="{C2430AE9-B2DE-4D17-A092-4F86DF3E7A49}" type="presOf" srcId="{8D1EB1EC-0628-476C-8C2C-7F98D47C483C}" destId="{5DAAFAFB-B73B-4FF4-9CA8-98C9A365009F}" srcOrd="0" destOrd="0" presId="urn:microsoft.com/office/officeart/2005/8/layout/default"/>
    <dgm:cxn modelId="{02E302F1-10AC-409D-A1F5-78E036FDDC6E}" type="presOf" srcId="{5E51CBE6-4DFA-43E0-9E32-BDD87DB300A0}" destId="{1F8D3D3F-8D4C-41D3-BA4F-99AFBF802E10}" srcOrd="0" destOrd="0" presId="urn:microsoft.com/office/officeart/2005/8/layout/default"/>
    <dgm:cxn modelId="{CF309CF4-014C-4F02-801D-F643ABB8965D}" type="presOf" srcId="{0A497C20-BE87-451D-AD04-770EFCC5DC42}" destId="{49396148-2E27-4FC8-8B26-1ADE5B518624}" srcOrd="0" destOrd="0" presId="urn:microsoft.com/office/officeart/2005/8/layout/default"/>
    <dgm:cxn modelId="{9E27C97E-0A93-46E3-A929-3112966EEDE8}" type="presParOf" srcId="{5DAAFAFB-B73B-4FF4-9CA8-98C9A365009F}" destId="{C3FA0589-552B-4A03-9A1D-7546BADB17FD}" srcOrd="0" destOrd="0" presId="urn:microsoft.com/office/officeart/2005/8/layout/default"/>
    <dgm:cxn modelId="{B9D84715-1944-4606-9E5B-C995F521EBD5}" type="presParOf" srcId="{5DAAFAFB-B73B-4FF4-9CA8-98C9A365009F}" destId="{6EFDBAEB-8D7A-43B2-9A62-A117D8B82908}" srcOrd="1" destOrd="0" presId="urn:microsoft.com/office/officeart/2005/8/layout/default"/>
    <dgm:cxn modelId="{62B2A478-61CE-45C3-82A0-49DD90FC8EF2}" type="presParOf" srcId="{5DAAFAFB-B73B-4FF4-9CA8-98C9A365009F}" destId="{49396148-2E27-4FC8-8B26-1ADE5B518624}" srcOrd="2" destOrd="0" presId="urn:microsoft.com/office/officeart/2005/8/layout/default"/>
    <dgm:cxn modelId="{8B01542F-FCF4-463C-B192-3A1730A99140}" type="presParOf" srcId="{5DAAFAFB-B73B-4FF4-9CA8-98C9A365009F}" destId="{3DE8CF0D-A38B-40F5-9FEE-570200F26BA5}" srcOrd="3" destOrd="0" presId="urn:microsoft.com/office/officeart/2005/8/layout/default"/>
    <dgm:cxn modelId="{A20E7E88-CFBF-4963-AB4B-994EE2BC6E02}" type="presParOf" srcId="{5DAAFAFB-B73B-4FF4-9CA8-98C9A365009F}" destId="{B33337EF-0B49-45DB-BD18-187F0DB8CD03}" srcOrd="4" destOrd="0" presId="urn:microsoft.com/office/officeart/2005/8/layout/default"/>
    <dgm:cxn modelId="{965C3493-A617-4DE9-B7F9-1FEC82708607}" type="presParOf" srcId="{5DAAFAFB-B73B-4FF4-9CA8-98C9A365009F}" destId="{B96DECF8-5401-4360-8E01-D7EA01BB3F1B}" srcOrd="5" destOrd="0" presId="urn:microsoft.com/office/officeart/2005/8/layout/default"/>
    <dgm:cxn modelId="{3C046072-BF6B-4F85-8389-DCF67986D1E9}" type="presParOf" srcId="{5DAAFAFB-B73B-4FF4-9CA8-98C9A365009F}" destId="{601B9CCA-B988-49B3-99CE-0D610B96BB89}" srcOrd="6" destOrd="0" presId="urn:microsoft.com/office/officeart/2005/8/layout/default"/>
    <dgm:cxn modelId="{F498D681-1594-4142-9A84-DDA119869960}" type="presParOf" srcId="{5DAAFAFB-B73B-4FF4-9CA8-98C9A365009F}" destId="{E5F7C79B-1472-4CAC-9B4F-65014FF3FE38}" srcOrd="7" destOrd="0" presId="urn:microsoft.com/office/officeart/2005/8/layout/default"/>
    <dgm:cxn modelId="{571839B2-C9AA-421C-A1FA-C2048758A124}" type="presParOf" srcId="{5DAAFAFB-B73B-4FF4-9CA8-98C9A365009F}" destId="{1F8D3D3F-8D4C-41D3-BA4F-99AFBF802E10}" srcOrd="8" destOrd="0" presId="urn:microsoft.com/office/officeart/2005/8/layout/default"/>
    <dgm:cxn modelId="{31E96066-474B-4BC6-85F6-8B1FC1A75414}" type="presParOf" srcId="{5DAAFAFB-B73B-4FF4-9CA8-98C9A365009F}" destId="{0E31AA6C-1A84-4804-8BEF-C0CCC60664E5}" srcOrd="9" destOrd="0" presId="urn:microsoft.com/office/officeart/2005/8/layout/default"/>
    <dgm:cxn modelId="{DE9A78AA-F472-4362-A4BC-DFBE50B573EB}" type="presParOf" srcId="{5DAAFAFB-B73B-4FF4-9CA8-98C9A365009F}" destId="{CF09A759-049E-46E0-995B-C60631C1493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A0589-552B-4A03-9A1D-7546BADB17FD}">
      <dsp:nvSpPr>
        <dsp:cNvPr id="0" name=""/>
        <dsp:cNvSpPr/>
      </dsp:nvSpPr>
      <dsp:spPr>
        <a:xfrm>
          <a:off x="0" y="217388"/>
          <a:ext cx="2708671" cy="1625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1. Kuuntele toisia,    älä keskeytä tai käynnistä sivukeskusteluja.</a:t>
          </a:r>
          <a:endParaRPr lang="en-US" sz="1800" kern="1200" dirty="0"/>
        </a:p>
      </dsp:txBody>
      <dsp:txXfrm>
        <a:off x="0" y="217388"/>
        <a:ext cx="2708671" cy="1625203"/>
      </dsp:txXfrm>
    </dsp:sp>
    <dsp:sp modelId="{49396148-2E27-4FC8-8B26-1ADE5B518624}">
      <dsp:nvSpPr>
        <dsp:cNvPr id="0" name=""/>
        <dsp:cNvSpPr/>
      </dsp:nvSpPr>
      <dsp:spPr>
        <a:xfrm>
          <a:off x="2979539" y="217388"/>
          <a:ext cx="2708671" cy="1625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2. Liity toisten puheeseen ja käytä arkikieltä.</a:t>
          </a:r>
          <a:endParaRPr lang="en-US" sz="1800" kern="1200" dirty="0"/>
        </a:p>
      </dsp:txBody>
      <dsp:txXfrm>
        <a:off x="2979539" y="217388"/>
        <a:ext cx="2708671" cy="1625203"/>
      </dsp:txXfrm>
    </dsp:sp>
    <dsp:sp modelId="{B33337EF-0B49-45DB-BD18-187F0DB8CD03}">
      <dsp:nvSpPr>
        <dsp:cNvPr id="0" name=""/>
        <dsp:cNvSpPr/>
      </dsp:nvSpPr>
      <dsp:spPr>
        <a:xfrm>
          <a:off x="5959078" y="217388"/>
          <a:ext cx="2708671" cy="1625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3. Kerro omasta kokemuksesta.</a:t>
          </a:r>
          <a:endParaRPr lang="en-US" sz="1800" kern="1200" dirty="0"/>
        </a:p>
      </dsp:txBody>
      <dsp:txXfrm>
        <a:off x="5959078" y="217388"/>
        <a:ext cx="2708671" cy="1625203"/>
      </dsp:txXfrm>
    </dsp:sp>
    <dsp:sp modelId="{601B9CCA-B988-49B3-99CE-0D610B96BB89}">
      <dsp:nvSpPr>
        <dsp:cNvPr id="0" name=""/>
        <dsp:cNvSpPr/>
      </dsp:nvSpPr>
      <dsp:spPr>
        <a:xfrm>
          <a:off x="0" y="2113458"/>
          <a:ext cx="2708671" cy="1625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4. Puhuttele muita suoraan ja kysy heidän näkemyksiään.</a:t>
          </a:r>
          <a:endParaRPr lang="en-US" sz="1800" kern="1200" dirty="0"/>
        </a:p>
      </dsp:txBody>
      <dsp:txXfrm>
        <a:off x="0" y="2113458"/>
        <a:ext cx="2708671" cy="1625203"/>
      </dsp:txXfrm>
    </dsp:sp>
    <dsp:sp modelId="{1F8D3D3F-8D4C-41D3-BA4F-99AFBF802E10}">
      <dsp:nvSpPr>
        <dsp:cNvPr id="0" name=""/>
        <dsp:cNvSpPr/>
      </dsp:nvSpPr>
      <dsp:spPr>
        <a:xfrm>
          <a:off x="2979539" y="2113458"/>
          <a:ext cx="2708671" cy="1625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5. Ole läsnä ja kunnioita toisia sekä luottamuksen ilmapiiriä.</a:t>
          </a:r>
          <a:endParaRPr lang="en-US" sz="1800" kern="1200" dirty="0"/>
        </a:p>
      </dsp:txBody>
      <dsp:txXfrm>
        <a:off x="2979539" y="2113458"/>
        <a:ext cx="2708671" cy="1625203"/>
      </dsp:txXfrm>
    </dsp:sp>
    <dsp:sp modelId="{CF09A759-049E-46E0-995B-C60631C14932}">
      <dsp:nvSpPr>
        <dsp:cNvPr id="0" name=""/>
        <dsp:cNvSpPr/>
      </dsp:nvSpPr>
      <dsp:spPr>
        <a:xfrm>
          <a:off x="5959078" y="2113458"/>
          <a:ext cx="2708671" cy="1625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6. Etsi ja kokoa. Työstä rohkeasti esiin tulevia ristiriitoja ja etsi piiloon jääneitä asioita.</a:t>
          </a:r>
          <a:endParaRPr lang="en-US" sz="1800" kern="1200" dirty="0"/>
        </a:p>
      </dsp:txBody>
      <dsp:txXfrm>
        <a:off x="5959078" y="2113458"/>
        <a:ext cx="2708671" cy="16252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49689" y="1"/>
            <a:ext cx="2946400" cy="496889"/>
          </a:xfrm>
          <a:prstGeom prst="rect">
            <a:avLst/>
          </a:prstGeom>
        </p:spPr>
        <p:txBody>
          <a:bodyPr vert="horz" lIns="91440" tIns="45720" rIns="91440" bIns="45720" rtlCol="0"/>
          <a:lstStyle>
            <a:lvl1pPr algn="r">
              <a:defRPr sz="1200"/>
            </a:lvl1pPr>
          </a:lstStyle>
          <a:p>
            <a:fld id="{3EF11DB6-8D12-4F9F-9589-5B0A251C395E}" type="datetimeFigureOut">
              <a:rPr lang="fi-FI" smtClean="0"/>
              <a:t>29.9.2021</a:t>
            </a:fld>
            <a:endParaRPr lang="fi-FI"/>
          </a:p>
        </p:txBody>
      </p:sp>
      <p:sp>
        <p:nvSpPr>
          <p:cNvPr id="4" name="Dian kuvan paikkamerkki 3"/>
          <p:cNvSpPr>
            <a:spLocks noGrp="1" noRot="1" noChangeAspect="1"/>
          </p:cNvSpPr>
          <p:nvPr>
            <p:ph type="sldImg" idx="2"/>
          </p:nvPr>
        </p:nvSpPr>
        <p:spPr>
          <a:xfrm>
            <a:off x="1168400" y="1243013"/>
            <a:ext cx="4460875" cy="334645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451" y="4776789"/>
            <a:ext cx="5438775" cy="3908425"/>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9750"/>
            <a:ext cx="2946400" cy="496889"/>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49689" y="9429750"/>
            <a:ext cx="2946400" cy="496889"/>
          </a:xfrm>
          <a:prstGeom prst="rect">
            <a:avLst/>
          </a:prstGeom>
        </p:spPr>
        <p:txBody>
          <a:bodyPr vert="horz" lIns="91440" tIns="45720" rIns="91440" bIns="45720" rtlCol="0" anchor="b"/>
          <a:lstStyle>
            <a:lvl1pPr algn="r">
              <a:defRPr sz="1200"/>
            </a:lvl1pPr>
          </a:lstStyle>
          <a:p>
            <a:fld id="{85189A84-31EB-4A3F-BB0E-348F7B457B69}" type="slidenum">
              <a:rPr lang="fi-FI" smtClean="0"/>
              <a:t>‹#›</a:t>
            </a:fld>
            <a:endParaRPr lang="fi-FI"/>
          </a:p>
        </p:txBody>
      </p:sp>
    </p:spTree>
    <p:extLst>
      <p:ext uri="{BB962C8B-B14F-4D97-AF65-F5344CB8AC3E}">
        <p14:creationId xmlns:p14="http://schemas.microsoft.com/office/powerpoint/2010/main" val="76871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1</a:t>
            </a:fld>
            <a:endParaRPr lang="fi-FI"/>
          </a:p>
        </p:txBody>
      </p:sp>
    </p:spTree>
    <p:extLst>
      <p:ext uri="{BB962C8B-B14F-4D97-AF65-F5344CB8AC3E}">
        <p14:creationId xmlns:p14="http://schemas.microsoft.com/office/powerpoint/2010/main" val="3174120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Sitoutuminen: </a:t>
            </a:r>
            <a:r>
              <a:rPr lang="fi-FI" b="0" dirty="0"/>
              <a:t>osallistujat pyrkivät osallistumaan jokaiselle kerralle (varsinkin, jos ryhmä on suljettu ja/tai alun alkaen osallistuja määrä on pieni)</a:t>
            </a:r>
          </a:p>
          <a:p>
            <a:r>
              <a:rPr lang="fi-FI" b="1" dirty="0"/>
              <a:t>Vapaaehtoisuus: </a:t>
            </a:r>
            <a:r>
              <a:rPr lang="fi-FI" b="0" dirty="0"/>
              <a:t>osallistuminen on vapaaehtoista ja mentoreille ei makseta palkkaa.</a:t>
            </a:r>
            <a:endParaRPr lang="fi-FI" b="1" i="1" dirty="0">
              <a:solidFill>
                <a:srgbClr val="FF0000"/>
              </a:solidFill>
            </a:endParaRPr>
          </a:p>
          <a:p>
            <a:r>
              <a:rPr lang="fi-FI" b="1" dirty="0"/>
              <a:t>Kunnioitus: </a:t>
            </a:r>
            <a:r>
              <a:rPr lang="fi-FI" b="0" dirty="0"/>
              <a:t>osallistujat kunnioittavat mentorin ja muiden osallistujien mielipiteitä yms. Vaikka ne poikkeavat omista. Ryhmän pelisääntöjä noudatetaan.</a:t>
            </a:r>
            <a:endParaRPr lang="fi-FI" b="1" dirty="0"/>
          </a:p>
          <a:p>
            <a:r>
              <a:rPr lang="fi-FI" b="1" dirty="0"/>
              <a:t>Luottamuksellisuus: </a:t>
            </a:r>
            <a:r>
              <a:rPr lang="fi-FI" b="0" dirty="0"/>
              <a:t>avoimen keskustelun lähtökohtana on luottamus. Ryhmässä kuulluista ja koetuista asioista ei puhuta ryhmän ulkopuolisille.</a:t>
            </a:r>
          </a:p>
          <a:p>
            <a:r>
              <a:rPr lang="fi-FI" b="1" dirty="0"/>
              <a:t>Tavoitteellisuus: </a:t>
            </a:r>
            <a:r>
              <a:rPr lang="fi-FI" b="0" dirty="0"/>
              <a:t>jokaisella kerralla on tavoite. Se voi olla iso tai pieni. Tavoite on tapaamiskerran ”punainen lanka” ja vastaa kysymykseen Miksi tämä aihe? </a:t>
            </a:r>
          </a:p>
          <a:p>
            <a:r>
              <a:rPr lang="fi-FI" b="1" dirty="0"/>
              <a:t>Tasa-arvoisuus:</a:t>
            </a:r>
            <a:r>
              <a:rPr lang="fi-FI" b="0" dirty="0"/>
              <a:t> kaikki ryhmän jäsenet ovat tasavertaisia</a:t>
            </a:r>
            <a:endParaRPr lang="fi-FI" b="1" dirty="0"/>
          </a:p>
          <a:p>
            <a:endParaRPr lang="fi-FI" b="1" dirty="0"/>
          </a:p>
        </p:txBody>
      </p:sp>
      <p:sp>
        <p:nvSpPr>
          <p:cNvPr id="4" name="Dian numeron paikkamerkki 3"/>
          <p:cNvSpPr>
            <a:spLocks noGrp="1"/>
          </p:cNvSpPr>
          <p:nvPr>
            <p:ph type="sldNum" sz="quarter" idx="5"/>
          </p:nvPr>
        </p:nvSpPr>
        <p:spPr/>
        <p:txBody>
          <a:bodyPr/>
          <a:lstStyle/>
          <a:p>
            <a:fld id="{85189A84-31EB-4A3F-BB0E-348F7B457B69}" type="slidenum">
              <a:rPr lang="fi-FI" smtClean="0"/>
              <a:t>12</a:t>
            </a:fld>
            <a:endParaRPr lang="fi-FI"/>
          </a:p>
        </p:txBody>
      </p:sp>
    </p:spTree>
    <p:extLst>
      <p:ext uri="{BB962C8B-B14F-4D97-AF65-F5344CB8AC3E}">
        <p14:creationId xmlns:p14="http://schemas.microsoft.com/office/powerpoint/2010/main" val="156282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u="sng" kern="1200" dirty="0">
                <a:solidFill>
                  <a:schemeClr val="tx1"/>
                </a:solidFill>
                <a:effectLst/>
                <a:latin typeface="+mn-lt"/>
                <a:ea typeface="+mn-ea"/>
                <a:cs typeface="+mn-cs"/>
              </a:rPr>
              <a:t>Mitä ominaisuuksia hyvällä mentorilla:</a:t>
            </a:r>
            <a:endParaRPr lang="fi-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kyky kohdata ja sietää ristiriita- ja konfliktitilanteita</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kyky luoda hyvä ja luottamuksellinen ilmapiiri tapaamisissa </a:t>
            </a:r>
            <a:r>
              <a:rPr lang="fi-FI" sz="1200" kern="1200" dirty="0">
                <a:solidFill>
                  <a:schemeClr val="tx1"/>
                </a:solidFill>
                <a:effectLst/>
                <a:latin typeface="+mn-lt"/>
                <a:ea typeface="+mn-ea"/>
                <a:cs typeface="+mn-cs"/>
                <a:sym typeface="Wingdings" panose="05000000000000000000" pitchFamily="2" charset="2"/>
              </a:rPr>
              <a:t></a:t>
            </a:r>
            <a:r>
              <a:rPr lang="fi-FI" sz="1200" kern="1200" dirty="0">
                <a:solidFill>
                  <a:schemeClr val="tx1"/>
                </a:solidFill>
                <a:effectLst/>
                <a:latin typeface="+mn-lt"/>
                <a:ea typeface="+mn-ea"/>
                <a:cs typeface="+mn-cs"/>
              </a:rPr>
              <a:t> ei ole oikeita/vääriä/tyhmiä kysymyksiä, mielipiteitä tai ajatuksia</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kyky kohdata vapaaehtoiset tasavertaisina; ei tuputa omia mielipiteitään eikä ole kaikkitietävä</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kyky antaa ja vastaanottaa palautetta</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jämäkkyys, mutta joustava; maalaisjärki</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myönteinen elämänasenne</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asioiden ja ilmiöiden ihmettelyn taito</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huomioi osallistujat tasapuolisesti, rajaa puheajan tarvittaessa</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pitää kiinni sopimuksista ja aikatauluista</a:t>
            </a:r>
          </a:p>
          <a:p>
            <a:endParaRPr lang="fi-FI" dirty="0"/>
          </a:p>
          <a:p>
            <a:pPr lvl="0"/>
            <a:r>
              <a:rPr lang="fi-FI" sz="1200" b="1" u="sng" kern="1200" dirty="0">
                <a:solidFill>
                  <a:schemeClr val="tx1"/>
                </a:solidFill>
                <a:effectLst/>
                <a:latin typeface="+mn-lt"/>
                <a:ea typeface="+mn-ea"/>
                <a:cs typeface="+mn-cs"/>
              </a:rPr>
              <a:t>Miksi kannattaa lähteä mentoriksi:</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saat koulutuksen mentorina toimimiseen</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saat tukea piiristä/muilta mentoreilta/ystävävälittäjiltä</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pääset kehittämään toimintaa ja omaa osaamistasi (tehdessä oppii koko ajan uutta sekä toiminnasta että itsestäsi)</a:t>
            </a:r>
          </a:p>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13</a:t>
            </a:fld>
            <a:endParaRPr lang="fi-FI"/>
          </a:p>
        </p:txBody>
      </p:sp>
    </p:spTree>
    <p:extLst>
      <p:ext uri="{BB962C8B-B14F-4D97-AF65-F5344CB8AC3E}">
        <p14:creationId xmlns:p14="http://schemas.microsoft.com/office/powerpoint/2010/main" val="109659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Joskus voi joutua muuttamaan suunnitelmia tapaamisessa</a:t>
            </a:r>
          </a:p>
          <a:p>
            <a:r>
              <a:rPr lang="fi-FI" dirty="0"/>
              <a:t>- Joku muu asia saattaakin puhuttaa ja silloin puhutaan siitä</a:t>
            </a:r>
          </a:p>
        </p:txBody>
      </p:sp>
      <p:sp>
        <p:nvSpPr>
          <p:cNvPr id="4" name="Dian numeron paikkamerkki 3"/>
          <p:cNvSpPr>
            <a:spLocks noGrp="1"/>
          </p:cNvSpPr>
          <p:nvPr>
            <p:ph type="sldNum" sz="quarter" idx="5"/>
          </p:nvPr>
        </p:nvSpPr>
        <p:spPr/>
        <p:txBody>
          <a:bodyPr/>
          <a:lstStyle/>
          <a:p>
            <a:fld id="{85189A84-31EB-4A3F-BB0E-348F7B457B69}" type="slidenum">
              <a:rPr lang="fi-FI" smtClean="0"/>
              <a:t>14</a:t>
            </a:fld>
            <a:endParaRPr lang="fi-FI"/>
          </a:p>
        </p:txBody>
      </p:sp>
    </p:spTree>
    <p:extLst>
      <p:ext uri="{BB962C8B-B14F-4D97-AF65-F5344CB8AC3E}">
        <p14:creationId xmlns:p14="http://schemas.microsoft.com/office/powerpoint/2010/main" val="83838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Tuleeko teille jotain muuta mieleen?</a:t>
            </a:r>
          </a:p>
        </p:txBody>
      </p:sp>
      <p:sp>
        <p:nvSpPr>
          <p:cNvPr id="4" name="Dian numeron paikkamerkki 3"/>
          <p:cNvSpPr>
            <a:spLocks noGrp="1"/>
          </p:cNvSpPr>
          <p:nvPr>
            <p:ph type="sldNum" sz="quarter" idx="5"/>
          </p:nvPr>
        </p:nvSpPr>
        <p:spPr/>
        <p:txBody>
          <a:bodyPr/>
          <a:lstStyle/>
          <a:p>
            <a:fld id="{85189A84-31EB-4A3F-BB0E-348F7B457B69}" type="slidenum">
              <a:rPr lang="fi-FI" smtClean="0"/>
              <a:t>16</a:t>
            </a:fld>
            <a:endParaRPr lang="fi-FI"/>
          </a:p>
        </p:txBody>
      </p:sp>
    </p:spTree>
    <p:extLst>
      <p:ext uri="{BB962C8B-B14F-4D97-AF65-F5344CB8AC3E}">
        <p14:creationId xmlns:p14="http://schemas.microsoft.com/office/powerpoint/2010/main" val="305000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17</a:t>
            </a:fld>
            <a:endParaRPr lang="fi-FI"/>
          </a:p>
        </p:txBody>
      </p:sp>
    </p:spTree>
    <p:extLst>
      <p:ext uri="{BB962C8B-B14F-4D97-AF65-F5344CB8AC3E}">
        <p14:creationId xmlns:p14="http://schemas.microsoft.com/office/powerpoint/2010/main" val="2277727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Font typeface="+mj-lt"/>
              <a:buAutoNum type="arabicPeriod"/>
            </a:pPr>
            <a:r>
              <a:rPr lang="fi-FI" dirty="0"/>
              <a:t>Tutustumista</a:t>
            </a:r>
          </a:p>
          <a:p>
            <a:pPr marL="228600" indent="-228600">
              <a:buFont typeface="+mj-lt"/>
              <a:buAutoNum type="arabicPeriod"/>
            </a:pPr>
            <a:r>
              <a:rPr lang="fi-FI" dirty="0"/>
              <a:t>Erimielisyydet nousevat esiin, odotusten ja ajatusten yhteentörmäys, konfliktit syntyvät</a:t>
            </a:r>
          </a:p>
          <a:p>
            <a:pPr marL="228600" indent="-228600">
              <a:buFont typeface="+mj-lt"/>
              <a:buAutoNum type="arabicPeriod"/>
            </a:pPr>
            <a:r>
              <a:rPr lang="fi-FI" dirty="0"/>
              <a:t>Ryhmähenki muodostuu</a:t>
            </a:r>
          </a:p>
          <a:p>
            <a:pPr marL="228600" indent="-228600">
              <a:buFont typeface="+mj-lt"/>
              <a:buAutoNum type="arabicPeriod"/>
            </a:pPr>
            <a:r>
              <a:rPr lang="fi-FI" dirty="0"/>
              <a:t>Luottamuksellinen ilmapiiri, kommunikaatio on avointa ja uskalletaan ilmaista tunteita ja käsitellä ristiriitaisia tilanteita</a:t>
            </a:r>
          </a:p>
          <a:p>
            <a:pPr marL="228600" indent="-228600">
              <a:buFont typeface="+mj-lt"/>
              <a:buAutoNum type="arabicPeriod"/>
            </a:pPr>
            <a:r>
              <a:rPr lang="fi-FI" dirty="0"/>
              <a:t>Ryhmän lopettaminen </a:t>
            </a:r>
          </a:p>
        </p:txBody>
      </p:sp>
      <p:sp>
        <p:nvSpPr>
          <p:cNvPr id="4" name="Dian numeron paikkamerkki 3"/>
          <p:cNvSpPr>
            <a:spLocks noGrp="1"/>
          </p:cNvSpPr>
          <p:nvPr>
            <p:ph type="sldNum" sz="quarter" idx="5"/>
          </p:nvPr>
        </p:nvSpPr>
        <p:spPr/>
        <p:txBody>
          <a:bodyPr/>
          <a:lstStyle/>
          <a:p>
            <a:fld id="{85189A84-31EB-4A3F-BB0E-348F7B457B69}" type="slidenum">
              <a:rPr lang="fi-FI" smtClean="0"/>
              <a:t>18</a:t>
            </a:fld>
            <a:endParaRPr lang="fi-FI"/>
          </a:p>
        </p:txBody>
      </p:sp>
    </p:spTree>
    <p:extLst>
      <p:ext uri="{BB962C8B-B14F-4D97-AF65-F5344CB8AC3E}">
        <p14:creationId xmlns:p14="http://schemas.microsoft.com/office/powerpoint/2010/main" val="609963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Ihmisten moninaisuus on rikkaus, mutta siinä on myös omat haasteensa</a:t>
            </a:r>
          </a:p>
          <a:p>
            <a:pPr marL="171450" indent="-171450">
              <a:buFontTx/>
              <a:buChar char="-"/>
            </a:pPr>
            <a:r>
              <a:rPr lang="fi-FI" dirty="0"/>
              <a:t>Ihmiset kokevat asiat kukin omalla tavallaan (tähän vaikuttaa mm. arvomaailma):</a:t>
            </a:r>
          </a:p>
          <a:p>
            <a:pPr marL="628650" lvl="1" indent="-171450">
              <a:buFontTx/>
              <a:buChar char="-"/>
            </a:pPr>
            <a:r>
              <a:rPr lang="fi-FI" dirty="0"/>
              <a:t>Joku kokee asian tai tapahtuman voimakkaasti, joku toinen ei taas ei juuri ollenkaan</a:t>
            </a:r>
          </a:p>
          <a:p>
            <a:pPr marL="171450" lvl="0" indent="-171450">
              <a:buFontTx/>
              <a:buChar char="-"/>
            </a:pPr>
            <a:r>
              <a:rPr lang="fi-FI" dirty="0"/>
              <a:t>Myös erilaiset tarpeet ja motiivit miksi on toiminnassa mukana vaikuttavat</a:t>
            </a:r>
          </a:p>
          <a:p>
            <a:pPr marL="0" indent="0">
              <a:buFontTx/>
              <a:buNone/>
            </a:pPr>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19</a:t>
            </a:fld>
            <a:endParaRPr lang="fi-FI"/>
          </a:p>
        </p:txBody>
      </p:sp>
    </p:spTree>
    <p:extLst>
      <p:ext uri="{BB962C8B-B14F-4D97-AF65-F5344CB8AC3E}">
        <p14:creationId xmlns:p14="http://schemas.microsoft.com/office/powerpoint/2010/main" val="1307506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Jos ryhmät ovat avoimia, silloin joka kerralla voi mukaan tulla myös uusia osallistujia. Silloin ryhmäkerran osallistujien kuulumiskierros oltava lyhyt.</a:t>
            </a:r>
          </a:p>
          <a:p>
            <a:pPr marL="171450" indent="-171450">
              <a:buFontTx/>
              <a:buChar char="-"/>
            </a:pPr>
            <a:r>
              <a:rPr lang="fi-FI" dirty="0"/>
              <a:t>Vaitiolosta ja pelisäännöistä on hyvä muistuttaa joka kerran alussa. Pelisäännöt voi kirjoittaa isolle paperille, joka laitetaan jokaisella kerralla seinälle.</a:t>
            </a:r>
          </a:p>
          <a:p>
            <a:pPr marL="628650" lvl="1" indent="-171450">
              <a:buFontTx/>
              <a:buChar char="-"/>
            </a:pPr>
            <a:r>
              <a:rPr lang="fi-FI" dirty="0"/>
              <a:t>Pelisäännöt sovitaan yhdessä ensimmäisellä kerralla.</a:t>
            </a:r>
          </a:p>
          <a:p>
            <a:pPr marL="171450" indent="-171450">
              <a:buFontTx/>
              <a:buChar char="-"/>
            </a:pPr>
            <a:r>
              <a:rPr lang="fi-FI" dirty="0"/>
              <a:t>Ilmapiiri –&gt; pyritään luomaan avoin, toisia kunnioittava ilmapiiri. Tyhmiä kysymyksiä tai ajatuksia ei ole vaan pyritään siihen, että ryhmässä pystytään käsittelemään vaikeitakin tai arkoja asioita.</a:t>
            </a:r>
          </a:p>
          <a:p>
            <a:pPr marL="171450" lvl="0" indent="-171450">
              <a:buFontTx/>
              <a:buChar char="-"/>
            </a:pPr>
            <a:r>
              <a:rPr lang="fi-FI" dirty="0"/>
              <a:t>Sanallinen viestintä –&gt; avointa tai epäsuoraa (esim. mitätöinti, saarnaaminen)</a:t>
            </a:r>
          </a:p>
          <a:p>
            <a:pPr marL="171450" lvl="0" indent="-171450">
              <a:buFontTx/>
              <a:buChar char="-"/>
            </a:pPr>
            <a:r>
              <a:rPr lang="fi-FI" dirty="0"/>
              <a:t>Sanaton viestintä –&gt; ilmeet, eleet, kehon kieli</a:t>
            </a:r>
          </a:p>
        </p:txBody>
      </p:sp>
      <p:sp>
        <p:nvSpPr>
          <p:cNvPr id="4" name="Dian numeron paikkamerkki 3"/>
          <p:cNvSpPr>
            <a:spLocks noGrp="1"/>
          </p:cNvSpPr>
          <p:nvPr>
            <p:ph type="sldNum" sz="quarter" idx="5"/>
          </p:nvPr>
        </p:nvSpPr>
        <p:spPr/>
        <p:txBody>
          <a:bodyPr/>
          <a:lstStyle/>
          <a:p>
            <a:fld id="{85189A84-31EB-4A3F-BB0E-348F7B457B69}" type="slidenum">
              <a:rPr lang="fi-FI" smtClean="0"/>
              <a:t>20</a:t>
            </a:fld>
            <a:endParaRPr lang="fi-FI"/>
          </a:p>
        </p:txBody>
      </p:sp>
    </p:spTree>
    <p:extLst>
      <p:ext uri="{BB962C8B-B14F-4D97-AF65-F5344CB8AC3E}">
        <p14:creationId xmlns:p14="http://schemas.microsoft.com/office/powerpoint/2010/main" val="86744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rPr>
              <a:t>Dominoiva:</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rPr>
              <a:t>Älä hiljennä käskemällä </a:t>
            </a: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se voi vähentää luottamusta ryhmässä</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Korosta jokaisen ryhmänjäsenen mielipiteen ilmaisun tärkeyttä</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Osallista muut mukaan keskusteluun kysymällä heidän mielipidettä käsiteltävästä aiheesta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Hiljainen: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Älä pakota puhumaan  se voi vähentää luottamusta</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Jossain tilanteissa voidaan käyttää esim. nimettömiä lappuja ilmaisukeinoina</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Kun tunnet jo ryhmääsi, niin mieti voisiko ryhmässä ajoittain pyytää jokaista kommentoimaan asiaa</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Voit myös kysyä kahden kesken esim. miten henkilö kokee ryhmän, onko hän omasta mielestään tullut kuulluksi</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Jos hiljainen osallistuja ei aiheuta hämmennystä ryhmässä, niin antaa hänen olla hiljaa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Kriittinen, ärtynyt tai vihainen: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Saattaa johtua esim. juuri ennen ryhmään tuloa tapahtuneesta mieltä kuohuttavasta tilanteesta  olisi hyvä rauhoittaa henkilö kuuntelemalla ja tarjoamalla esim. vettä</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Pysy itse rauhallisena.</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fi-FI"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Jos kriittisyys, ärtymys tai vihaisuus on jatkuvaa, voit pyytää henkilöä jäämään ryhmän jälkeen hetkeksi ja kertoa, että olet huomannut hänessä kriittisyyttä, ärtyneisyyttä tai vihaisuutta ja kysyä esim. johtuuko se tästä ryhmästä (todennäköisesti ei) vai kenties jostain muusta. </a:t>
            </a:r>
            <a:endParaRPr kumimoji="0" lang="fi-FI" sz="1200" b="0" i="0" u="none" strike="noStrike" kern="1200" cap="none" spc="0" normalizeH="0" baseline="0" noProof="0" dirty="0">
              <a:ln>
                <a:noFill/>
              </a:ln>
              <a:solidFill>
                <a:prstClr val="black"/>
              </a:solidFill>
              <a:effectLst/>
              <a:uLnTx/>
              <a:uFillTx/>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21</a:t>
            </a:fld>
            <a:endParaRPr lang="fi-FI"/>
          </a:p>
        </p:txBody>
      </p:sp>
    </p:spTree>
    <p:extLst>
      <p:ext uri="{BB962C8B-B14F-4D97-AF65-F5344CB8AC3E}">
        <p14:creationId xmlns:p14="http://schemas.microsoft.com/office/powerpoint/2010/main" val="354878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Font typeface="+mj-lt"/>
              <a:buAutoNum type="arabicPeriod"/>
            </a:pPr>
            <a:r>
              <a:rPr lang="fi-FI" dirty="0"/>
              <a:t>Jokaisella täytyy olla mahdollisuus rauhassa kertoa omista näkemyksistään. On tärkeää, että emme keskeytä toisiamme emmekä supise vierustoverin kanssa.</a:t>
            </a:r>
          </a:p>
          <a:p>
            <a:pPr marL="228600" indent="-228600">
              <a:buFont typeface="+mj-lt"/>
              <a:buAutoNum type="arabicPeriod"/>
            </a:pPr>
            <a:r>
              <a:rPr lang="fi-FI" dirty="0"/>
              <a:t>Dialogissa on tavoitteena, että yritämme liittää omat sanomisemme siihen, mitä toiset ovat tuoneet esiin keskustelussa. Pyritään puhumaan arkikielisesti ja välttämään erikoistermejä.</a:t>
            </a:r>
          </a:p>
          <a:p>
            <a:pPr marL="228600" indent="-228600">
              <a:buFont typeface="+mj-lt"/>
              <a:buAutoNum type="arabicPeriod"/>
            </a:pPr>
            <a:r>
              <a:rPr lang="fi-FI" dirty="0"/>
              <a:t>Jotta voimme ymmärtää paremmin käsiteltävää asiaa ja toisiamme, niin on hyvä puhua omista kokemuksista. Tämä tarkoittaa, että kerrotaan toisille, mitkä asiat, tapahtumat ja tilanteet ovat vaikuttaneet omiin näkemyksiin.</a:t>
            </a:r>
          </a:p>
          <a:p>
            <a:pPr marL="228600" indent="-228600">
              <a:buFont typeface="+mj-lt"/>
              <a:buAutoNum type="arabicPeriod"/>
            </a:pPr>
            <a:r>
              <a:rPr lang="fi-FI" dirty="0"/>
              <a:t>Yhteisen keskustelun muodostumista helpottaa kun osoitamme sanamme toisille keskustelijoille, puhuttelemme toisiamme ja kysymme suoraan toisten näkemyksiä.</a:t>
            </a:r>
          </a:p>
          <a:p>
            <a:pPr marL="228600" indent="-228600">
              <a:buFont typeface="+mj-lt"/>
              <a:buAutoNum type="arabicPeriod"/>
            </a:pPr>
            <a:r>
              <a:rPr lang="fi-FI" dirty="0"/>
              <a:t>Dialogissa on tärkeää, että keskitytään kokonaan toisiimme ja käsitellyn asian ymmärtämiseen. Kunnioitetaan ihmisten erilaisia näkemyksiä. Pidetään keskustelu luottamuksellisena, jotta jokainen voi puhua mahdollisimman vapaasti.</a:t>
            </a:r>
          </a:p>
          <a:p>
            <a:pPr marL="228600" indent="-228600">
              <a:buFont typeface="+mj-lt"/>
              <a:buAutoNum type="arabicPeriod"/>
            </a:pPr>
            <a:r>
              <a:rPr lang="fi-FI" dirty="0"/>
              <a:t>Dialogin on tarkoitus olla turvallinen tilanne, jossa voidaan myös käsitellä ristiriitoja. Lisäksi on tärkeää etsiä asioita, jotka syystä tai toisesta ovat jääneet huomaamatta. Lopuksi voimme tutkia, miten keskustelussa esiin tulleet näkökulmat liittyvät toisiinsa.</a:t>
            </a:r>
          </a:p>
          <a:p>
            <a:pPr marL="228600" indent="-228600">
              <a:buFont typeface="+mj-lt"/>
              <a:buAutoNum type="arabicPeriod"/>
            </a:pPr>
            <a:endParaRPr lang="fi-FI" dirty="0"/>
          </a:p>
          <a:p>
            <a:r>
              <a:rPr lang="fi-FI" dirty="0"/>
              <a:t>Lähde: Sitra.</a:t>
            </a:r>
          </a:p>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22</a:t>
            </a:fld>
            <a:endParaRPr lang="fi-FI"/>
          </a:p>
        </p:txBody>
      </p:sp>
    </p:spTree>
    <p:extLst>
      <p:ext uri="{BB962C8B-B14F-4D97-AF65-F5344CB8AC3E}">
        <p14:creationId xmlns:p14="http://schemas.microsoft.com/office/powerpoint/2010/main" val="346125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2</a:t>
            </a:fld>
            <a:endParaRPr lang="fi-FI"/>
          </a:p>
        </p:txBody>
      </p:sp>
    </p:spTree>
    <p:extLst>
      <p:ext uri="{BB962C8B-B14F-4D97-AF65-F5344CB8AC3E}">
        <p14:creationId xmlns:p14="http://schemas.microsoft.com/office/powerpoint/2010/main" val="2950545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 Dialogi on </a:t>
            </a:r>
            <a:r>
              <a:rPr lang="fi-FI" b="1" dirty="0"/>
              <a:t>rakentava ja tasavertainen tapa keskustella</a:t>
            </a:r>
            <a:r>
              <a:rPr lang="fi-FI" dirty="0"/>
              <a:t>, jossa tähdätään toisten ymmärtämiseen, mutta ei välttämättä yksimielisyyteen. Parhaimmillaan dialogissa syntyy ennalta-arvaamattomia oivalluksia ja uutta ajattelua. Dialogissa luodaan luottamuksellinen ilmapiiri ja syvennetään ymmärrystä aiheesta kuin aiheesta. Dialogin avulla voit tuoda eri lähtökohdista tulevia ihmisiä tasavertaiseen kohtaamiseen.</a:t>
            </a:r>
          </a:p>
          <a:p>
            <a:endParaRPr lang="fi-FI" dirty="0"/>
          </a:p>
          <a:p>
            <a:r>
              <a:rPr lang="fi-FI" dirty="0"/>
              <a:t>- Dialogisen kysymyksen tulee olla aito. Esitä kysymyksiä, jotka auttavat ymmärtämään paremmin käsiteltävää asiaa, toista ihmistä tai itseäsi.</a:t>
            </a:r>
          </a:p>
          <a:p>
            <a:r>
              <a:rPr lang="fi-FI" dirty="0"/>
              <a:t>Vältä retorisia (retoriseen kysymykseen ei odoteta vastausta), neuvovia tai arvioivia kysymyksiä.</a:t>
            </a:r>
          </a:p>
          <a:p>
            <a:endParaRPr lang="fi-FI" dirty="0"/>
          </a:p>
          <a:p>
            <a:pPr marL="228600" indent="-228600">
              <a:buFont typeface="+mj-lt"/>
              <a:buAutoNum type="arabicPeriod"/>
            </a:pPr>
            <a:r>
              <a:rPr lang="fi-FI" dirty="0"/>
              <a:t>Suljettuihin kysymyksiin vastaus on kyllä tai ei. Avoimiin kysymyksiin </a:t>
            </a:r>
            <a:r>
              <a:rPr lang="fi-FI" b="0" dirty="0"/>
              <a:t>ei ole yhtä oikeaa vastausta.</a:t>
            </a:r>
          </a:p>
          <a:p>
            <a:pPr marL="228600" indent="-228600">
              <a:buFont typeface="+mj-lt"/>
              <a:buAutoNum type="arabicPeriod"/>
            </a:pPr>
            <a:r>
              <a:rPr lang="fi-FI" dirty="0"/>
              <a:t>”Kerro lisää siitä, mitä havaitsit/tunsit/ajattelit/muistit/kuvittelit, kun…?” </a:t>
            </a:r>
          </a:p>
          <a:p>
            <a:pPr marL="228600" indent="-228600">
              <a:buFont typeface="+mj-lt"/>
              <a:buAutoNum type="arabicPeriod"/>
            </a:pPr>
            <a:r>
              <a:rPr lang="fi-FI" dirty="0"/>
              <a:t>”En ole kokenut vastaavan kaltaista kuin sinä, siksi haluaisin kuulla tarkemmin, millaista…” tai ”Minua hämmentää se, että en vieläkään ymmärrä/en saa kiinni siitä, mitä tarkoitat kun sanot… Voitko kertoa tästä vielä lisää?”</a:t>
            </a:r>
          </a:p>
          <a:p>
            <a:pPr marL="0" indent="0">
              <a:buFont typeface="+mj-lt"/>
              <a:buNone/>
            </a:pPr>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23</a:t>
            </a:fld>
            <a:endParaRPr lang="fi-FI"/>
          </a:p>
        </p:txBody>
      </p:sp>
    </p:spTree>
    <p:extLst>
      <p:ext uri="{BB962C8B-B14F-4D97-AF65-F5344CB8AC3E}">
        <p14:creationId xmlns:p14="http://schemas.microsoft.com/office/powerpoint/2010/main" val="2688533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24</a:t>
            </a:fld>
            <a:endParaRPr lang="fi-FI"/>
          </a:p>
        </p:txBody>
      </p:sp>
    </p:spTree>
    <p:extLst>
      <p:ext uri="{BB962C8B-B14F-4D97-AF65-F5344CB8AC3E}">
        <p14:creationId xmlns:p14="http://schemas.microsoft.com/office/powerpoint/2010/main" val="158214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Tällä kerralla on hyvä muistuttaa osallistujia, että ”tämän jälkeen on vielä kaksi tapaamista”. </a:t>
            </a:r>
          </a:p>
        </p:txBody>
      </p:sp>
      <p:sp>
        <p:nvSpPr>
          <p:cNvPr id="4" name="Dian numeron paikkamerkki 3"/>
          <p:cNvSpPr>
            <a:spLocks noGrp="1"/>
          </p:cNvSpPr>
          <p:nvPr>
            <p:ph type="sldNum" sz="quarter" idx="5"/>
          </p:nvPr>
        </p:nvSpPr>
        <p:spPr/>
        <p:txBody>
          <a:bodyPr/>
          <a:lstStyle/>
          <a:p>
            <a:fld id="{85189A84-31EB-4A3F-BB0E-348F7B457B69}" type="slidenum">
              <a:rPr lang="fi-FI" smtClean="0"/>
              <a:t>30</a:t>
            </a:fld>
            <a:endParaRPr lang="fi-FI"/>
          </a:p>
        </p:txBody>
      </p:sp>
    </p:spTree>
    <p:extLst>
      <p:ext uri="{BB962C8B-B14F-4D97-AF65-F5344CB8AC3E}">
        <p14:creationId xmlns:p14="http://schemas.microsoft.com/office/powerpoint/2010/main" val="1381394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Tällä kerralla muistutetaan, että ensi kerta on viimeinen. Silloin tullaan tekemään yhteenvetoa kaikista kerroista ja jaetaan kokemuksia sekä pyydetään palautteita ja kehitysideoita.</a:t>
            </a:r>
          </a:p>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31</a:t>
            </a:fld>
            <a:endParaRPr lang="fi-FI"/>
          </a:p>
        </p:txBody>
      </p:sp>
    </p:spTree>
    <p:extLst>
      <p:ext uri="{BB962C8B-B14F-4D97-AF65-F5344CB8AC3E}">
        <p14:creationId xmlns:p14="http://schemas.microsoft.com/office/powerpoint/2010/main" val="1337020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33</a:t>
            </a:fld>
            <a:endParaRPr lang="fi-FI"/>
          </a:p>
        </p:txBody>
      </p:sp>
    </p:spTree>
    <p:extLst>
      <p:ext uri="{BB962C8B-B14F-4D97-AF65-F5344CB8AC3E}">
        <p14:creationId xmlns:p14="http://schemas.microsoft.com/office/powerpoint/2010/main" val="2700522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sitoutuminen 6-8 kerran kokonaisuuteen vaaditaan ryhmän mentoroinnin onnistumiseksi</a:t>
            </a:r>
          </a:p>
        </p:txBody>
      </p:sp>
      <p:sp>
        <p:nvSpPr>
          <p:cNvPr id="4" name="Dian numeron paikkamerkki 3"/>
          <p:cNvSpPr>
            <a:spLocks noGrp="1"/>
          </p:cNvSpPr>
          <p:nvPr>
            <p:ph type="sldNum" sz="quarter" idx="5"/>
          </p:nvPr>
        </p:nvSpPr>
        <p:spPr/>
        <p:txBody>
          <a:bodyPr/>
          <a:lstStyle/>
          <a:p>
            <a:fld id="{85189A84-31EB-4A3F-BB0E-348F7B457B69}" type="slidenum">
              <a:rPr lang="fi-FI" smtClean="0"/>
              <a:t>34</a:t>
            </a:fld>
            <a:endParaRPr lang="fi-FI"/>
          </a:p>
        </p:txBody>
      </p:sp>
    </p:spTree>
    <p:extLst>
      <p:ext uri="{BB962C8B-B14F-4D97-AF65-F5344CB8AC3E}">
        <p14:creationId xmlns:p14="http://schemas.microsoft.com/office/powerpoint/2010/main" val="2564844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36</a:t>
            </a:fld>
            <a:endParaRPr lang="fi-FI"/>
          </a:p>
        </p:txBody>
      </p:sp>
    </p:spTree>
    <p:extLst>
      <p:ext uri="{BB962C8B-B14F-4D97-AF65-F5344CB8AC3E}">
        <p14:creationId xmlns:p14="http://schemas.microsoft.com/office/powerpoint/2010/main" val="69769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Koulutukseen </a:t>
            </a:r>
            <a:r>
              <a:rPr lang="fi-FI" dirty="0" err="1"/>
              <a:t>max</a:t>
            </a:r>
            <a:r>
              <a:rPr lang="fi-FI" dirty="0"/>
              <a:t> 10-15 henkeä</a:t>
            </a:r>
          </a:p>
          <a:p>
            <a:pPr marL="171450" indent="-171450">
              <a:buFontTx/>
              <a:buChar char="-"/>
            </a:pPr>
            <a:r>
              <a:rPr lang="fi-FI" dirty="0"/>
              <a:t>Ennen koulutukseen osallistumista tulee olla käytynä Ystävätoiminnan peruskurssi tai vaihtoehtoisesti ystävävälittäjä voi perehdyttää tai itseopiskellen perehtyä materiaaleihin (netissä: Tervetuloa yhteiseen tarinaan)</a:t>
            </a:r>
          </a:p>
        </p:txBody>
      </p:sp>
      <p:sp>
        <p:nvSpPr>
          <p:cNvPr id="4" name="Dian numeron paikkamerkki 3"/>
          <p:cNvSpPr>
            <a:spLocks noGrp="1"/>
          </p:cNvSpPr>
          <p:nvPr>
            <p:ph type="sldNum" sz="quarter" idx="5"/>
          </p:nvPr>
        </p:nvSpPr>
        <p:spPr/>
        <p:txBody>
          <a:bodyPr/>
          <a:lstStyle/>
          <a:p>
            <a:fld id="{85189A84-31EB-4A3F-BB0E-348F7B457B69}" type="slidenum">
              <a:rPr lang="fi-FI" smtClean="0"/>
              <a:t>3</a:t>
            </a:fld>
            <a:endParaRPr lang="fi-FI"/>
          </a:p>
        </p:txBody>
      </p:sp>
    </p:spTree>
    <p:extLst>
      <p:ext uri="{BB962C8B-B14F-4D97-AF65-F5344CB8AC3E}">
        <p14:creationId xmlns:p14="http://schemas.microsoft.com/office/powerpoint/2010/main" val="775473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5</a:t>
            </a:fld>
            <a:endParaRPr lang="fi-FI"/>
          </a:p>
        </p:txBody>
      </p:sp>
    </p:spTree>
    <p:extLst>
      <p:ext uri="{BB962C8B-B14F-4D97-AF65-F5344CB8AC3E}">
        <p14:creationId xmlns:p14="http://schemas.microsoft.com/office/powerpoint/2010/main" val="376040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fi-FI" altLang="fi-FI" dirty="0"/>
              <a:t>Lisäksi verkko- ja puhelinystävätoimintaa.</a:t>
            </a:r>
          </a:p>
          <a:p>
            <a:pPr>
              <a:defRPr/>
            </a:pPr>
            <a:endParaRPr lang="fi-FI" altLang="fi-FI" dirty="0"/>
          </a:p>
          <a:p>
            <a:pPr>
              <a:defRPr/>
            </a:pPr>
            <a:r>
              <a:rPr lang="fi-FI" altLang="fi-FI" dirty="0"/>
              <a:t>Ystävätoiminta perustuu Punaisen Ristin arvoihin ja toimintaperiaatteisiin. Se voi olla joko kahdenvälistä tai ryhmämuotoista tai kertaluonteista.</a:t>
            </a:r>
          </a:p>
          <a:p>
            <a:pPr>
              <a:defRPr/>
            </a:pPr>
            <a:endParaRPr lang="fi-FI" altLang="fi-FI" dirty="0"/>
          </a:p>
          <a:p>
            <a:pPr>
              <a:defRPr/>
            </a:pPr>
            <a:r>
              <a:rPr lang="fi-FI" altLang="fi-FI" dirty="0"/>
              <a:t>Vapaaehtoiset ystävät ovat aina koulutettuja ja vakuutettuja toimintaan osallistuessaan.</a:t>
            </a:r>
          </a:p>
          <a:p>
            <a:pPr>
              <a:defRPr/>
            </a:pPr>
            <a:endParaRPr lang="fi-FI" altLang="fi-FI" dirty="0"/>
          </a:p>
          <a:p>
            <a:pPr>
              <a:defRPr/>
            </a:pPr>
            <a:r>
              <a:rPr lang="fi-FI" altLang="fi-FI" dirty="0"/>
              <a:t>Ystävätoiminnan tavoitteena on:</a:t>
            </a:r>
          </a:p>
          <a:p>
            <a:pPr marL="171450" indent="-171450">
              <a:buFont typeface="Arial" panose="020B0604020202020204" pitchFamily="34" charset="0"/>
              <a:buChar char="•"/>
              <a:defRPr/>
            </a:pPr>
            <a:r>
              <a:rPr lang="fi-FI" altLang="fi-FI" dirty="0"/>
              <a:t>lievittää yksinäisyyttä</a:t>
            </a:r>
          </a:p>
          <a:p>
            <a:pPr marL="171450" indent="-171450">
              <a:buFont typeface="Arial" panose="020B0604020202020204" pitchFamily="34" charset="0"/>
              <a:buChar char="•"/>
              <a:defRPr/>
            </a:pPr>
            <a:r>
              <a:rPr lang="fi-FI" altLang="fi-FI" dirty="0"/>
              <a:t>tuoda iloa ja vaihtelua ihmisen arkeen</a:t>
            </a:r>
          </a:p>
          <a:p>
            <a:pPr marL="171450" indent="-171450">
              <a:buFont typeface="Arial" panose="020B0604020202020204" pitchFamily="34" charset="0"/>
              <a:buChar char="•"/>
              <a:defRPr/>
            </a:pPr>
            <a:r>
              <a:rPr lang="fi-FI" altLang="fi-FI" dirty="0"/>
              <a:t>keskustella yhteisistä mielenkiinnon kohteista, lukea sanomalehteä/kirjaa/runoja…</a:t>
            </a:r>
          </a:p>
          <a:p>
            <a:pPr marL="171450" indent="-171450">
              <a:buFont typeface="Arial" panose="020B0604020202020204" pitchFamily="34" charset="0"/>
              <a:buChar char="•"/>
              <a:defRPr/>
            </a:pPr>
            <a:r>
              <a:rPr lang="fi-FI" altLang="fi-FI" dirty="0"/>
              <a:t>ulkoilla yhdessä, käydä yhdessä esim. kaupassa/kirjastossa/teatterissa/taidenäyttelyissä/hautausmaalla…</a:t>
            </a:r>
          </a:p>
          <a:p>
            <a:pPr marL="171450" indent="-171450">
              <a:buFont typeface="Arial" panose="020B0604020202020204" pitchFamily="34" charset="0"/>
              <a:buChar char="•"/>
              <a:defRPr/>
            </a:pPr>
            <a:r>
              <a:rPr lang="fi-FI" altLang="fi-FI" dirty="0"/>
              <a:t>auttaa pienissä arjen askareissa</a:t>
            </a:r>
          </a:p>
          <a:p>
            <a:pPr marL="171450" indent="-171450">
              <a:buFont typeface="Arial" panose="020B0604020202020204" pitchFamily="34" charset="0"/>
              <a:buChar char="•"/>
              <a:defRPr/>
            </a:pPr>
            <a:r>
              <a:rPr lang="fi-FI" altLang="fi-FI" dirty="0"/>
              <a:t>yhdessä keksittyä ja suunniteltua tekemistä</a:t>
            </a:r>
          </a:p>
          <a:p>
            <a:pPr marL="0" indent="0">
              <a:buFont typeface="Arial" panose="020B0604020202020204" pitchFamily="34" charset="0"/>
              <a:buNone/>
              <a:defRPr/>
            </a:pPr>
            <a:endParaRPr lang="fi-FI" altLang="fi-FI" dirty="0"/>
          </a:p>
          <a:p>
            <a:pPr marL="0" indent="0">
              <a:buFont typeface="Arial" panose="020B0604020202020204" pitchFamily="34" charset="0"/>
              <a:buNone/>
              <a:defRPr/>
            </a:pPr>
            <a:endParaRPr lang="fi-FI" altLang="fi-FI" dirty="0"/>
          </a:p>
          <a:p>
            <a:pPr marL="0" indent="0">
              <a:buFont typeface="Arial" panose="020B0604020202020204" pitchFamily="34" charset="0"/>
              <a:buNone/>
              <a:defRPr/>
            </a:pPr>
            <a:endParaRPr lang="fi-FI" altLang="fi-FI"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fld id="{470BCE15-5ABF-47D3-8B85-AC873A5A4B44}" type="slidenum">
              <a:rPr lang="en-US" altLang="fi-FI" sz="1200" smtClean="0">
                <a:solidFill>
                  <a:srgbClr val="000000"/>
                </a:solidFill>
              </a:rPr>
              <a:pPr/>
              <a:t>6</a:t>
            </a:fld>
            <a:endParaRPr lang="en-US" altLang="fi-FI" sz="1200">
              <a:solidFill>
                <a:srgbClr val="000000"/>
              </a:solidFill>
            </a:endParaRPr>
          </a:p>
        </p:txBody>
      </p:sp>
    </p:spTree>
    <p:extLst>
      <p:ext uri="{BB962C8B-B14F-4D97-AF65-F5344CB8AC3E}">
        <p14:creationId xmlns:p14="http://schemas.microsoft.com/office/powerpoint/2010/main" val="266283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b="1" dirty="0"/>
              <a:t>TÄRKEÄ MUISTAA</a:t>
            </a:r>
            <a:r>
              <a:rPr lang="fi-FI" dirty="0"/>
              <a:t>, että vapaaehtoinen </a:t>
            </a:r>
            <a:r>
              <a:rPr lang="fi-FI" b="1" dirty="0"/>
              <a:t>EI ole vastuussa</a:t>
            </a:r>
            <a:r>
              <a:rPr lang="fi-FI" dirty="0"/>
              <a:t> ystäväasiakkaan elämästä tai vaikeasta elämäntilanteesta. Jos jokin asia huolestuttaa, niin siitä on tietysti ilmoitettava eteenpäin (esim. ystävävälityksen kautta). On kuitenkin muistettava, että ystäväasiakkaan selän takana ei saa toimia. Jos asia tai tilanne on henkeä uhkaava </a:t>
            </a:r>
            <a:r>
              <a:rPr kumimoji="0" lang="fi-FI" sz="1200" b="0" i="0" u="none" strike="noStrike" kern="1200" cap="none" spc="0" normalizeH="0" baseline="0" noProof="0" dirty="0">
                <a:ln>
                  <a:noFill/>
                </a:ln>
                <a:solidFill>
                  <a:prstClr val="black"/>
                </a:solidFill>
                <a:effectLst/>
                <a:uLnTx/>
                <a:uFillTx/>
                <a:latin typeface="+mn-lt"/>
                <a:ea typeface="+mn-ea"/>
                <a:cs typeface="+mn-cs"/>
              </a:rPr>
              <a:t>(esim. kipu sydämen alueella, kova ja yllättävä päänsärky)</a:t>
            </a:r>
            <a:r>
              <a:rPr lang="fi-FI" dirty="0"/>
              <a:t>, niin soitto 112. Tällöin vastuu siirtyy ammattilaisille.</a:t>
            </a:r>
          </a:p>
          <a:p>
            <a:pPr marL="171450" indent="-171450">
              <a:buFont typeface="Arial" panose="020B0604020202020204" pitchFamily="34" charset="0"/>
              <a:buChar char="•"/>
            </a:pPr>
            <a:endParaRPr lang="fi-FI" dirty="0"/>
          </a:p>
          <a:p>
            <a:pPr marL="171450" indent="-171450">
              <a:buFont typeface="Arial" panose="020B0604020202020204" pitchFamily="34" charset="0"/>
              <a:buChar char="•"/>
            </a:pPr>
            <a:r>
              <a:rPr lang="fi-FI" b="1" dirty="0"/>
              <a:t>Tavallisen ihmisen taidoin:</a:t>
            </a:r>
            <a:r>
              <a:rPr lang="fi-FI" dirty="0"/>
              <a:t> Punaisen Ristin ystävä toimii asiakkaan ystävänä tavallisen ihmisen taidoin ja voimavaroin. Ystävänä toimiminen on yhdessä olemista ja toisen ihmisen kohtaamista ilman ammatillista otetta. Sekä ystäväasiakkaan että vapaaehtoisen kannalta on olennaista, että vuorovaikutuksessa säilyy vapaaehtoisuuden tunne eikä siinä ole sosiaali- tai terveystoimen asiakastyön piirteitä. Ystävänä olet läsnä, juttelet ja kuuntelet, lähdet seuraksi ulkoilemaan, kaupungille tai vaikkapa elokuviin – teet asioita, joihin sinulta ei vaadita minkäänlaisia erityistaitoja eikä -osaamista tai tietyn alan koulutusta. Riittää, että annat aikaasi ja tukeasti toiselle ihmiselle.</a:t>
            </a:r>
          </a:p>
          <a:p>
            <a:pPr marL="171450" indent="-171450">
              <a:buFont typeface="Arial" panose="020B0604020202020204" pitchFamily="34" charset="0"/>
              <a:buChar char="•"/>
            </a:pPr>
            <a:r>
              <a:rPr lang="fi-FI" b="1" dirty="0"/>
              <a:t>Palkattomuus</a:t>
            </a:r>
            <a:r>
              <a:rPr lang="fi-FI" dirty="0"/>
              <a:t>: Ystävätoiminnasta ei makseta palkkaa eikä ystäväasiakkaalta vastaanoteta rahallista korvausta. Vapaaehtoisen ”palkka” on ilo ja tunne siitä, että on tarpeellinen, tai joku muu omasta mielestä tärkeä asia.</a:t>
            </a:r>
          </a:p>
          <a:p>
            <a:pPr marL="171450" indent="-171450">
              <a:buFont typeface="Arial" panose="020B0604020202020204" pitchFamily="34" charset="0"/>
              <a:buChar char="•"/>
            </a:pPr>
            <a:r>
              <a:rPr lang="fi-FI" dirty="0"/>
              <a:t>vapaaehtoisuus: Vapaaehtoisuuden tunne on tärkeää säilyttää kaikessa toiminnassa. Jokainen tulee mukaan vapaaehtoisesti, omasta halustaan. Jokainen saa valita itselleen sopivan toimintamuodon ja paljonko käyttää siihen aikaa. Vapaaehtoinen voi valita tehtävänsä niin, että se tuottaa hänelle iloa ja hyvää mieltä, ja tehtävää voi halutessaan vaihtaa. Jokaisella on oikeus sanoa ”ei” sellaiselle pyynnölle tai tehtävälle, joka tuntuu liian vaativalta, sopimattomalta tai epämiellyttävältä.</a:t>
            </a:r>
          </a:p>
          <a:p>
            <a:pPr marL="171450" indent="-171450">
              <a:buFont typeface="Arial" panose="020B0604020202020204" pitchFamily="34" charset="0"/>
              <a:buChar char="•"/>
            </a:pPr>
            <a:r>
              <a:rPr lang="fi-FI" b="1" dirty="0"/>
              <a:t>Luotettavuus</a:t>
            </a:r>
            <a:r>
              <a:rPr lang="fi-FI" dirty="0"/>
              <a:t>: Vapaaehtoinen on luotettava. Vaikka ihmiset ovat mukana vapaaehtoisesti, he ovat sitoutuneet tekemään sen, minkä ovat luvanneet. Omista voimavaroista on huolehdittava siten, ettei lupaa enemmän kuin pystyy ja ehtii, vaan käyttää vapaaehtoistoimintaan aikaa ja energiaa sen verran kuin itselle sopii. Ystävätoiminnassa luotettavuus syntyy siitä, että sovituista tehtävistä, aikatauluista ja tapaamisajankohdista pidetään kiinni. Mahdollisista muutoksista ilmoitetaan hyvien käytöstapojen mukaisesti ajoissa.</a:t>
            </a:r>
          </a:p>
          <a:p>
            <a:pPr marL="171450" indent="-171450">
              <a:buFont typeface="Arial" panose="020B0604020202020204" pitchFamily="34" charset="0"/>
              <a:buChar char="•"/>
            </a:pPr>
            <a:r>
              <a:rPr lang="fi-FI" b="1" dirty="0"/>
              <a:t>Ystävän vaitiolo ja luottamuksellisuus</a:t>
            </a:r>
            <a:r>
              <a:rPr lang="fi-FI" dirty="0"/>
              <a:t>: (huom. myös sosiaalisessa mediassa!). Punaisen Ristin ystävänä olet vaitiolovelvollinen. Toiminta on kummankin osapuolen kannalta luottamuksellista, eikä vapaaehtoinen saa kertoa ystäväasiakkaan asioita ulkopuolisille ilman tämän suostumusta. Kyse on keskinäisestä arvostuksesta ja molempien yksityisyyden kunnioittamisesta. Ongelmatilanteessa vapaaehtoisella on kuitenkin oikeus ja velvollisuus keskustella asiasta ammattilaisten kanssa, eikä hänen tarvitse kantaa vastuuta yksin. Asioita voi pohtia ehdottoman luottamuksellisesti yhdessä muiden ystävätoiminnassa mukana olevien kesken.</a:t>
            </a:r>
          </a:p>
          <a:p>
            <a:pPr marL="171450" indent="-171450">
              <a:buFont typeface="Arial" panose="020B0604020202020204" pitchFamily="34" charset="0"/>
              <a:buChar char="•"/>
            </a:pPr>
            <a:r>
              <a:rPr lang="fi-FI" b="1" dirty="0"/>
              <a:t>Puolueettomuus</a:t>
            </a:r>
            <a:r>
              <a:rPr lang="fi-FI" dirty="0"/>
              <a:t>: Ystävänä tärkein tehtäväsi on tukea ja kuunnella, ja mahdollisessa hankalassa tilanteessa voitte yhdessä pohtia ratkaisuja. Vapaaehtoinen ei asetu kenenkään puolelle eikä sekaannu muiden välisiin ristiriitoihin. Puolueettomuus-pelisäännön mukaan järjestön toiminnassa ei myöskään oteta kantaa esimerkiksi uskontoon tai politiikkaan. Vapaaehtoistoiminnassa autetaan eniten apua tarvitsevaa maailmankatsomuksesta, uskonnosta, kielestä tai ihon väristä riippumatta.</a:t>
            </a:r>
          </a:p>
          <a:p>
            <a:pPr marL="0" indent="0">
              <a:buFont typeface="Arial" panose="020B0604020202020204" pitchFamily="34" charset="0"/>
              <a:buNone/>
            </a:pPr>
            <a:endParaRPr lang="fi-FI" dirty="0"/>
          </a:p>
          <a:p>
            <a:pPr marL="0" indent="0">
              <a:buFont typeface="Arial" panose="020B0604020202020204" pitchFamily="34" charset="0"/>
              <a:buNone/>
            </a:pPr>
            <a:r>
              <a:rPr lang="fi-FI" dirty="0"/>
              <a:t>Valmistumassa Ohjeita ystävätoimintaan –opas. Mukana myös esimerkkejä kohtaamiseen sekä erilaisten tarpeiden tunnistamiseen ja eteenpäin ohjaamiseen (esim. huoli-ilmoitus)</a:t>
            </a:r>
          </a:p>
          <a:p>
            <a:pPr marL="17145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7</a:t>
            </a:fld>
            <a:endParaRPr lang="fi-FI"/>
          </a:p>
        </p:txBody>
      </p:sp>
    </p:spTree>
    <p:extLst>
      <p:ext uri="{BB962C8B-B14F-4D97-AF65-F5344CB8AC3E}">
        <p14:creationId xmlns:p14="http://schemas.microsoft.com/office/powerpoint/2010/main" val="47363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5189A84-31EB-4A3F-BB0E-348F7B457B69}" type="slidenum">
              <a:rPr lang="fi-FI" smtClean="0"/>
              <a:t>9</a:t>
            </a:fld>
            <a:endParaRPr lang="fi-FI"/>
          </a:p>
        </p:txBody>
      </p:sp>
    </p:spTree>
    <p:extLst>
      <p:ext uri="{BB962C8B-B14F-4D97-AF65-F5344CB8AC3E}">
        <p14:creationId xmlns:p14="http://schemas.microsoft.com/office/powerpoint/2010/main" val="377205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kern="1200" dirty="0">
                <a:solidFill>
                  <a:schemeClr val="tx1"/>
                </a:solidFill>
                <a:effectLst/>
                <a:latin typeface="+mn-lt"/>
                <a:ea typeface="+mn-ea"/>
                <a:cs typeface="+mn-cs"/>
              </a:rPr>
              <a:t>Tarinan mukaan </a:t>
            </a:r>
            <a:r>
              <a:rPr lang="fi-FI" sz="1200" kern="1200" dirty="0" err="1">
                <a:solidFill>
                  <a:schemeClr val="tx1"/>
                </a:solidFill>
                <a:effectLst/>
                <a:latin typeface="+mn-lt"/>
                <a:ea typeface="+mn-ea"/>
                <a:cs typeface="+mn-cs"/>
              </a:rPr>
              <a:t>Ihakan</a:t>
            </a:r>
            <a:r>
              <a:rPr lang="fi-FI" sz="1200" kern="1200" dirty="0">
                <a:solidFill>
                  <a:schemeClr val="tx1"/>
                </a:solidFill>
                <a:effectLst/>
                <a:latin typeface="+mn-lt"/>
                <a:ea typeface="+mn-ea"/>
                <a:cs typeface="+mn-cs"/>
              </a:rPr>
              <a:t> kuningas ja sotapäällikkö Odysseus halusi Troijan sotaan lähtiessään, että hänen poikansa </a:t>
            </a:r>
            <a:r>
              <a:rPr lang="fi-FI" sz="1200" kern="1200" dirty="0" err="1">
                <a:solidFill>
                  <a:schemeClr val="tx1"/>
                </a:solidFill>
                <a:effectLst/>
                <a:latin typeface="+mn-lt"/>
                <a:ea typeface="+mn-ea"/>
                <a:cs typeface="+mn-cs"/>
              </a:rPr>
              <a:t>Telemakhosta</a:t>
            </a:r>
            <a:r>
              <a:rPr lang="fi-FI" sz="1200" kern="1200" dirty="0">
                <a:solidFill>
                  <a:schemeClr val="tx1"/>
                </a:solidFill>
                <a:effectLst/>
                <a:latin typeface="+mn-lt"/>
                <a:ea typeface="+mn-ea"/>
                <a:cs typeface="+mn-cs"/>
              </a:rPr>
              <a:t> opetettaisiin ja kasvatettaisiin tulevaan asemaansa. Tähän tehtävään Odysseus pyysi ystäväänsä Mentoria, joka otti tehtävän vastaan ja vastasi pojan neuvonnasta ja ohjauksesta useita vuosia.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85189A84-31EB-4A3F-BB0E-348F7B457B69}" type="slidenum">
              <a:rPr lang="fi-FI" smtClean="0"/>
              <a:t>10</a:t>
            </a:fld>
            <a:endParaRPr lang="fi-FI"/>
          </a:p>
        </p:txBody>
      </p:sp>
    </p:spTree>
    <p:extLst>
      <p:ext uri="{BB962C8B-B14F-4D97-AF65-F5344CB8AC3E}">
        <p14:creationId xmlns:p14="http://schemas.microsoft.com/office/powerpoint/2010/main" val="1726332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sym typeface="Wingdings" panose="05000000000000000000" pitchFamily="2" charset="2"/>
              </a:rPr>
              <a:t> </a:t>
            </a:r>
            <a:r>
              <a:rPr lang="fi-FI" b="1" dirty="0"/>
              <a:t>tavoitteena vapaaehtoisten ystävien jaksaminen sekä sitoutuminen ystävätoimintaan</a:t>
            </a:r>
          </a:p>
          <a:p>
            <a:endParaRPr lang="fi-FI" dirty="0"/>
          </a:p>
          <a:p>
            <a:r>
              <a:rPr lang="fi-FI" dirty="0"/>
              <a:t>Vapaaehtoisen ystävän jaksamista ja sitoutumista tukee, kun</a:t>
            </a:r>
          </a:p>
          <a:p>
            <a:pPr marL="171450" indent="-171450">
              <a:buFont typeface="Arial" panose="020B0604020202020204" pitchFamily="34" charset="0"/>
              <a:buChar char="•"/>
            </a:pPr>
            <a:r>
              <a:rPr lang="fi-FI" dirty="0"/>
              <a:t>tehtävä on hänelle sopiva ja hän tietää saavansa tukea, jos sitä tarvitsee</a:t>
            </a:r>
          </a:p>
          <a:p>
            <a:pPr marL="171450" indent="-171450">
              <a:buFont typeface="Arial" panose="020B0604020202020204" pitchFamily="34" charset="0"/>
              <a:buChar char="•"/>
            </a:pPr>
            <a:r>
              <a:rPr lang="fi-FI" dirty="0"/>
              <a:t>tehtävä on merkityksellinen ja siitä on hyötyä jollekin</a:t>
            </a:r>
          </a:p>
          <a:p>
            <a:pPr marL="171450" indent="-171450">
              <a:buFont typeface="Arial" panose="020B0604020202020204" pitchFamily="34" charset="0"/>
              <a:buChar char="•"/>
            </a:pPr>
            <a:r>
              <a:rPr lang="fi-FI" dirty="0"/>
              <a:t>tehtävällä on selkeät pelisäännöt ja tavoitteet</a:t>
            </a:r>
          </a:p>
          <a:p>
            <a:pPr marL="171450" indent="-171450">
              <a:buFont typeface="Arial" panose="020B0604020202020204" pitchFamily="34" charset="0"/>
              <a:buChar char="•"/>
            </a:pPr>
            <a:r>
              <a:rPr lang="fi-FI" dirty="0"/>
              <a:t>hänellä on mahdollisuus vaikuttaa omaan tekemiseensä</a:t>
            </a:r>
          </a:p>
          <a:p>
            <a:pPr marL="171450" indent="-171450">
              <a:buFont typeface="Arial" panose="020B0604020202020204" pitchFamily="34" charset="0"/>
              <a:buChar char="•"/>
            </a:pPr>
            <a:r>
              <a:rPr lang="fi-FI" dirty="0"/>
              <a:t>hän kokee kuuluvansa johonkin yhteisöön, jolla samat arvot</a:t>
            </a:r>
          </a:p>
          <a:p>
            <a:pPr marL="0" indent="0">
              <a:buFont typeface="Arial" panose="020B0604020202020204" pitchFamily="34" charset="0"/>
              <a:buNone/>
            </a:pPr>
            <a:endParaRPr lang="fi-FI" dirty="0"/>
          </a:p>
          <a:p>
            <a:pPr marL="0" indent="0">
              <a:buFont typeface="Arial" panose="020B0604020202020204" pitchFamily="34" charset="0"/>
              <a:buNone/>
            </a:pPr>
            <a:r>
              <a:rPr lang="fi-FI" dirty="0"/>
              <a:t>Vapaaehtoisen ystävän sitoutumista lisää, kun</a:t>
            </a:r>
          </a:p>
          <a:p>
            <a:pPr marL="171450" indent="-171450">
              <a:buFont typeface="Arial" panose="020B0604020202020204" pitchFamily="34" charset="0"/>
              <a:buChar char="•"/>
            </a:pPr>
            <a:r>
              <a:rPr lang="fi-FI" dirty="0"/>
              <a:t>Hänen kyvykkyyden tunne vahvistuu</a:t>
            </a:r>
          </a:p>
          <a:p>
            <a:pPr marL="171450" indent="-171450">
              <a:buFont typeface="Arial" panose="020B0604020202020204" pitchFamily="34" charset="0"/>
              <a:buChar char="•"/>
            </a:pPr>
            <a:r>
              <a:rPr lang="fi-FI" dirty="0"/>
              <a:t>Hän oppii uusia asioita, jotka kehittävät hänen osaamista</a:t>
            </a:r>
          </a:p>
        </p:txBody>
      </p:sp>
      <p:sp>
        <p:nvSpPr>
          <p:cNvPr id="4" name="Dian numeron paikkamerkki 3"/>
          <p:cNvSpPr>
            <a:spLocks noGrp="1"/>
          </p:cNvSpPr>
          <p:nvPr>
            <p:ph type="sldNum" sz="quarter" idx="5"/>
          </p:nvPr>
        </p:nvSpPr>
        <p:spPr/>
        <p:txBody>
          <a:bodyPr/>
          <a:lstStyle/>
          <a:p>
            <a:fld id="{85189A84-31EB-4A3F-BB0E-348F7B457B69}" type="slidenum">
              <a:rPr lang="fi-FI" smtClean="0"/>
              <a:t>11</a:t>
            </a:fld>
            <a:endParaRPr lang="fi-FI"/>
          </a:p>
        </p:txBody>
      </p:sp>
    </p:spTree>
    <p:extLst>
      <p:ext uri="{BB962C8B-B14F-4D97-AF65-F5344CB8AC3E}">
        <p14:creationId xmlns:p14="http://schemas.microsoft.com/office/powerpoint/2010/main" val="3667568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8" name="Suorakulmio 7"/>
          <p:cNvSpPr/>
          <p:nvPr userDrawn="1"/>
        </p:nvSpPr>
        <p:spPr>
          <a:xfrm>
            <a:off x="212035" y="1404733"/>
            <a:ext cx="871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ctrTitle"/>
          </p:nvPr>
        </p:nvSpPr>
        <p:spPr>
          <a:xfrm>
            <a:off x="672548" y="2435909"/>
            <a:ext cx="7772400" cy="1620000"/>
          </a:xfrm>
        </p:spPr>
        <p:txBody>
          <a:bodyPr anchor="b">
            <a:normAutofit/>
          </a:bodyPr>
          <a:lstStyle>
            <a:lvl1pPr algn="l">
              <a:defRPr sz="4000" b="1">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72548" y="4208254"/>
            <a:ext cx="7772400" cy="16200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72E544-3D7F-453F-8E91-2D00BE9DB9D9}" type="datetimeFigureOut">
              <a:rPr lang="fi-FI" smtClean="0"/>
              <a:t>29.9.2021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3817952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2E544-3D7F-453F-8E91-2D00BE9DB9D9}" type="datetimeFigureOut">
              <a:rPr lang="fi-FI" smtClean="0"/>
              <a:t>29.9.2021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273026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2E544-3D7F-453F-8E91-2D00BE9DB9D9}" type="datetimeFigureOut">
              <a:rPr lang="fi-FI" smtClean="0"/>
              <a:t>29.9.2021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115994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2E544-3D7F-453F-8E91-2D00BE9DB9D9}" type="datetimeFigureOut">
              <a:rPr lang="fi-FI" smtClean="0"/>
              <a:t>29.9.2021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189733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ctr">
            <a:normAutofit/>
          </a:bodyPr>
          <a:lstStyle>
            <a:lvl1pPr>
              <a:defRPr sz="4000" b="1"/>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307753"/>
          </a:xfrm>
        </p:spPr>
        <p:txBody>
          <a:bodyPr/>
          <a:lstStyle>
            <a:lvl1pPr marL="0" indent="0">
              <a:buNone/>
              <a:defRPr sz="3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72E544-3D7F-453F-8E91-2D00BE9DB9D9}" type="datetimeFigureOut">
              <a:rPr lang="fi-FI" smtClean="0"/>
              <a:t>29.9.2021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28428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032000"/>
          </a:xfrm>
        </p:spPr>
        <p:txBody>
          <a:bodyPr/>
          <a:lstStyle>
            <a:lvl1pPr>
              <a:defRPr sz="2400"/>
            </a:lvl1pPr>
            <a:lvl2pPr>
              <a:defRPr sz="2200"/>
            </a:lvl2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032000"/>
          </a:xfrm>
        </p:spPr>
        <p:txBody>
          <a:bodyPr/>
          <a:lstStyle>
            <a:lvl1pPr>
              <a:defRPr sz="2400"/>
            </a:lvl1pPr>
            <a:lvl2pPr>
              <a:defRPr sz="2200"/>
            </a:lvl2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72E544-3D7F-453F-8E91-2D00BE9DB9D9}" type="datetimeFigureOut">
              <a:rPr lang="fi-FI" smtClean="0"/>
              <a:t>29.9.2021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253381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ct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348000"/>
          </a:xfrm>
        </p:spPr>
        <p:txBody>
          <a:bodyPr/>
          <a:lstStyle>
            <a:lvl1pPr>
              <a:defRPr sz="2400"/>
            </a:lvl1pPr>
            <a:lvl2pPr>
              <a:defRPr sz="2200"/>
            </a:lvl2pPr>
            <a:lvl3pPr>
              <a:defRPr sz="20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ctr">
            <a:no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3480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72E544-3D7F-453F-8E91-2D00BE9DB9D9}" type="datetimeFigureOut">
              <a:rPr lang="fi-FI" smtClean="0"/>
              <a:t>29.9.2021</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176556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72E544-3D7F-453F-8E91-2D00BE9DB9D9}" type="datetimeFigureOut">
              <a:rPr lang="fi-FI" smtClean="0"/>
              <a:t>29.9.2021</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224227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2E544-3D7F-453F-8E91-2D00BE9DB9D9}" type="datetimeFigureOut">
              <a:rPr lang="fi-FI" smtClean="0"/>
              <a:t>29.9.2021</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376950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927475" y="1433282"/>
            <a:ext cx="4629150" cy="44208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8650" y="2161194"/>
            <a:ext cx="2949178" cy="36720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72E544-3D7F-453F-8E91-2D00BE9DB9D9}" type="datetimeFigureOut">
              <a:rPr lang="fi-FI" smtClean="0"/>
              <a:t>29.9.2021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138097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29841" y="301086"/>
            <a:ext cx="6278400" cy="1324800"/>
          </a:xfrm>
        </p:spPr>
        <p:txBody>
          <a:bodyPr anchor="ct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8000" y="2048400"/>
            <a:ext cx="5004000" cy="3780000"/>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48400"/>
            <a:ext cx="2949178" cy="37800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72E544-3D7F-453F-8E91-2D00BE9DB9D9}" type="datetimeFigureOut">
              <a:rPr lang="fi-FI" smtClean="0"/>
              <a:t>29.9.2021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387162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uorakulmio 6"/>
          <p:cNvSpPr/>
          <p:nvPr userDrawn="1"/>
        </p:nvSpPr>
        <p:spPr>
          <a:xfrm>
            <a:off x="216000" y="6109200"/>
            <a:ext cx="8712000" cy="53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p:cNvSpPr>
            <a:spLocks noGrp="1"/>
          </p:cNvSpPr>
          <p:nvPr>
            <p:ph type="title"/>
          </p:nvPr>
        </p:nvSpPr>
        <p:spPr>
          <a:xfrm>
            <a:off x="628650" y="280287"/>
            <a:ext cx="62784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Text Placeholder 2"/>
          <p:cNvSpPr>
            <a:spLocks noGrp="1"/>
          </p:cNvSpPr>
          <p:nvPr>
            <p:ph type="body" idx="1"/>
          </p:nvPr>
        </p:nvSpPr>
        <p:spPr>
          <a:xfrm>
            <a:off x="628650" y="1825625"/>
            <a:ext cx="7886700" cy="403200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6419850" y="6191251"/>
            <a:ext cx="1289050" cy="365125"/>
          </a:xfrm>
          <a:prstGeom prst="rect">
            <a:avLst/>
          </a:prstGeom>
        </p:spPr>
        <p:txBody>
          <a:bodyPr vert="horz" lIns="91440" tIns="45720" rIns="91440" bIns="45720" rtlCol="0" anchor="ctr"/>
          <a:lstStyle>
            <a:lvl1pPr algn="r">
              <a:defRPr sz="1200">
                <a:solidFill>
                  <a:schemeClr val="bg1"/>
                </a:solidFill>
              </a:defRPr>
            </a:lvl1pPr>
          </a:lstStyle>
          <a:p>
            <a:fld id="{2172E544-3D7F-453F-8E91-2D00BE9DB9D9}" type="datetimeFigureOut">
              <a:rPr lang="fi-FI" smtClean="0"/>
              <a:pPr/>
              <a:t>29.9.2021</a:t>
            </a:fld>
            <a:endParaRPr lang="fi-FI"/>
          </a:p>
        </p:txBody>
      </p:sp>
      <p:sp>
        <p:nvSpPr>
          <p:cNvPr id="5" name="Footer Placeholder 4"/>
          <p:cNvSpPr>
            <a:spLocks noGrp="1"/>
          </p:cNvSpPr>
          <p:nvPr>
            <p:ph type="ftr" sz="quarter" idx="3"/>
          </p:nvPr>
        </p:nvSpPr>
        <p:spPr>
          <a:xfrm>
            <a:off x="628650" y="6191251"/>
            <a:ext cx="5613400" cy="365125"/>
          </a:xfrm>
          <a:prstGeom prst="rect">
            <a:avLst/>
          </a:prstGeom>
        </p:spPr>
        <p:txBody>
          <a:bodyPr vert="horz" lIns="91440" tIns="45720" rIns="91440" bIns="45720" rtlCol="0" anchor="ctr"/>
          <a:lstStyle>
            <a:lvl1pPr algn="l">
              <a:defRPr sz="1600" b="1" cap="all" baseline="0">
                <a:solidFill>
                  <a:schemeClr val="bg1"/>
                </a:solidFill>
              </a:defRPr>
            </a:lvl1pPr>
          </a:lstStyle>
          <a:p>
            <a:endParaRPr lang="fi-FI" dirty="0"/>
          </a:p>
        </p:txBody>
      </p:sp>
      <p:sp>
        <p:nvSpPr>
          <p:cNvPr id="6" name="Slide Number Placeholder 5"/>
          <p:cNvSpPr>
            <a:spLocks noGrp="1"/>
          </p:cNvSpPr>
          <p:nvPr>
            <p:ph type="sldNum" sz="quarter" idx="4"/>
          </p:nvPr>
        </p:nvSpPr>
        <p:spPr>
          <a:xfrm>
            <a:off x="7886700" y="6191251"/>
            <a:ext cx="628650" cy="365125"/>
          </a:xfrm>
          <a:prstGeom prst="rect">
            <a:avLst/>
          </a:prstGeom>
        </p:spPr>
        <p:txBody>
          <a:bodyPr vert="horz" lIns="91440" tIns="45720" rIns="91440" bIns="45720" rtlCol="0" anchor="ctr"/>
          <a:lstStyle>
            <a:lvl1pPr algn="r">
              <a:defRPr sz="1200">
                <a:solidFill>
                  <a:schemeClr val="bg1"/>
                </a:solidFill>
              </a:defRPr>
            </a:lvl1pPr>
          </a:lstStyle>
          <a:p>
            <a:fld id="{7E628F96-98B1-4CD4-9FA7-42A4FE572E1E}" type="slidenum">
              <a:rPr lang="fi-FI" smtClean="0"/>
              <a:pPr/>
              <a:t>‹#›</a:t>
            </a:fld>
            <a:endParaRPr lang="fi-FI"/>
          </a:p>
        </p:txBody>
      </p:sp>
      <p:pic>
        <p:nvPicPr>
          <p:cNvPr id="8" name="Picture 39" descr="PR_pu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011987" y="534987"/>
            <a:ext cx="1749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769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0" userDrawn="1">
          <p15:clr>
            <a:srgbClr val="F26B43"/>
          </p15:clr>
        </p15:guide>
        <p15:guide id="2" pos="553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5333" y="2748556"/>
            <a:ext cx="8673333" cy="1467184"/>
          </a:xfrm>
        </p:spPr>
        <p:txBody>
          <a:bodyPr anchor="ctr">
            <a:normAutofit/>
          </a:bodyPr>
          <a:lstStyle/>
          <a:p>
            <a:pPr algn="ctr">
              <a:lnSpc>
                <a:spcPct val="110000"/>
              </a:lnSpc>
            </a:pPr>
            <a:r>
              <a:rPr lang="fi-FI" sz="3200" dirty="0"/>
              <a:t>Ystävätoiminnan mentorimalli</a:t>
            </a:r>
          </a:p>
        </p:txBody>
      </p:sp>
      <p:sp>
        <p:nvSpPr>
          <p:cNvPr id="3" name="Alaotsikko 2"/>
          <p:cNvSpPr>
            <a:spLocks noGrp="1"/>
          </p:cNvSpPr>
          <p:nvPr>
            <p:ph type="subTitle" idx="1"/>
          </p:nvPr>
        </p:nvSpPr>
        <p:spPr>
          <a:xfrm>
            <a:off x="245036" y="4979764"/>
            <a:ext cx="8673334" cy="981649"/>
          </a:xfrm>
        </p:spPr>
        <p:txBody>
          <a:bodyPr>
            <a:normAutofit fontScale="85000" lnSpcReduction="20000"/>
          </a:bodyPr>
          <a:lstStyle/>
          <a:p>
            <a:pPr>
              <a:spcBef>
                <a:spcPts val="600"/>
              </a:spcBef>
            </a:pPr>
            <a:r>
              <a:rPr lang="fi-FI" sz="2400" dirty="0"/>
              <a:t>Suomen Punainen Risti</a:t>
            </a:r>
          </a:p>
          <a:p>
            <a:pPr>
              <a:spcBef>
                <a:spcPts val="600"/>
              </a:spcBef>
            </a:pPr>
            <a:r>
              <a:rPr lang="fi-FI" sz="2400" dirty="0"/>
              <a:t>Kohdataan kylillä ja keskuksissa –hanke</a:t>
            </a:r>
          </a:p>
          <a:p>
            <a:pPr>
              <a:spcBef>
                <a:spcPts val="600"/>
              </a:spcBef>
            </a:pPr>
            <a:r>
              <a:rPr lang="fi-FI" sz="2400" dirty="0"/>
              <a:t>Anne Pälve</a:t>
            </a:r>
          </a:p>
        </p:txBody>
      </p:sp>
    </p:spTree>
    <p:extLst>
      <p:ext uri="{BB962C8B-B14F-4D97-AF65-F5344CB8AC3E}">
        <p14:creationId xmlns:p14="http://schemas.microsoft.com/office/powerpoint/2010/main" val="3260441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a:xfrm>
            <a:off x="428625" y="203993"/>
            <a:ext cx="6278400" cy="1325563"/>
          </a:xfrm>
        </p:spPr>
        <p:txBody>
          <a:bodyPr/>
          <a:lstStyle/>
          <a:p>
            <a:r>
              <a:rPr lang="fi-FI" dirty="0">
                <a:solidFill>
                  <a:srgbClr val="CC0000"/>
                </a:solidFill>
                <a:effectLst>
                  <a:outerShdw blurRad="38100" dist="38100" dir="2700000" algn="tl">
                    <a:srgbClr val="000000">
                      <a:alpha val="43137"/>
                    </a:srgbClr>
                  </a:outerShdw>
                </a:effectLst>
              </a:rPr>
              <a:t>Mitä mentorointi on?</a:t>
            </a:r>
          </a:p>
        </p:txBody>
      </p:sp>
      <p:sp>
        <p:nvSpPr>
          <p:cNvPr id="3" name="Sisällön paikkamerkki 2">
            <a:extLst>
              <a:ext uri="{FF2B5EF4-FFF2-40B4-BE49-F238E27FC236}">
                <a16:creationId xmlns:a16="http://schemas.microsoft.com/office/drawing/2014/main" id="{31B13A7F-9F70-4DE6-A48D-35A9625FD2C1}"/>
              </a:ext>
            </a:extLst>
          </p:cNvPr>
          <p:cNvSpPr>
            <a:spLocks noGrp="1"/>
          </p:cNvSpPr>
          <p:nvPr>
            <p:ph idx="1"/>
          </p:nvPr>
        </p:nvSpPr>
        <p:spPr>
          <a:xfrm>
            <a:off x="828675" y="1365375"/>
            <a:ext cx="7886700" cy="4625850"/>
          </a:xfrm>
        </p:spPr>
        <p:txBody>
          <a:bodyPr>
            <a:normAutofit/>
          </a:bodyPr>
          <a:lstStyle/>
          <a:p>
            <a:r>
              <a:rPr lang="fi-FI" dirty="0"/>
              <a:t>termin ”mentorointi” juuret kreikan mytologiassa</a:t>
            </a:r>
          </a:p>
          <a:p>
            <a:r>
              <a:rPr lang="fi-FI" dirty="0"/>
              <a:t>lähtee </a:t>
            </a:r>
            <a:r>
              <a:rPr lang="fi-FI" i="1" u="sng" dirty="0"/>
              <a:t>tarpeesta</a:t>
            </a:r>
            <a:r>
              <a:rPr lang="fi-FI" dirty="0"/>
              <a:t> tukeen (työelämässä, opiskelussa, vapaaehtoistoiminnassa)</a:t>
            </a:r>
          </a:p>
          <a:p>
            <a:r>
              <a:rPr lang="fi-FI" dirty="0"/>
              <a:t>perustuu </a:t>
            </a:r>
            <a:r>
              <a:rPr lang="fi-FI" i="1" u="sng" dirty="0"/>
              <a:t>luottamukselliseen vuorovaikutussuhteeseen</a:t>
            </a:r>
            <a:r>
              <a:rPr lang="fi-FI" i="1" dirty="0"/>
              <a:t> </a:t>
            </a:r>
          </a:p>
          <a:p>
            <a:r>
              <a:rPr lang="fi-FI" dirty="0"/>
              <a:t>toiminnassa keskeistä </a:t>
            </a:r>
            <a:r>
              <a:rPr lang="fi-FI" i="1" u="sng" dirty="0"/>
              <a:t>tavoitteellisuus</a:t>
            </a:r>
            <a:r>
              <a:rPr lang="fi-FI" dirty="0"/>
              <a:t> ja  </a:t>
            </a:r>
            <a:r>
              <a:rPr lang="fi-FI" i="1" u="sng" dirty="0"/>
              <a:t>osallisuus</a:t>
            </a:r>
          </a:p>
          <a:p>
            <a:r>
              <a:rPr lang="fi-FI" dirty="0"/>
              <a:t>ei ole terapiaa</a:t>
            </a:r>
          </a:p>
          <a:p>
            <a:endParaRPr lang="fi-FI" dirty="0"/>
          </a:p>
          <a:p>
            <a:endParaRPr lang="fi-FI" dirty="0"/>
          </a:p>
        </p:txBody>
      </p:sp>
    </p:spTree>
    <p:extLst>
      <p:ext uri="{BB962C8B-B14F-4D97-AF65-F5344CB8AC3E}">
        <p14:creationId xmlns:p14="http://schemas.microsoft.com/office/powerpoint/2010/main" val="4003457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0662A81-86E4-48D6-B553-2532723B79C7}"/>
              </a:ext>
            </a:extLst>
          </p:cNvPr>
          <p:cNvPicPr>
            <a:picLocks/>
          </p:cNvPicPr>
          <p:nvPr/>
        </p:nvPicPr>
        <p:blipFill>
          <a:blip r:embed="rId3"/>
          <a:stretch>
            <a:fillRect/>
          </a:stretch>
        </p:blipFill>
        <p:spPr>
          <a:xfrm>
            <a:off x="1428750" y="4141983"/>
            <a:ext cx="5915026" cy="1935871"/>
          </a:xfrm>
          <a:prstGeom prst="rect">
            <a:avLst/>
          </a:prstGeom>
        </p:spPr>
      </p:pic>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a:xfrm>
            <a:off x="342281" y="285131"/>
            <a:ext cx="4533900" cy="1143009"/>
          </a:xfrm>
        </p:spPr>
        <p:txBody>
          <a:bodyPr>
            <a:normAutofit/>
          </a:bodyPr>
          <a:lstStyle/>
          <a:p>
            <a:r>
              <a:rPr lang="fi-FI" dirty="0">
                <a:solidFill>
                  <a:srgbClr val="CC0000"/>
                </a:solidFill>
                <a:effectLst>
                  <a:outerShdw blurRad="38100" dist="38100" dir="2700000" algn="tl">
                    <a:srgbClr val="000000">
                      <a:alpha val="43137"/>
                    </a:srgbClr>
                  </a:outerShdw>
                </a:effectLst>
              </a:rPr>
              <a:t>Mitä mentorointi</a:t>
            </a:r>
            <a:br>
              <a:rPr lang="fi-FI" dirty="0">
                <a:solidFill>
                  <a:srgbClr val="CC0000"/>
                </a:solidFill>
                <a:effectLst>
                  <a:outerShdw blurRad="38100" dist="38100" dir="2700000" algn="tl">
                    <a:srgbClr val="000000">
                      <a:alpha val="43137"/>
                    </a:srgbClr>
                  </a:outerShdw>
                </a:effectLst>
              </a:rPr>
            </a:br>
            <a:r>
              <a:rPr lang="fi-FI" dirty="0">
                <a:solidFill>
                  <a:srgbClr val="CC0000"/>
                </a:solidFill>
                <a:effectLst>
                  <a:outerShdw blurRad="38100" dist="38100" dir="2700000" algn="tl">
                    <a:srgbClr val="000000">
                      <a:alpha val="43137"/>
                    </a:srgbClr>
                  </a:outerShdw>
                </a:effectLst>
              </a:rPr>
              <a:t>konkreettisesti on?</a:t>
            </a:r>
          </a:p>
        </p:txBody>
      </p:sp>
      <p:sp>
        <p:nvSpPr>
          <p:cNvPr id="3" name="Sisällön paikkamerkki 2">
            <a:extLst>
              <a:ext uri="{FF2B5EF4-FFF2-40B4-BE49-F238E27FC236}">
                <a16:creationId xmlns:a16="http://schemas.microsoft.com/office/drawing/2014/main" id="{31B13A7F-9F70-4DE6-A48D-35A9625FD2C1}"/>
              </a:ext>
            </a:extLst>
          </p:cNvPr>
          <p:cNvSpPr>
            <a:spLocks noGrp="1"/>
          </p:cNvSpPr>
          <p:nvPr>
            <p:ph idx="1"/>
          </p:nvPr>
        </p:nvSpPr>
        <p:spPr>
          <a:xfrm>
            <a:off x="475013" y="1637690"/>
            <a:ext cx="8668987" cy="2829535"/>
          </a:xfrm>
        </p:spPr>
        <p:txBody>
          <a:bodyPr>
            <a:normAutofit fontScale="92500" lnSpcReduction="10000"/>
          </a:bodyPr>
          <a:lstStyle/>
          <a:p>
            <a:r>
              <a:rPr lang="fi-FI" sz="2400" dirty="0"/>
              <a:t>mentoroinnissa mentori auttaa vapaaehtoisuuden alkuun</a:t>
            </a:r>
          </a:p>
          <a:p>
            <a:r>
              <a:rPr lang="fi-FI" sz="2400" dirty="0"/>
              <a:t>kokoaa vapaaehtoiset säännöllisin välein yhteen ja tukee heitä vapaaehtoistoiminnassa</a:t>
            </a:r>
          </a:p>
          <a:p>
            <a:r>
              <a:rPr lang="fi-FI" sz="2400" dirty="0"/>
              <a:t>osaamisen, mutta myös kokemusten ja näkemysten siirtämistä</a:t>
            </a:r>
          </a:p>
          <a:p>
            <a:r>
              <a:rPr lang="fi-FI" sz="2400" dirty="0"/>
              <a:t>konkreettisten ohjeiden antamista</a:t>
            </a:r>
          </a:p>
          <a:p>
            <a:r>
              <a:rPr lang="fi-FI" sz="2400" dirty="0"/>
              <a:t>vertaistuen antamista ja saamista</a:t>
            </a:r>
          </a:p>
          <a:p>
            <a:endParaRPr lang="fi-FI" dirty="0"/>
          </a:p>
        </p:txBody>
      </p:sp>
    </p:spTree>
    <p:extLst>
      <p:ext uri="{BB962C8B-B14F-4D97-AF65-F5344CB8AC3E}">
        <p14:creationId xmlns:p14="http://schemas.microsoft.com/office/powerpoint/2010/main" val="2767017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Mentoroinnin periaatteet</a:t>
            </a:r>
          </a:p>
        </p:txBody>
      </p:sp>
      <p:sp>
        <p:nvSpPr>
          <p:cNvPr id="3" name="Sisällön paikkamerkki 2">
            <a:extLst>
              <a:ext uri="{FF2B5EF4-FFF2-40B4-BE49-F238E27FC236}">
                <a16:creationId xmlns:a16="http://schemas.microsoft.com/office/drawing/2014/main" id="{31B13A7F-9F70-4DE6-A48D-35A9625FD2C1}"/>
              </a:ext>
            </a:extLst>
          </p:cNvPr>
          <p:cNvSpPr>
            <a:spLocks noGrp="1"/>
          </p:cNvSpPr>
          <p:nvPr>
            <p:ph idx="1"/>
          </p:nvPr>
        </p:nvSpPr>
        <p:spPr>
          <a:xfrm>
            <a:off x="628650" y="1605850"/>
            <a:ext cx="7886700" cy="3375725"/>
          </a:xfrm>
        </p:spPr>
        <p:txBody>
          <a:bodyPr>
            <a:normAutofit/>
          </a:bodyPr>
          <a:lstStyle/>
          <a:p>
            <a:pPr lvl="1"/>
            <a:r>
              <a:rPr lang="fi-FI" sz="2800" dirty="0"/>
              <a:t>Sitoutuminen</a:t>
            </a:r>
          </a:p>
          <a:p>
            <a:pPr lvl="1"/>
            <a:r>
              <a:rPr lang="fi-FI" sz="2800" dirty="0"/>
              <a:t>Vapaaehtoisuus</a:t>
            </a:r>
          </a:p>
          <a:p>
            <a:pPr lvl="1"/>
            <a:r>
              <a:rPr lang="fi-FI" sz="2800" dirty="0"/>
              <a:t>Kunnioitus</a:t>
            </a:r>
          </a:p>
          <a:p>
            <a:pPr lvl="1"/>
            <a:r>
              <a:rPr lang="fi-FI" sz="2800" dirty="0"/>
              <a:t>Luottamuksellisuus</a:t>
            </a:r>
          </a:p>
          <a:p>
            <a:pPr lvl="1"/>
            <a:r>
              <a:rPr lang="fi-FI" sz="2800" dirty="0"/>
              <a:t>Tavoitteellisuus</a:t>
            </a:r>
          </a:p>
          <a:p>
            <a:pPr lvl="1"/>
            <a:r>
              <a:rPr lang="fi-FI" sz="2800" dirty="0"/>
              <a:t>Tasa-arvoisuus</a:t>
            </a:r>
          </a:p>
          <a:p>
            <a:pPr marL="0" indent="0">
              <a:buNone/>
            </a:pPr>
            <a:endParaRPr lang="fi-FI" dirty="0"/>
          </a:p>
        </p:txBody>
      </p:sp>
    </p:spTree>
    <p:extLst>
      <p:ext uri="{BB962C8B-B14F-4D97-AF65-F5344CB8AC3E}">
        <p14:creationId xmlns:p14="http://schemas.microsoft.com/office/powerpoint/2010/main" val="4258534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87ECA6-7127-461B-AC1D-ABAAD0966754}"/>
              </a:ext>
            </a:extLst>
          </p:cNvPr>
          <p:cNvSpPr>
            <a:spLocks noGrp="1"/>
          </p:cNvSpPr>
          <p:nvPr>
            <p:ph type="title"/>
          </p:nvPr>
        </p:nvSpPr>
        <p:spPr>
          <a:xfrm>
            <a:off x="629841" y="301086"/>
            <a:ext cx="6278400" cy="1324800"/>
          </a:xfrm>
        </p:spPr>
        <p:txBody>
          <a:bodyPr anchor="ctr">
            <a:normAutofit/>
          </a:bodyPr>
          <a:lstStyle/>
          <a:p>
            <a:r>
              <a:rPr lang="fi-FI" dirty="0">
                <a:solidFill>
                  <a:srgbClr val="CC0000"/>
                </a:solidFill>
                <a:effectLst>
                  <a:outerShdw blurRad="38100" dist="38100" dir="2700000" algn="tl">
                    <a:srgbClr val="000000">
                      <a:alpha val="43137"/>
                    </a:srgbClr>
                  </a:outerShdw>
                </a:effectLst>
              </a:rPr>
              <a:t>Mieti parin kanssa</a:t>
            </a:r>
          </a:p>
        </p:txBody>
      </p:sp>
      <p:pic>
        <p:nvPicPr>
          <p:cNvPr id="5" name="Kuva 4" descr="Kuva, joka sisältää kohteen kirahvi, nisäkäs, ulko, eläin&#10;&#10;Kuvaus luotu automaattisesti">
            <a:extLst>
              <a:ext uri="{FF2B5EF4-FFF2-40B4-BE49-F238E27FC236}">
                <a16:creationId xmlns:a16="http://schemas.microsoft.com/office/drawing/2014/main" id="{20A08CFD-3ED8-4418-8FCC-6D521ACA80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36" r="-2" b="-2"/>
          <a:stretch/>
        </p:blipFill>
        <p:spPr>
          <a:xfrm>
            <a:off x="3888000" y="2048400"/>
            <a:ext cx="5004000" cy="3780000"/>
          </a:xfrm>
          <a:prstGeom prst="rect">
            <a:avLst/>
          </a:prstGeom>
          <a:noFill/>
        </p:spPr>
      </p:pic>
      <p:sp>
        <p:nvSpPr>
          <p:cNvPr id="3" name="Sisällön paikkamerkki 2">
            <a:extLst>
              <a:ext uri="{FF2B5EF4-FFF2-40B4-BE49-F238E27FC236}">
                <a16:creationId xmlns:a16="http://schemas.microsoft.com/office/drawing/2014/main" id="{AFFF0263-A227-4B23-8003-E03304976A14}"/>
              </a:ext>
            </a:extLst>
          </p:cNvPr>
          <p:cNvSpPr>
            <a:spLocks noGrp="1"/>
          </p:cNvSpPr>
          <p:nvPr>
            <p:ph type="body" sz="half" idx="2"/>
          </p:nvPr>
        </p:nvSpPr>
        <p:spPr>
          <a:xfrm>
            <a:off x="629841" y="2048400"/>
            <a:ext cx="2949178" cy="3780000"/>
          </a:xfrm>
        </p:spPr>
        <p:txBody>
          <a:bodyPr>
            <a:normAutofit/>
          </a:bodyPr>
          <a:lstStyle/>
          <a:p>
            <a:pPr marL="342900" indent="-342900">
              <a:buFont typeface="Arial" panose="020B0604020202020204" pitchFamily="34" charset="0"/>
              <a:buChar char="•"/>
            </a:pPr>
            <a:r>
              <a:rPr lang="fi-FI" sz="2400" dirty="0"/>
              <a:t>Hyvän mentorin ominaisuuksia?</a:t>
            </a:r>
          </a:p>
          <a:p>
            <a:pPr marL="342900" indent="-342900">
              <a:buFont typeface="Arial" panose="020B0604020202020204" pitchFamily="34" charset="0"/>
              <a:buChar char="•"/>
            </a:pPr>
            <a:r>
              <a:rPr lang="fi-FI" sz="2400" dirty="0"/>
              <a:t>Miksi kannattaa lähteä mentoriksi?</a:t>
            </a:r>
          </a:p>
        </p:txBody>
      </p:sp>
    </p:spTree>
    <p:extLst>
      <p:ext uri="{BB962C8B-B14F-4D97-AF65-F5344CB8AC3E}">
        <p14:creationId xmlns:p14="http://schemas.microsoft.com/office/powerpoint/2010/main" val="3857884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a:xfrm>
            <a:off x="628650" y="375539"/>
            <a:ext cx="6278400" cy="1024638"/>
          </a:xfrm>
        </p:spPr>
        <p:txBody>
          <a:bodyPr/>
          <a:lstStyle/>
          <a:p>
            <a:r>
              <a:rPr lang="fi-FI" dirty="0">
                <a:solidFill>
                  <a:srgbClr val="CC0000"/>
                </a:solidFill>
                <a:effectLst>
                  <a:outerShdw blurRad="38100" dist="38100" dir="2700000" algn="tl">
                    <a:srgbClr val="000000">
                      <a:alpha val="43137"/>
                    </a:srgbClr>
                  </a:outerShdw>
                </a:effectLst>
              </a:rPr>
              <a:t>Näin onnistun mentorina</a:t>
            </a:r>
          </a:p>
        </p:txBody>
      </p:sp>
      <p:sp>
        <p:nvSpPr>
          <p:cNvPr id="3" name="Sisällön paikkamerkki 2">
            <a:extLst>
              <a:ext uri="{FF2B5EF4-FFF2-40B4-BE49-F238E27FC236}">
                <a16:creationId xmlns:a16="http://schemas.microsoft.com/office/drawing/2014/main" id="{31B13A7F-9F70-4DE6-A48D-35A9625FD2C1}"/>
              </a:ext>
            </a:extLst>
          </p:cNvPr>
          <p:cNvSpPr>
            <a:spLocks noGrp="1"/>
          </p:cNvSpPr>
          <p:nvPr>
            <p:ph idx="1"/>
          </p:nvPr>
        </p:nvSpPr>
        <p:spPr>
          <a:xfrm>
            <a:off x="628650" y="1547812"/>
            <a:ext cx="7886700" cy="4205287"/>
          </a:xfrm>
        </p:spPr>
        <p:txBody>
          <a:bodyPr>
            <a:normAutofit lnSpcReduction="10000"/>
          </a:bodyPr>
          <a:lstStyle/>
          <a:p>
            <a:pPr lvl="1"/>
            <a:r>
              <a:rPr lang="fi-FI" sz="2800" dirty="0"/>
              <a:t>Olen oma itseni</a:t>
            </a:r>
          </a:p>
          <a:p>
            <a:pPr lvl="1"/>
            <a:r>
              <a:rPr lang="fi-FI" sz="2800" dirty="0"/>
              <a:t>Rohkaisen ja kannustan osallistujia miettimään ja oivaltamaan itse</a:t>
            </a:r>
          </a:p>
          <a:p>
            <a:pPr lvl="1"/>
            <a:r>
              <a:rPr lang="fi-FI" sz="2800" dirty="0"/>
              <a:t>Kuuntelen enemmän kuin puhun</a:t>
            </a:r>
          </a:p>
          <a:p>
            <a:pPr lvl="1"/>
            <a:r>
              <a:rPr lang="fi-FI" sz="2800" dirty="0"/>
              <a:t>Minun ei tarvitse tietää kaikkea</a:t>
            </a:r>
          </a:p>
          <a:p>
            <a:pPr lvl="1"/>
            <a:r>
              <a:rPr lang="fi-FI" sz="2800" dirty="0"/>
              <a:t>Pystyn tarvittaessa muuttamaan tapaamiskerran suunniteltua sisältöä</a:t>
            </a:r>
          </a:p>
          <a:p>
            <a:pPr lvl="1"/>
            <a:r>
              <a:rPr lang="fi-FI" sz="2800" dirty="0"/>
              <a:t>Muistan myönteisyyden</a:t>
            </a:r>
          </a:p>
          <a:p>
            <a:pPr lvl="1"/>
            <a:r>
              <a:rPr lang="fi-FI" sz="2800" dirty="0"/>
              <a:t>Pyydän tarvittaessa apua</a:t>
            </a:r>
          </a:p>
        </p:txBody>
      </p:sp>
    </p:spTree>
    <p:extLst>
      <p:ext uri="{BB962C8B-B14F-4D97-AF65-F5344CB8AC3E}">
        <p14:creationId xmlns:p14="http://schemas.microsoft.com/office/powerpoint/2010/main" val="3373362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a:xfrm>
            <a:off x="351715" y="241421"/>
            <a:ext cx="6278400" cy="1325563"/>
          </a:xfrm>
        </p:spPr>
        <p:txBody>
          <a:bodyPr>
            <a:normAutofit fontScale="90000"/>
          </a:bodyPr>
          <a:lstStyle/>
          <a:p>
            <a:r>
              <a:rPr lang="fi-FI" dirty="0">
                <a:solidFill>
                  <a:srgbClr val="CC0000"/>
                </a:solidFill>
                <a:effectLst>
                  <a:outerShdw blurRad="38100" dist="38100" dir="2700000" algn="tl">
                    <a:srgbClr val="000000">
                      <a:alpha val="43137"/>
                    </a:srgbClr>
                  </a:outerShdw>
                </a:effectLst>
              </a:rPr>
              <a:t>Mentoroinnin hyödyt vapaaehtoiselle ystävälle ja mentorille</a:t>
            </a:r>
          </a:p>
        </p:txBody>
      </p:sp>
      <p:sp>
        <p:nvSpPr>
          <p:cNvPr id="4" name="Vuokaaviosymboli: Liitin 3">
            <a:extLst>
              <a:ext uri="{FF2B5EF4-FFF2-40B4-BE49-F238E27FC236}">
                <a16:creationId xmlns:a16="http://schemas.microsoft.com/office/drawing/2014/main" id="{78AA6E9E-9897-4E87-BA6F-5426F8007395}"/>
              </a:ext>
            </a:extLst>
          </p:cNvPr>
          <p:cNvSpPr/>
          <p:nvPr/>
        </p:nvSpPr>
        <p:spPr>
          <a:xfrm>
            <a:off x="2181224" y="2575439"/>
            <a:ext cx="4267201" cy="1521834"/>
          </a:xfrm>
          <a:prstGeom prst="flowChartConnector">
            <a:avLst/>
          </a:prstGeom>
          <a:solidFill>
            <a:srgbClr val="CC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fi-FI" b="1" dirty="0">
                <a:solidFill>
                  <a:schemeClr val="bg1"/>
                </a:solidFill>
              </a:rPr>
              <a:t>Vapaaehtoinen ystävä/ Mentori</a:t>
            </a:r>
          </a:p>
        </p:txBody>
      </p:sp>
      <p:sp>
        <p:nvSpPr>
          <p:cNvPr id="6" name="Vuokaaviosymboli: Liitin 5">
            <a:extLst>
              <a:ext uri="{FF2B5EF4-FFF2-40B4-BE49-F238E27FC236}">
                <a16:creationId xmlns:a16="http://schemas.microsoft.com/office/drawing/2014/main" id="{95C1EB8F-8B77-4AE2-BEB4-DE6228CEA369}"/>
              </a:ext>
            </a:extLst>
          </p:cNvPr>
          <p:cNvSpPr/>
          <p:nvPr/>
        </p:nvSpPr>
        <p:spPr>
          <a:xfrm>
            <a:off x="485957" y="1772893"/>
            <a:ext cx="1904999" cy="819152"/>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Kehittää itsetuntemusta</a:t>
            </a:r>
          </a:p>
        </p:txBody>
      </p:sp>
      <p:sp>
        <p:nvSpPr>
          <p:cNvPr id="7" name="Vuokaaviosymboli: Liitin 6">
            <a:extLst>
              <a:ext uri="{FF2B5EF4-FFF2-40B4-BE49-F238E27FC236}">
                <a16:creationId xmlns:a16="http://schemas.microsoft.com/office/drawing/2014/main" id="{3DD93928-5F88-40F9-9174-A54A67A46D97}"/>
              </a:ext>
            </a:extLst>
          </p:cNvPr>
          <p:cNvSpPr/>
          <p:nvPr/>
        </p:nvSpPr>
        <p:spPr>
          <a:xfrm>
            <a:off x="6445440" y="4035279"/>
            <a:ext cx="2471737" cy="1020880"/>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Helpottaa omien vahvuuksien sanoittamista</a:t>
            </a:r>
          </a:p>
        </p:txBody>
      </p:sp>
      <p:sp>
        <p:nvSpPr>
          <p:cNvPr id="8" name="Vuokaaviosymboli: Liitin 7">
            <a:extLst>
              <a:ext uri="{FF2B5EF4-FFF2-40B4-BE49-F238E27FC236}">
                <a16:creationId xmlns:a16="http://schemas.microsoft.com/office/drawing/2014/main" id="{967A41BC-DBB2-45C8-8000-4D915A4D7AB9}"/>
              </a:ext>
            </a:extLst>
          </p:cNvPr>
          <p:cNvSpPr/>
          <p:nvPr/>
        </p:nvSpPr>
        <p:spPr>
          <a:xfrm>
            <a:off x="3062997" y="4317895"/>
            <a:ext cx="2876550" cy="819152"/>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Kehittää vuorovaikutustaitoja</a:t>
            </a:r>
          </a:p>
        </p:txBody>
      </p:sp>
      <p:sp>
        <p:nvSpPr>
          <p:cNvPr id="9" name="Vuokaaviosymboli: Liitin 8">
            <a:extLst>
              <a:ext uri="{FF2B5EF4-FFF2-40B4-BE49-F238E27FC236}">
                <a16:creationId xmlns:a16="http://schemas.microsoft.com/office/drawing/2014/main" id="{CECF3AB0-E6F5-406F-B15C-99EA7D540096}"/>
              </a:ext>
            </a:extLst>
          </p:cNvPr>
          <p:cNvSpPr/>
          <p:nvPr/>
        </p:nvSpPr>
        <p:spPr>
          <a:xfrm>
            <a:off x="6161554" y="2557280"/>
            <a:ext cx="2762250" cy="1038225"/>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Helpottaa omien kehityskohteiden sanoittamista</a:t>
            </a:r>
          </a:p>
        </p:txBody>
      </p:sp>
      <p:sp>
        <p:nvSpPr>
          <p:cNvPr id="10" name="Vuokaaviosymboli: Liitin 9">
            <a:extLst>
              <a:ext uri="{FF2B5EF4-FFF2-40B4-BE49-F238E27FC236}">
                <a16:creationId xmlns:a16="http://schemas.microsoft.com/office/drawing/2014/main" id="{9443C193-D3F9-4864-A39B-E1AC9A3CA42A}"/>
              </a:ext>
            </a:extLst>
          </p:cNvPr>
          <p:cNvSpPr/>
          <p:nvPr/>
        </p:nvSpPr>
        <p:spPr>
          <a:xfrm>
            <a:off x="138132" y="3110917"/>
            <a:ext cx="2314575" cy="756796"/>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Saa uusia ideoita ja neuvoja</a:t>
            </a:r>
          </a:p>
        </p:txBody>
      </p:sp>
      <p:sp>
        <p:nvSpPr>
          <p:cNvPr id="11" name="Vuokaaviosymboli: Liitin 10">
            <a:extLst>
              <a:ext uri="{FF2B5EF4-FFF2-40B4-BE49-F238E27FC236}">
                <a16:creationId xmlns:a16="http://schemas.microsoft.com/office/drawing/2014/main" id="{D717B6E4-1C88-46F5-AE0B-4813E5903E3E}"/>
              </a:ext>
            </a:extLst>
          </p:cNvPr>
          <p:cNvSpPr/>
          <p:nvPr/>
        </p:nvSpPr>
        <p:spPr>
          <a:xfrm>
            <a:off x="510642" y="4545719"/>
            <a:ext cx="2046462" cy="925493"/>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Tapaa uusia, mielenkiintoisia ihmisiä</a:t>
            </a:r>
          </a:p>
        </p:txBody>
      </p:sp>
      <p:sp>
        <p:nvSpPr>
          <p:cNvPr id="12" name="Vuokaaviosymboli: Liitin 11">
            <a:extLst>
              <a:ext uri="{FF2B5EF4-FFF2-40B4-BE49-F238E27FC236}">
                <a16:creationId xmlns:a16="http://schemas.microsoft.com/office/drawing/2014/main" id="{61A901A0-829D-42C1-B977-6F0823285B81}"/>
              </a:ext>
            </a:extLst>
          </p:cNvPr>
          <p:cNvSpPr/>
          <p:nvPr/>
        </p:nvSpPr>
        <p:spPr>
          <a:xfrm>
            <a:off x="3062286" y="1391285"/>
            <a:ext cx="2176464" cy="1038224"/>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Vahvistaa omaa vapaaehtoisen identiteettiä</a:t>
            </a:r>
          </a:p>
        </p:txBody>
      </p:sp>
      <p:sp>
        <p:nvSpPr>
          <p:cNvPr id="13" name="Vuokaaviosymboli: Liitin 12">
            <a:extLst>
              <a:ext uri="{FF2B5EF4-FFF2-40B4-BE49-F238E27FC236}">
                <a16:creationId xmlns:a16="http://schemas.microsoft.com/office/drawing/2014/main" id="{30B83EE3-161C-4EDF-A904-ADC542698B33}"/>
              </a:ext>
            </a:extLst>
          </p:cNvPr>
          <p:cNvSpPr/>
          <p:nvPr/>
        </p:nvSpPr>
        <p:spPr>
          <a:xfrm>
            <a:off x="5342495" y="5132713"/>
            <a:ext cx="1838325" cy="800102"/>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Saa uusia näkökulmia asioihin</a:t>
            </a:r>
          </a:p>
        </p:txBody>
      </p:sp>
      <p:sp>
        <p:nvSpPr>
          <p:cNvPr id="14" name="Vuokaaviosymboli: Liitin 13">
            <a:extLst>
              <a:ext uri="{FF2B5EF4-FFF2-40B4-BE49-F238E27FC236}">
                <a16:creationId xmlns:a16="http://schemas.microsoft.com/office/drawing/2014/main" id="{94CB4CF6-6108-4CD5-8A78-D0AC37B3BC5A}"/>
              </a:ext>
            </a:extLst>
          </p:cNvPr>
          <p:cNvSpPr/>
          <p:nvPr/>
        </p:nvSpPr>
        <p:spPr>
          <a:xfrm>
            <a:off x="5910080" y="1484576"/>
            <a:ext cx="1904999" cy="819152"/>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Kehittää omaa osaamista</a:t>
            </a:r>
          </a:p>
        </p:txBody>
      </p:sp>
    </p:spTree>
    <p:extLst>
      <p:ext uri="{BB962C8B-B14F-4D97-AF65-F5344CB8AC3E}">
        <p14:creationId xmlns:p14="http://schemas.microsoft.com/office/powerpoint/2010/main" val="1095993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Mentorin ja mentoroinnin hyödyt ystävävälittäjälle</a:t>
            </a:r>
          </a:p>
        </p:txBody>
      </p:sp>
      <p:sp>
        <p:nvSpPr>
          <p:cNvPr id="4" name="Vuokaaviosymboli: Liitin 3">
            <a:extLst>
              <a:ext uri="{FF2B5EF4-FFF2-40B4-BE49-F238E27FC236}">
                <a16:creationId xmlns:a16="http://schemas.microsoft.com/office/drawing/2014/main" id="{78AA6E9E-9897-4E87-BA6F-5426F8007395}"/>
              </a:ext>
            </a:extLst>
          </p:cNvPr>
          <p:cNvSpPr/>
          <p:nvPr/>
        </p:nvSpPr>
        <p:spPr>
          <a:xfrm>
            <a:off x="3123144" y="2850939"/>
            <a:ext cx="2762249" cy="1438275"/>
          </a:xfrm>
          <a:prstGeom prst="flowChartConnector">
            <a:avLst/>
          </a:prstGeom>
          <a:solidFill>
            <a:srgbClr val="CC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fi-FI" b="1" dirty="0">
                <a:solidFill>
                  <a:schemeClr val="bg1"/>
                </a:solidFill>
              </a:rPr>
              <a:t>Ystävävälittäjä</a:t>
            </a:r>
          </a:p>
        </p:txBody>
      </p:sp>
      <p:sp>
        <p:nvSpPr>
          <p:cNvPr id="6" name="Vuokaaviosymboli: Liitin 5">
            <a:extLst>
              <a:ext uri="{FF2B5EF4-FFF2-40B4-BE49-F238E27FC236}">
                <a16:creationId xmlns:a16="http://schemas.microsoft.com/office/drawing/2014/main" id="{95C1EB8F-8B77-4AE2-BEB4-DE6228CEA369}"/>
              </a:ext>
            </a:extLst>
          </p:cNvPr>
          <p:cNvSpPr/>
          <p:nvPr/>
        </p:nvSpPr>
        <p:spPr>
          <a:xfrm>
            <a:off x="1185863" y="1692462"/>
            <a:ext cx="1904999" cy="819152"/>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Työpari</a:t>
            </a:r>
          </a:p>
        </p:txBody>
      </p:sp>
      <p:sp>
        <p:nvSpPr>
          <p:cNvPr id="7" name="Vuokaaviosymboli: Liitin 6">
            <a:extLst>
              <a:ext uri="{FF2B5EF4-FFF2-40B4-BE49-F238E27FC236}">
                <a16:creationId xmlns:a16="http://schemas.microsoft.com/office/drawing/2014/main" id="{3DD93928-5F88-40F9-9174-A54A67A46D97}"/>
              </a:ext>
            </a:extLst>
          </p:cNvPr>
          <p:cNvSpPr/>
          <p:nvPr/>
        </p:nvSpPr>
        <p:spPr>
          <a:xfrm>
            <a:off x="252411" y="3141989"/>
            <a:ext cx="2471737" cy="1020880"/>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Helpottaa ystävävälittäjän työtä</a:t>
            </a:r>
          </a:p>
        </p:txBody>
      </p:sp>
      <p:sp>
        <p:nvSpPr>
          <p:cNvPr id="9" name="Vuokaaviosymboli: Liitin 8">
            <a:extLst>
              <a:ext uri="{FF2B5EF4-FFF2-40B4-BE49-F238E27FC236}">
                <a16:creationId xmlns:a16="http://schemas.microsoft.com/office/drawing/2014/main" id="{CECF3AB0-E6F5-406F-B15C-99EA7D540096}"/>
              </a:ext>
            </a:extLst>
          </p:cNvPr>
          <p:cNvSpPr/>
          <p:nvPr/>
        </p:nvSpPr>
        <p:spPr>
          <a:xfrm>
            <a:off x="3359944" y="4755156"/>
            <a:ext cx="2762250" cy="1038225"/>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Saa sitoutuneita vapaaehtoisia</a:t>
            </a:r>
          </a:p>
        </p:txBody>
      </p:sp>
      <p:sp>
        <p:nvSpPr>
          <p:cNvPr id="10" name="Vuokaaviosymboli: Liitin 9">
            <a:extLst>
              <a:ext uri="{FF2B5EF4-FFF2-40B4-BE49-F238E27FC236}">
                <a16:creationId xmlns:a16="http://schemas.microsoft.com/office/drawing/2014/main" id="{9443C193-D3F9-4864-A39B-E1AC9A3CA42A}"/>
              </a:ext>
            </a:extLst>
          </p:cNvPr>
          <p:cNvSpPr/>
          <p:nvPr/>
        </p:nvSpPr>
        <p:spPr>
          <a:xfrm>
            <a:off x="330993" y="4755156"/>
            <a:ext cx="2314575" cy="769344"/>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Saa uusia ideoita ja neuvoja</a:t>
            </a:r>
          </a:p>
        </p:txBody>
      </p:sp>
      <p:sp>
        <p:nvSpPr>
          <p:cNvPr id="12" name="Vuokaaviosymboli: Liitin 11">
            <a:extLst>
              <a:ext uri="{FF2B5EF4-FFF2-40B4-BE49-F238E27FC236}">
                <a16:creationId xmlns:a16="http://schemas.microsoft.com/office/drawing/2014/main" id="{61A901A0-829D-42C1-B977-6F0823285B81}"/>
              </a:ext>
            </a:extLst>
          </p:cNvPr>
          <p:cNvSpPr/>
          <p:nvPr/>
        </p:nvSpPr>
        <p:spPr>
          <a:xfrm>
            <a:off x="6296025" y="2301176"/>
            <a:ext cx="2595564" cy="1127824"/>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Vapaaehtoisten tukeminen yhdessä mentorin kanssa</a:t>
            </a:r>
          </a:p>
        </p:txBody>
      </p:sp>
      <p:sp>
        <p:nvSpPr>
          <p:cNvPr id="13" name="Vuokaaviosymboli: Liitin 12">
            <a:extLst>
              <a:ext uri="{FF2B5EF4-FFF2-40B4-BE49-F238E27FC236}">
                <a16:creationId xmlns:a16="http://schemas.microsoft.com/office/drawing/2014/main" id="{30B83EE3-161C-4EDF-A904-ADC542698B33}"/>
              </a:ext>
            </a:extLst>
          </p:cNvPr>
          <p:cNvSpPr/>
          <p:nvPr/>
        </p:nvSpPr>
        <p:spPr>
          <a:xfrm>
            <a:off x="6472238" y="3988487"/>
            <a:ext cx="1838325" cy="942788"/>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400" dirty="0">
                <a:solidFill>
                  <a:schemeClr val="tx1"/>
                </a:solidFill>
              </a:rPr>
              <a:t>Saa uusia näkökulmia asioihin</a:t>
            </a:r>
          </a:p>
        </p:txBody>
      </p:sp>
      <p:sp>
        <p:nvSpPr>
          <p:cNvPr id="3" name="Vuokaaviosymboli: Liitin 2">
            <a:extLst>
              <a:ext uri="{FF2B5EF4-FFF2-40B4-BE49-F238E27FC236}">
                <a16:creationId xmlns:a16="http://schemas.microsoft.com/office/drawing/2014/main" id="{7732B29C-3887-43BA-8092-04965D745AC1}"/>
              </a:ext>
            </a:extLst>
          </p:cNvPr>
          <p:cNvSpPr/>
          <p:nvPr/>
        </p:nvSpPr>
        <p:spPr>
          <a:xfrm>
            <a:off x="3981450" y="1525376"/>
            <a:ext cx="2140743" cy="997944"/>
          </a:xfrm>
          <a:prstGeom prst="flowChartConnector">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Saa jakaa asioita ja tuntemuksiaan</a:t>
            </a:r>
          </a:p>
        </p:txBody>
      </p:sp>
    </p:spTree>
    <p:extLst>
      <p:ext uri="{BB962C8B-B14F-4D97-AF65-F5344CB8AC3E}">
        <p14:creationId xmlns:p14="http://schemas.microsoft.com/office/powerpoint/2010/main" val="275646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5333" y="2748556"/>
            <a:ext cx="8673333" cy="1467184"/>
          </a:xfrm>
        </p:spPr>
        <p:txBody>
          <a:bodyPr anchor="ctr">
            <a:normAutofit/>
          </a:bodyPr>
          <a:lstStyle/>
          <a:p>
            <a:pPr algn="ctr">
              <a:lnSpc>
                <a:spcPct val="110000"/>
              </a:lnSpc>
            </a:pPr>
            <a:r>
              <a:rPr lang="fi-FI" sz="3200" dirty="0"/>
              <a:t>Ryhmä ja sen ohjaaminen</a:t>
            </a:r>
          </a:p>
        </p:txBody>
      </p:sp>
    </p:spTree>
    <p:extLst>
      <p:ext uri="{BB962C8B-B14F-4D97-AF65-F5344CB8AC3E}">
        <p14:creationId xmlns:p14="http://schemas.microsoft.com/office/powerpoint/2010/main" val="3673107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a:xfrm>
            <a:off x="415708" y="267760"/>
            <a:ext cx="6849388" cy="847055"/>
          </a:xfrm>
        </p:spPr>
        <p:txBody>
          <a:bodyPr>
            <a:normAutofit/>
          </a:bodyPr>
          <a:lstStyle/>
          <a:p>
            <a:r>
              <a:rPr lang="fi-FI" dirty="0">
                <a:solidFill>
                  <a:srgbClr val="CC0000"/>
                </a:solidFill>
                <a:effectLst>
                  <a:outerShdw blurRad="38100" dist="38100" dir="2700000" algn="tl">
                    <a:srgbClr val="000000">
                      <a:alpha val="43137"/>
                    </a:srgbClr>
                  </a:outerShdw>
                </a:effectLst>
              </a:rPr>
              <a:t>Ryhmän vaiheet</a:t>
            </a:r>
            <a:r>
              <a:rPr lang="fi-FI" dirty="0">
                <a:solidFill>
                  <a:srgbClr val="CC0000"/>
                </a:solidFill>
              </a:rPr>
              <a:t> </a:t>
            </a:r>
            <a:r>
              <a:rPr lang="fi-FI" sz="2200" dirty="0"/>
              <a:t>(mm. Bruce </a:t>
            </a:r>
            <a:r>
              <a:rPr lang="fi-FI" sz="2200" dirty="0" err="1"/>
              <a:t>Tuckman</a:t>
            </a:r>
            <a:r>
              <a:rPr lang="fi-FI" sz="2200" dirty="0"/>
              <a:t>)</a:t>
            </a:r>
          </a:p>
        </p:txBody>
      </p:sp>
      <p:sp>
        <p:nvSpPr>
          <p:cNvPr id="3" name="Sisällön paikkamerkki 2">
            <a:extLst>
              <a:ext uri="{FF2B5EF4-FFF2-40B4-BE49-F238E27FC236}">
                <a16:creationId xmlns:a16="http://schemas.microsoft.com/office/drawing/2014/main" id="{31B13A7F-9F70-4DE6-A48D-35A9625FD2C1}"/>
              </a:ext>
            </a:extLst>
          </p:cNvPr>
          <p:cNvSpPr>
            <a:spLocks noGrp="1"/>
          </p:cNvSpPr>
          <p:nvPr>
            <p:ph idx="1"/>
          </p:nvPr>
        </p:nvSpPr>
        <p:spPr>
          <a:xfrm>
            <a:off x="1129690" y="1227551"/>
            <a:ext cx="6636447" cy="4592496"/>
          </a:xfrm>
        </p:spPr>
        <p:txBody>
          <a:bodyPr>
            <a:normAutofit/>
          </a:bodyPr>
          <a:lstStyle/>
          <a:p>
            <a:pPr marL="514350" indent="-514350">
              <a:lnSpc>
                <a:spcPct val="150000"/>
              </a:lnSpc>
              <a:buFont typeface="+mj-lt"/>
              <a:buAutoNum type="arabicPeriod"/>
            </a:pPr>
            <a:r>
              <a:rPr lang="fi-FI" sz="3200" dirty="0"/>
              <a:t>Muodostumisvaihe</a:t>
            </a:r>
          </a:p>
          <a:p>
            <a:pPr marL="514350" indent="-514350">
              <a:lnSpc>
                <a:spcPct val="150000"/>
              </a:lnSpc>
              <a:buFont typeface="+mj-lt"/>
              <a:buAutoNum type="arabicPeriod"/>
            </a:pPr>
            <a:r>
              <a:rPr lang="fi-FI" sz="3200" dirty="0"/>
              <a:t>Kuohuntavaihe</a:t>
            </a:r>
          </a:p>
          <a:p>
            <a:pPr marL="514350" indent="-514350">
              <a:lnSpc>
                <a:spcPct val="150000"/>
              </a:lnSpc>
              <a:buFont typeface="+mj-lt"/>
              <a:buAutoNum type="arabicPeriod"/>
            </a:pPr>
            <a:r>
              <a:rPr lang="fi-FI" sz="3200" dirty="0"/>
              <a:t>Sopimisvaihe</a:t>
            </a:r>
          </a:p>
          <a:p>
            <a:pPr marL="514350" indent="-514350">
              <a:lnSpc>
                <a:spcPct val="150000"/>
              </a:lnSpc>
              <a:buFont typeface="+mj-lt"/>
              <a:buAutoNum type="arabicPeriod"/>
            </a:pPr>
            <a:r>
              <a:rPr lang="fi-FI" sz="3200" dirty="0"/>
              <a:t>Toimiva ryhmä</a:t>
            </a:r>
          </a:p>
          <a:p>
            <a:pPr marL="514350" indent="-514350">
              <a:lnSpc>
                <a:spcPct val="150000"/>
              </a:lnSpc>
              <a:buFont typeface="+mj-lt"/>
              <a:buAutoNum type="arabicPeriod"/>
            </a:pPr>
            <a:r>
              <a:rPr lang="fi-FI" sz="3200" dirty="0"/>
              <a:t>Ryhmän lopettaminen</a:t>
            </a:r>
          </a:p>
        </p:txBody>
      </p:sp>
    </p:spTree>
    <p:extLst>
      <p:ext uri="{BB962C8B-B14F-4D97-AF65-F5344CB8AC3E}">
        <p14:creationId xmlns:p14="http://schemas.microsoft.com/office/powerpoint/2010/main" val="3421542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248785B-F5DA-48C9-86EF-156364EF298D}"/>
              </a:ext>
            </a:extLst>
          </p:cNvPr>
          <p:cNvSpPr txBox="1">
            <a:spLocks noChangeArrowheads="1"/>
          </p:cNvSpPr>
          <p:nvPr/>
        </p:nvSpPr>
        <p:spPr bwMode="auto">
          <a:xfrm>
            <a:off x="428429" y="168821"/>
            <a:ext cx="5450091" cy="9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1041400" rtl="0" eaLnBrk="0" fontAlgn="base" hangingPunct="0">
              <a:spcBef>
                <a:spcPct val="0"/>
              </a:spcBef>
              <a:spcAft>
                <a:spcPct val="0"/>
              </a:spcAft>
              <a:defRPr sz="3200">
                <a:solidFill>
                  <a:schemeClr val="tx2"/>
                </a:solidFill>
                <a:latin typeface="+mj-lt"/>
                <a:ea typeface="ＭＳ Ｐゴシック" charset="0"/>
                <a:cs typeface="ＭＳ Ｐゴシック" charset="0"/>
              </a:defRPr>
            </a:lvl1pPr>
            <a:lvl2pPr algn="l" defTabSz="1041400" rtl="0" eaLnBrk="0" fontAlgn="base" hangingPunct="0">
              <a:spcBef>
                <a:spcPct val="0"/>
              </a:spcBef>
              <a:spcAft>
                <a:spcPct val="0"/>
              </a:spcAft>
              <a:defRPr sz="3200">
                <a:solidFill>
                  <a:schemeClr val="tx2"/>
                </a:solidFill>
                <a:latin typeface="Verdana" pitchFamily="34" charset="0"/>
                <a:ea typeface="ＭＳ Ｐゴシック" charset="0"/>
                <a:cs typeface="ＭＳ Ｐゴシック" charset="0"/>
              </a:defRPr>
            </a:lvl2pPr>
            <a:lvl3pPr algn="l" defTabSz="1041400" rtl="0" eaLnBrk="0" fontAlgn="base" hangingPunct="0">
              <a:spcBef>
                <a:spcPct val="0"/>
              </a:spcBef>
              <a:spcAft>
                <a:spcPct val="0"/>
              </a:spcAft>
              <a:defRPr sz="3200">
                <a:solidFill>
                  <a:schemeClr val="tx2"/>
                </a:solidFill>
                <a:latin typeface="Verdana" pitchFamily="34" charset="0"/>
                <a:ea typeface="ＭＳ Ｐゴシック" charset="0"/>
                <a:cs typeface="ＭＳ Ｐゴシック" charset="0"/>
              </a:defRPr>
            </a:lvl3pPr>
            <a:lvl4pPr algn="l" defTabSz="1041400" rtl="0" eaLnBrk="0" fontAlgn="base" hangingPunct="0">
              <a:spcBef>
                <a:spcPct val="0"/>
              </a:spcBef>
              <a:spcAft>
                <a:spcPct val="0"/>
              </a:spcAft>
              <a:defRPr sz="3200">
                <a:solidFill>
                  <a:schemeClr val="tx2"/>
                </a:solidFill>
                <a:latin typeface="Verdana" pitchFamily="34" charset="0"/>
                <a:ea typeface="ＭＳ Ｐゴシック" charset="0"/>
                <a:cs typeface="ＭＳ Ｐゴシック" charset="0"/>
              </a:defRPr>
            </a:lvl4pPr>
            <a:lvl5pPr algn="l" defTabSz="1041400" rtl="0" eaLnBrk="0" fontAlgn="base" hangingPunct="0">
              <a:spcBef>
                <a:spcPct val="0"/>
              </a:spcBef>
              <a:spcAft>
                <a:spcPct val="0"/>
              </a:spcAft>
              <a:defRPr sz="3200">
                <a:solidFill>
                  <a:schemeClr val="tx2"/>
                </a:solidFill>
                <a:latin typeface="Verdana" pitchFamily="34" charset="0"/>
                <a:ea typeface="ＭＳ Ｐゴシック" charset="0"/>
                <a:cs typeface="ＭＳ Ｐゴシック" charset="0"/>
              </a:defRPr>
            </a:lvl5pPr>
            <a:lvl6pPr marL="457200" algn="l" defTabSz="1041400" rtl="0" fontAlgn="base">
              <a:spcBef>
                <a:spcPct val="0"/>
              </a:spcBef>
              <a:spcAft>
                <a:spcPct val="0"/>
              </a:spcAft>
              <a:defRPr sz="3200">
                <a:solidFill>
                  <a:schemeClr val="tx2"/>
                </a:solidFill>
                <a:latin typeface="Verdana" pitchFamily="34" charset="0"/>
              </a:defRPr>
            </a:lvl6pPr>
            <a:lvl7pPr marL="914400" algn="l" defTabSz="1041400" rtl="0" fontAlgn="base">
              <a:spcBef>
                <a:spcPct val="0"/>
              </a:spcBef>
              <a:spcAft>
                <a:spcPct val="0"/>
              </a:spcAft>
              <a:defRPr sz="3200">
                <a:solidFill>
                  <a:schemeClr val="tx2"/>
                </a:solidFill>
                <a:latin typeface="Verdana" pitchFamily="34" charset="0"/>
              </a:defRPr>
            </a:lvl7pPr>
            <a:lvl8pPr marL="1371600" algn="l" defTabSz="1041400" rtl="0" fontAlgn="base">
              <a:spcBef>
                <a:spcPct val="0"/>
              </a:spcBef>
              <a:spcAft>
                <a:spcPct val="0"/>
              </a:spcAft>
              <a:defRPr sz="3200">
                <a:solidFill>
                  <a:schemeClr val="tx2"/>
                </a:solidFill>
                <a:latin typeface="Verdana" pitchFamily="34" charset="0"/>
              </a:defRPr>
            </a:lvl8pPr>
            <a:lvl9pPr marL="1828800" algn="l" defTabSz="1041400" rtl="0" fontAlgn="base">
              <a:spcBef>
                <a:spcPct val="0"/>
              </a:spcBef>
              <a:spcAft>
                <a:spcPct val="0"/>
              </a:spcAft>
              <a:defRPr sz="3200">
                <a:solidFill>
                  <a:schemeClr val="tx2"/>
                </a:solidFill>
                <a:latin typeface="Verdana" pitchFamily="34" charset="0"/>
              </a:defRPr>
            </a:lvl9pPr>
          </a:lstStyle>
          <a:p>
            <a:pPr marL="0" marR="0" lvl="0" indent="0" algn="l" defTabSz="1041400" rtl="0" eaLnBrk="1" fontAlgn="base" latinLnBrk="0" hangingPunct="1">
              <a:lnSpc>
                <a:spcPct val="100000"/>
              </a:lnSpc>
              <a:spcBef>
                <a:spcPct val="0"/>
              </a:spcBef>
              <a:spcAft>
                <a:spcPct val="0"/>
              </a:spcAft>
              <a:buClrTx/>
              <a:buSzTx/>
              <a:buFontTx/>
              <a:buNone/>
              <a:tabLst/>
              <a:defRPr/>
            </a:pPr>
            <a:r>
              <a:rPr kumimoji="0" lang="sv-SE" i="0" u="none" strike="noStrike" kern="0" cap="none" spc="0" normalizeH="0" baseline="0" noProof="0" dirty="0" err="1">
                <a:ln>
                  <a:noFill/>
                </a:ln>
                <a:solidFill>
                  <a:srgbClr val="CC0000"/>
                </a:solidFill>
                <a:effectLst>
                  <a:outerShdw blurRad="38100" dist="38100" dir="2700000" algn="tl">
                    <a:srgbClr val="000000">
                      <a:alpha val="43137"/>
                    </a:srgbClr>
                  </a:outerShdw>
                </a:effectLst>
                <a:uLnTx/>
                <a:uFillTx/>
                <a:latin typeface="Verdana"/>
                <a:ea typeface="ＭＳ Ｐゴシック" charset="0"/>
              </a:rPr>
              <a:t>I</a:t>
            </a:r>
            <a:r>
              <a:rPr kumimoji="0" lang="sv-SE" b="0" i="0" u="none" strike="noStrike" kern="0" cap="none" spc="0" normalizeH="0" baseline="0" noProof="0" dirty="0" err="1">
                <a:ln>
                  <a:noFill/>
                </a:ln>
                <a:solidFill>
                  <a:srgbClr val="CC0000"/>
                </a:solidFill>
                <a:effectLst>
                  <a:outerShdw blurRad="38100" dist="38100" dir="2700000" algn="tl">
                    <a:srgbClr val="000000">
                      <a:alpha val="43137"/>
                    </a:srgbClr>
                  </a:outerShdw>
                </a:effectLst>
                <a:uLnTx/>
                <a:uFillTx/>
                <a:latin typeface="Verdana"/>
                <a:ea typeface="ＭＳ Ｐゴシック" charset="0"/>
              </a:rPr>
              <a:t>hmisen</a:t>
            </a:r>
            <a:r>
              <a:rPr kumimoji="0" lang="sv-SE" b="0" i="0" u="none" strike="noStrike" kern="0" cap="none" spc="0" normalizeH="0" baseline="0" noProof="0" dirty="0">
                <a:ln>
                  <a:noFill/>
                </a:ln>
                <a:solidFill>
                  <a:srgbClr val="CC0000"/>
                </a:solidFill>
                <a:effectLst>
                  <a:outerShdw blurRad="38100" dist="38100" dir="2700000" algn="tl">
                    <a:srgbClr val="000000">
                      <a:alpha val="43137"/>
                    </a:srgbClr>
                  </a:outerShdw>
                </a:effectLst>
                <a:uLnTx/>
                <a:uFillTx/>
                <a:latin typeface="Verdana"/>
                <a:ea typeface="ＭＳ Ｐゴシック" charset="0"/>
              </a:rPr>
              <a:t> </a:t>
            </a:r>
            <a:r>
              <a:rPr kumimoji="0" lang="sv-SE" b="0" i="0" u="none" strike="noStrike" kern="0" cap="none" spc="0" normalizeH="0" baseline="0" noProof="0" dirty="0" err="1">
                <a:ln>
                  <a:noFill/>
                </a:ln>
                <a:solidFill>
                  <a:srgbClr val="CC0000"/>
                </a:solidFill>
                <a:effectLst>
                  <a:outerShdw blurRad="38100" dist="38100" dir="2700000" algn="tl">
                    <a:srgbClr val="000000">
                      <a:alpha val="43137"/>
                    </a:srgbClr>
                  </a:outerShdw>
                </a:effectLst>
                <a:uLnTx/>
                <a:uFillTx/>
                <a:latin typeface="Verdana"/>
                <a:ea typeface="ＭＳ Ｐゴシック" charset="0"/>
              </a:rPr>
              <a:t>moninaisuus</a:t>
            </a:r>
            <a:endParaRPr kumimoji="0" lang="sv-SE" b="0" i="0" u="none" strike="noStrike" kern="0" cap="none" spc="0" normalizeH="0" baseline="0" noProof="0" dirty="0">
              <a:ln>
                <a:noFill/>
              </a:ln>
              <a:solidFill>
                <a:srgbClr val="CC0000"/>
              </a:solidFill>
              <a:effectLst>
                <a:outerShdw blurRad="38100" dist="38100" dir="2700000" algn="tl">
                  <a:srgbClr val="000000">
                    <a:alpha val="43137"/>
                  </a:srgbClr>
                </a:outerShdw>
              </a:effectLst>
              <a:uLnTx/>
              <a:uFillTx/>
              <a:latin typeface="Verdana"/>
              <a:ea typeface="ＭＳ Ｐゴシック" charset="0"/>
            </a:endParaRPr>
          </a:p>
        </p:txBody>
      </p:sp>
      <p:sp>
        <p:nvSpPr>
          <p:cNvPr id="5" name="Freeform 3">
            <a:extLst>
              <a:ext uri="{FF2B5EF4-FFF2-40B4-BE49-F238E27FC236}">
                <a16:creationId xmlns:a16="http://schemas.microsoft.com/office/drawing/2014/main" id="{F8A1A171-1020-4248-BF11-BB9383756D3C}"/>
              </a:ext>
            </a:extLst>
          </p:cNvPr>
          <p:cNvSpPr>
            <a:spLocks/>
          </p:cNvSpPr>
          <p:nvPr/>
        </p:nvSpPr>
        <p:spPr bwMode="auto">
          <a:xfrm>
            <a:off x="756445" y="1227136"/>
            <a:ext cx="7631113" cy="5032375"/>
          </a:xfrm>
          <a:custGeom>
            <a:avLst/>
            <a:gdLst>
              <a:gd name="T0" fmla="*/ 2147483646 w 4110"/>
              <a:gd name="T1" fmla="*/ 2147483646 h 2875"/>
              <a:gd name="T2" fmla="*/ 2147483646 w 4110"/>
              <a:gd name="T3" fmla="*/ 2147483646 h 2875"/>
              <a:gd name="T4" fmla="*/ 2147483646 w 4110"/>
              <a:gd name="T5" fmla="*/ 2147483646 h 2875"/>
              <a:gd name="T6" fmla="*/ 2147483646 w 4110"/>
              <a:gd name="T7" fmla="*/ 2147483646 h 2875"/>
              <a:gd name="T8" fmla="*/ 2147483646 w 4110"/>
              <a:gd name="T9" fmla="*/ 2147483646 h 2875"/>
              <a:gd name="T10" fmla="*/ 2147483646 w 4110"/>
              <a:gd name="T11" fmla="*/ 2147483646 h 2875"/>
              <a:gd name="T12" fmla="*/ 2147483646 w 4110"/>
              <a:gd name="T13" fmla="*/ 2147483646 h 2875"/>
              <a:gd name="T14" fmla="*/ 2147483646 w 4110"/>
              <a:gd name="T15" fmla="*/ 2147483646 h 2875"/>
              <a:gd name="T16" fmla="*/ 2147483646 w 4110"/>
              <a:gd name="T17" fmla="*/ 2147483646 h 2875"/>
              <a:gd name="T18" fmla="*/ 2147483646 w 4110"/>
              <a:gd name="T19" fmla="*/ 2147483646 h 2875"/>
              <a:gd name="T20" fmla="*/ 2147483646 w 4110"/>
              <a:gd name="T21" fmla="*/ 2147483646 h 2875"/>
              <a:gd name="T22" fmla="*/ 2147483646 w 4110"/>
              <a:gd name="T23" fmla="*/ 2147483646 h 2875"/>
              <a:gd name="T24" fmla="*/ 2147483646 w 4110"/>
              <a:gd name="T25" fmla="*/ 2147483646 h 2875"/>
              <a:gd name="T26" fmla="*/ 2147483646 w 4110"/>
              <a:gd name="T27" fmla="*/ 2147483646 h 2875"/>
              <a:gd name="T28" fmla="*/ 2147483646 w 4110"/>
              <a:gd name="T29" fmla="*/ 2147483646 h 2875"/>
              <a:gd name="T30" fmla="*/ 2147483646 w 4110"/>
              <a:gd name="T31" fmla="*/ 2147483646 h 2875"/>
              <a:gd name="T32" fmla="*/ 2147483646 w 4110"/>
              <a:gd name="T33" fmla="*/ 2147483646 h 2875"/>
              <a:gd name="T34" fmla="*/ 2147483646 w 4110"/>
              <a:gd name="T35" fmla="*/ 2147483646 h 2875"/>
              <a:gd name="T36" fmla="*/ 2147483646 w 4110"/>
              <a:gd name="T37" fmla="*/ 2147483646 h 2875"/>
              <a:gd name="T38" fmla="*/ 2147483646 w 4110"/>
              <a:gd name="T39" fmla="*/ 2147483646 h 2875"/>
              <a:gd name="T40" fmla="*/ 2147483646 w 4110"/>
              <a:gd name="T41" fmla="*/ 2147483646 h 2875"/>
              <a:gd name="T42" fmla="*/ 2147483646 w 4110"/>
              <a:gd name="T43" fmla="*/ 2147483646 h 2875"/>
              <a:gd name="T44" fmla="*/ 2147483646 w 4110"/>
              <a:gd name="T45" fmla="*/ 2147483646 h 2875"/>
              <a:gd name="T46" fmla="*/ 2147483646 w 4110"/>
              <a:gd name="T47" fmla="*/ 2147483646 h 2875"/>
              <a:gd name="T48" fmla="*/ 2147483646 w 4110"/>
              <a:gd name="T49" fmla="*/ 2147483646 h 2875"/>
              <a:gd name="T50" fmla="*/ 2147483646 w 4110"/>
              <a:gd name="T51" fmla="*/ 2147483646 h 2875"/>
              <a:gd name="T52" fmla="*/ 2147483646 w 4110"/>
              <a:gd name="T53" fmla="*/ 2147483646 h 2875"/>
              <a:gd name="T54" fmla="*/ 2147483646 w 4110"/>
              <a:gd name="T55" fmla="*/ 2147483646 h 2875"/>
              <a:gd name="T56" fmla="*/ 2147483646 w 4110"/>
              <a:gd name="T57" fmla="*/ 2147483646 h 2875"/>
              <a:gd name="T58" fmla="*/ 2147483646 w 4110"/>
              <a:gd name="T59" fmla="*/ 2147483646 h 2875"/>
              <a:gd name="T60" fmla="*/ 2147483646 w 4110"/>
              <a:gd name="T61" fmla="*/ 2147483646 h 2875"/>
              <a:gd name="T62" fmla="*/ 2147483646 w 4110"/>
              <a:gd name="T63" fmla="*/ 2147483646 h 2875"/>
              <a:gd name="T64" fmla="*/ 2147483646 w 4110"/>
              <a:gd name="T65" fmla="*/ 2147483646 h 28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10"/>
              <a:gd name="T100" fmla="*/ 0 h 2875"/>
              <a:gd name="T101" fmla="*/ 4110 w 4110"/>
              <a:gd name="T102" fmla="*/ 2875 h 28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10" h="2875">
                <a:moveTo>
                  <a:pt x="6" y="2802"/>
                </a:moveTo>
                <a:cubicBezTo>
                  <a:pt x="18" y="2783"/>
                  <a:pt x="60" y="2721"/>
                  <a:pt x="78" y="2694"/>
                </a:cubicBezTo>
                <a:cubicBezTo>
                  <a:pt x="85" y="2683"/>
                  <a:pt x="83" y="2669"/>
                  <a:pt x="90" y="2658"/>
                </a:cubicBezTo>
                <a:cubicBezTo>
                  <a:pt x="108" y="2630"/>
                  <a:pt x="135" y="2616"/>
                  <a:pt x="162" y="2598"/>
                </a:cubicBezTo>
                <a:cubicBezTo>
                  <a:pt x="215" y="2519"/>
                  <a:pt x="264" y="2449"/>
                  <a:pt x="294" y="2358"/>
                </a:cubicBezTo>
                <a:cubicBezTo>
                  <a:pt x="299" y="2344"/>
                  <a:pt x="320" y="2344"/>
                  <a:pt x="330" y="2334"/>
                </a:cubicBezTo>
                <a:cubicBezTo>
                  <a:pt x="344" y="2320"/>
                  <a:pt x="354" y="2302"/>
                  <a:pt x="366" y="2286"/>
                </a:cubicBezTo>
                <a:cubicBezTo>
                  <a:pt x="374" y="2262"/>
                  <a:pt x="370" y="2229"/>
                  <a:pt x="390" y="2214"/>
                </a:cubicBezTo>
                <a:cubicBezTo>
                  <a:pt x="420" y="2191"/>
                  <a:pt x="451" y="2172"/>
                  <a:pt x="474" y="2142"/>
                </a:cubicBezTo>
                <a:cubicBezTo>
                  <a:pt x="492" y="2119"/>
                  <a:pt x="498" y="2086"/>
                  <a:pt x="522" y="2070"/>
                </a:cubicBezTo>
                <a:cubicBezTo>
                  <a:pt x="556" y="2047"/>
                  <a:pt x="604" y="2022"/>
                  <a:pt x="630" y="1986"/>
                </a:cubicBezTo>
                <a:cubicBezTo>
                  <a:pt x="670" y="1930"/>
                  <a:pt x="690" y="1805"/>
                  <a:pt x="714" y="1734"/>
                </a:cubicBezTo>
                <a:cubicBezTo>
                  <a:pt x="723" y="1707"/>
                  <a:pt x="786" y="1686"/>
                  <a:pt x="786" y="1686"/>
                </a:cubicBezTo>
                <a:cubicBezTo>
                  <a:pt x="829" y="1622"/>
                  <a:pt x="800" y="1660"/>
                  <a:pt x="882" y="1578"/>
                </a:cubicBezTo>
                <a:cubicBezTo>
                  <a:pt x="939" y="1521"/>
                  <a:pt x="879" y="1565"/>
                  <a:pt x="918" y="1506"/>
                </a:cubicBezTo>
                <a:cubicBezTo>
                  <a:pt x="956" y="1449"/>
                  <a:pt x="952" y="1493"/>
                  <a:pt x="978" y="1434"/>
                </a:cubicBezTo>
                <a:cubicBezTo>
                  <a:pt x="1044" y="1285"/>
                  <a:pt x="950" y="1440"/>
                  <a:pt x="1050" y="1290"/>
                </a:cubicBezTo>
                <a:cubicBezTo>
                  <a:pt x="1069" y="1262"/>
                  <a:pt x="1107" y="1248"/>
                  <a:pt x="1122" y="1218"/>
                </a:cubicBezTo>
                <a:cubicBezTo>
                  <a:pt x="1154" y="1155"/>
                  <a:pt x="1133" y="1183"/>
                  <a:pt x="1182" y="1134"/>
                </a:cubicBezTo>
                <a:cubicBezTo>
                  <a:pt x="1186" y="1122"/>
                  <a:pt x="1186" y="1108"/>
                  <a:pt x="1194" y="1098"/>
                </a:cubicBezTo>
                <a:cubicBezTo>
                  <a:pt x="1208" y="1081"/>
                  <a:pt x="1302" y="978"/>
                  <a:pt x="1326" y="954"/>
                </a:cubicBezTo>
                <a:cubicBezTo>
                  <a:pt x="1362" y="847"/>
                  <a:pt x="1370" y="816"/>
                  <a:pt x="1470" y="750"/>
                </a:cubicBezTo>
                <a:cubicBezTo>
                  <a:pt x="1494" y="677"/>
                  <a:pt x="1548" y="648"/>
                  <a:pt x="1602" y="594"/>
                </a:cubicBezTo>
                <a:cubicBezTo>
                  <a:pt x="1606" y="582"/>
                  <a:pt x="1608" y="569"/>
                  <a:pt x="1614" y="558"/>
                </a:cubicBezTo>
                <a:cubicBezTo>
                  <a:pt x="1620" y="545"/>
                  <a:pt x="1632" y="535"/>
                  <a:pt x="1638" y="522"/>
                </a:cubicBezTo>
                <a:cubicBezTo>
                  <a:pt x="1657" y="478"/>
                  <a:pt x="1652" y="440"/>
                  <a:pt x="1686" y="402"/>
                </a:cubicBezTo>
                <a:cubicBezTo>
                  <a:pt x="1744" y="337"/>
                  <a:pt x="1802" y="280"/>
                  <a:pt x="1854" y="210"/>
                </a:cubicBezTo>
                <a:cubicBezTo>
                  <a:pt x="1883" y="124"/>
                  <a:pt x="1857" y="152"/>
                  <a:pt x="1914" y="114"/>
                </a:cubicBezTo>
                <a:cubicBezTo>
                  <a:pt x="1971" y="28"/>
                  <a:pt x="1942" y="62"/>
                  <a:pt x="1998" y="6"/>
                </a:cubicBezTo>
                <a:cubicBezTo>
                  <a:pt x="2078" y="13"/>
                  <a:pt x="2163" y="0"/>
                  <a:pt x="2238" y="30"/>
                </a:cubicBezTo>
                <a:cubicBezTo>
                  <a:pt x="2251" y="35"/>
                  <a:pt x="2254" y="54"/>
                  <a:pt x="2262" y="66"/>
                </a:cubicBezTo>
                <a:cubicBezTo>
                  <a:pt x="2266" y="102"/>
                  <a:pt x="2268" y="138"/>
                  <a:pt x="2274" y="174"/>
                </a:cubicBezTo>
                <a:cubicBezTo>
                  <a:pt x="2283" y="227"/>
                  <a:pt x="2288" y="196"/>
                  <a:pt x="2310" y="246"/>
                </a:cubicBezTo>
                <a:cubicBezTo>
                  <a:pt x="2336" y="303"/>
                  <a:pt x="2343" y="336"/>
                  <a:pt x="2370" y="390"/>
                </a:cubicBezTo>
                <a:cubicBezTo>
                  <a:pt x="2390" y="429"/>
                  <a:pt x="2380" y="452"/>
                  <a:pt x="2394" y="498"/>
                </a:cubicBezTo>
                <a:cubicBezTo>
                  <a:pt x="2405" y="536"/>
                  <a:pt x="2423" y="549"/>
                  <a:pt x="2442" y="582"/>
                </a:cubicBezTo>
                <a:cubicBezTo>
                  <a:pt x="2494" y="672"/>
                  <a:pt x="2546" y="740"/>
                  <a:pt x="2634" y="798"/>
                </a:cubicBezTo>
                <a:cubicBezTo>
                  <a:pt x="2658" y="870"/>
                  <a:pt x="2626" y="801"/>
                  <a:pt x="2694" y="858"/>
                </a:cubicBezTo>
                <a:cubicBezTo>
                  <a:pt x="2714" y="875"/>
                  <a:pt x="2729" y="924"/>
                  <a:pt x="2742" y="942"/>
                </a:cubicBezTo>
                <a:cubicBezTo>
                  <a:pt x="2752" y="956"/>
                  <a:pt x="2766" y="966"/>
                  <a:pt x="2778" y="978"/>
                </a:cubicBezTo>
                <a:cubicBezTo>
                  <a:pt x="2790" y="1010"/>
                  <a:pt x="2787" y="1053"/>
                  <a:pt x="2814" y="1074"/>
                </a:cubicBezTo>
                <a:cubicBezTo>
                  <a:pt x="2854" y="1106"/>
                  <a:pt x="2958" y="1122"/>
                  <a:pt x="2958" y="1122"/>
                </a:cubicBezTo>
                <a:cubicBezTo>
                  <a:pt x="3010" y="1174"/>
                  <a:pt x="3026" y="1242"/>
                  <a:pt x="3066" y="1302"/>
                </a:cubicBezTo>
                <a:cubicBezTo>
                  <a:pt x="3085" y="1377"/>
                  <a:pt x="3131" y="1410"/>
                  <a:pt x="3174" y="1470"/>
                </a:cubicBezTo>
                <a:cubicBezTo>
                  <a:pt x="3228" y="1545"/>
                  <a:pt x="3253" y="1633"/>
                  <a:pt x="3318" y="1698"/>
                </a:cubicBezTo>
                <a:cubicBezTo>
                  <a:pt x="3345" y="1779"/>
                  <a:pt x="3308" y="1691"/>
                  <a:pt x="3366" y="1758"/>
                </a:cubicBezTo>
                <a:cubicBezTo>
                  <a:pt x="3385" y="1780"/>
                  <a:pt x="3391" y="1813"/>
                  <a:pt x="3414" y="1830"/>
                </a:cubicBezTo>
                <a:cubicBezTo>
                  <a:pt x="3430" y="1842"/>
                  <a:pt x="3448" y="1852"/>
                  <a:pt x="3462" y="1866"/>
                </a:cubicBezTo>
                <a:cubicBezTo>
                  <a:pt x="3501" y="1905"/>
                  <a:pt x="3480" y="1921"/>
                  <a:pt x="3510" y="1974"/>
                </a:cubicBezTo>
                <a:cubicBezTo>
                  <a:pt x="3518" y="1989"/>
                  <a:pt x="3534" y="1998"/>
                  <a:pt x="3546" y="2010"/>
                </a:cubicBezTo>
                <a:cubicBezTo>
                  <a:pt x="3569" y="2078"/>
                  <a:pt x="3549" y="2037"/>
                  <a:pt x="3630" y="2118"/>
                </a:cubicBezTo>
                <a:cubicBezTo>
                  <a:pt x="3683" y="2171"/>
                  <a:pt x="3649" y="2151"/>
                  <a:pt x="3738" y="2166"/>
                </a:cubicBezTo>
                <a:cubicBezTo>
                  <a:pt x="3765" y="2219"/>
                  <a:pt x="3797" y="2253"/>
                  <a:pt x="3834" y="2298"/>
                </a:cubicBezTo>
                <a:cubicBezTo>
                  <a:pt x="3887" y="2362"/>
                  <a:pt x="3917" y="2425"/>
                  <a:pt x="3966" y="2490"/>
                </a:cubicBezTo>
                <a:cubicBezTo>
                  <a:pt x="3973" y="2517"/>
                  <a:pt x="3990" y="2592"/>
                  <a:pt x="4002" y="2610"/>
                </a:cubicBezTo>
                <a:cubicBezTo>
                  <a:pt x="4018" y="2634"/>
                  <a:pt x="4037" y="2656"/>
                  <a:pt x="4050" y="2682"/>
                </a:cubicBezTo>
                <a:cubicBezTo>
                  <a:pt x="4073" y="2728"/>
                  <a:pt x="4082" y="2772"/>
                  <a:pt x="4110" y="2814"/>
                </a:cubicBezTo>
                <a:cubicBezTo>
                  <a:pt x="4098" y="2822"/>
                  <a:pt x="4088" y="2837"/>
                  <a:pt x="4074" y="2838"/>
                </a:cubicBezTo>
                <a:cubicBezTo>
                  <a:pt x="3978" y="2847"/>
                  <a:pt x="3878" y="2801"/>
                  <a:pt x="3786" y="2778"/>
                </a:cubicBezTo>
                <a:cubicBezTo>
                  <a:pt x="3720" y="2789"/>
                  <a:pt x="3647" y="2823"/>
                  <a:pt x="3582" y="2826"/>
                </a:cubicBezTo>
                <a:cubicBezTo>
                  <a:pt x="3430" y="2833"/>
                  <a:pt x="3278" y="2834"/>
                  <a:pt x="3126" y="2838"/>
                </a:cubicBezTo>
                <a:cubicBezTo>
                  <a:pt x="2977" y="2875"/>
                  <a:pt x="2125" y="2827"/>
                  <a:pt x="2058" y="2826"/>
                </a:cubicBezTo>
                <a:cubicBezTo>
                  <a:pt x="1936" y="2796"/>
                  <a:pt x="1856" y="2806"/>
                  <a:pt x="1722" y="2814"/>
                </a:cubicBezTo>
                <a:cubicBezTo>
                  <a:pt x="1488" y="2853"/>
                  <a:pt x="1262" y="2819"/>
                  <a:pt x="1026" y="2802"/>
                </a:cubicBezTo>
                <a:cubicBezTo>
                  <a:pt x="723" y="2810"/>
                  <a:pt x="386" y="2865"/>
                  <a:pt x="90" y="2766"/>
                </a:cubicBezTo>
                <a:cubicBezTo>
                  <a:pt x="74" y="2791"/>
                  <a:pt x="52" y="2872"/>
                  <a:pt x="6" y="2826"/>
                </a:cubicBezTo>
                <a:cubicBezTo>
                  <a:pt x="0" y="2820"/>
                  <a:pt x="6" y="2810"/>
                  <a:pt x="6" y="2802"/>
                </a:cubicBezTo>
                <a:close/>
              </a:path>
            </a:pathLst>
          </a:custGeom>
          <a:solidFill>
            <a:srgbClr val="EAEAEA"/>
          </a:solidFill>
          <a:ln w="9525">
            <a:solidFill>
              <a:srgbClr val="000000"/>
            </a:solidFill>
            <a:round/>
            <a:headEnd/>
            <a:tailEnd/>
          </a:ln>
        </p:spPr>
        <p:txBody>
          <a:bodyPr wrap="none" lIns="104306" tIns="52153" rIns="104306" bIns="52153"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i-FI" sz="25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6" name="Line 4">
            <a:extLst>
              <a:ext uri="{FF2B5EF4-FFF2-40B4-BE49-F238E27FC236}">
                <a16:creationId xmlns:a16="http://schemas.microsoft.com/office/drawing/2014/main" id="{BB0CCC38-6F31-4957-9ED9-98C35FB4C46A}"/>
              </a:ext>
            </a:extLst>
          </p:cNvPr>
          <p:cNvSpPr>
            <a:spLocks noChangeShapeType="1"/>
          </p:cNvSpPr>
          <p:nvPr/>
        </p:nvSpPr>
        <p:spPr bwMode="auto">
          <a:xfrm>
            <a:off x="1056904" y="2784845"/>
            <a:ext cx="754729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lIns="104306" tIns="52153" rIns="104306" bIns="52153"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i-FI" sz="2500"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7" name="Text Box 5">
            <a:extLst>
              <a:ext uri="{FF2B5EF4-FFF2-40B4-BE49-F238E27FC236}">
                <a16:creationId xmlns:a16="http://schemas.microsoft.com/office/drawing/2014/main" id="{B4A76F5D-DBFD-4141-B62A-D68CE8BC9D0C}"/>
              </a:ext>
            </a:extLst>
          </p:cNvPr>
          <p:cNvSpPr txBox="1">
            <a:spLocks noChangeArrowheads="1"/>
          </p:cNvSpPr>
          <p:nvPr/>
        </p:nvSpPr>
        <p:spPr bwMode="auto">
          <a:xfrm>
            <a:off x="160394" y="1301938"/>
            <a:ext cx="1868487" cy="41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sv-SE" altLang="fi-FI" sz="2000" kern="0" dirty="0">
                <a:solidFill>
                  <a:srgbClr val="006600"/>
                </a:solidFill>
              </a:rPr>
              <a:t>p</a:t>
            </a:r>
            <a:r>
              <a:rPr kumimoji="0" lang="sv-SE" altLang="fi-FI" sz="2000" b="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innallinen</a:t>
            </a:r>
            <a:endParaRPr kumimoji="0" lang="sv-SE" altLang="fi-FI" sz="20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endParaRPr>
          </a:p>
        </p:txBody>
      </p:sp>
      <p:sp>
        <p:nvSpPr>
          <p:cNvPr id="8" name="Text Box 6">
            <a:extLst>
              <a:ext uri="{FF2B5EF4-FFF2-40B4-BE49-F238E27FC236}">
                <a16:creationId xmlns:a16="http://schemas.microsoft.com/office/drawing/2014/main" id="{264E2036-F559-48B7-A649-30A78ED9E889}"/>
              </a:ext>
            </a:extLst>
          </p:cNvPr>
          <p:cNvSpPr txBox="1">
            <a:spLocks noChangeArrowheads="1"/>
          </p:cNvSpPr>
          <p:nvPr/>
        </p:nvSpPr>
        <p:spPr bwMode="auto">
          <a:xfrm>
            <a:off x="211138" y="3200324"/>
            <a:ext cx="18684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sv-SE" altLang="fi-FI" sz="2000" kern="0" dirty="0">
                <a:solidFill>
                  <a:srgbClr val="000066"/>
                </a:solidFill>
              </a:rPr>
              <a:t>s</a:t>
            </a:r>
            <a:r>
              <a:rPr kumimoji="0" lang="sv-SE" altLang="fi-FI" sz="20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yvällinen</a:t>
            </a:r>
            <a:endParaRPr kumimoji="0" lang="sv-SE" altLang="fi-FI" sz="20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endParaRPr>
          </a:p>
        </p:txBody>
      </p:sp>
      <p:sp>
        <p:nvSpPr>
          <p:cNvPr id="9" name="Text Box 7">
            <a:extLst>
              <a:ext uri="{FF2B5EF4-FFF2-40B4-BE49-F238E27FC236}">
                <a16:creationId xmlns:a16="http://schemas.microsoft.com/office/drawing/2014/main" id="{EBE9F951-F416-428D-AA18-76DE766A1FF0}"/>
              </a:ext>
            </a:extLst>
          </p:cNvPr>
          <p:cNvSpPr txBox="1">
            <a:spLocks noChangeArrowheads="1"/>
          </p:cNvSpPr>
          <p:nvPr/>
        </p:nvSpPr>
        <p:spPr bwMode="auto">
          <a:xfrm>
            <a:off x="6480813" y="1308027"/>
            <a:ext cx="2501898" cy="41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sv-SE" altLang="fi-FI" sz="2000" kern="0" dirty="0">
                <a:solidFill>
                  <a:srgbClr val="006600"/>
                </a:solidFill>
              </a:rPr>
              <a:t>n</a:t>
            </a:r>
            <a:r>
              <a:rPr kumimoji="0" lang="sv-SE" altLang="fi-FI" sz="2000" b="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äkyvä</a:t>
            </a:r>
            <a:r>
              <a:rPr kumimoji="0" lang="sv-SE" altLang="fi-FI" sz="2000" b="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a:t>
            </a:r>
            <a:r>
              <a:rPr kumimoji="0" lang="sv-SE" altLang="fi-FI" sz="2000" b="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kuultava</a:t>
            </a:r>
            <a:endParaRPr kumimoji="0" lang="sv-SE" altLang="fi-FI" sz="20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endParaRPr>
          </a:p>
        </p:txBody>
      </p:sp>
      <p:sp>
        <p:nvSpPr>
          <p:cNvPr id="10" name="Text Box 8">
            <a:extLst>
              <a:ext uri="{FF2B5EF4-FFF2-40B4-BE49-F238E27FC236}">
                <a16:creationId xmlns:a16="http://schemas.microsoft.com/office/drawing/2014/main" id="{AF2A4CAD-C89E-4A9C-A15C-CF09034E0FA3}"/>
              </a:ext>
            </a:extLst>
          </p:cNvPr>
          <p:cNvSpPr txBox="1">
            <a:spLocks noChangeArrowheads="1"/>
          </p:cNvSpPr>
          <p:nvPr/>
        </p:nvSpPr>
        <p:spPr bwMode="auto">
          <a:xfrm>
            <a:off x="3220150" y="2898775"/>
            <a:ext cx="2495550" cy="38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sv-SE" altLang="fi-FI" sz="1800" b="0" i="0" u="sng"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Muita</a:t>
            </a:r>
            <a:r>
              <a:rPr kumimoji="0" lang="sv-SE" altLang="fi-FI" sz="1800" b="0" i="0" u="sng"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800" b="0" i="0" u="sng"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eroavuuksia</a:t>
            </a:r>
            <a:endParaRPr kumimoji="0" lang="sv-SE" altLang="fi-FI" sz="1800" b="0" i="0" u="sng"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endParaRPr>
          </a:p>
        </p:txBody>
      </p:sp>
      <p:sp>
        <p:nvSpPr>
          <p:cNvPr id="11" name="Text Box 9">
            <a:extLst>
              <a:ext uri="{FF2B5EF4-FFF2-40B4-BE49-F238E27FC236}">
                <a16:creationId xmlns:a16="http://schemas.microsoft.com/office/drawing/2014/main" id="{DEF3FAF7-ACEC-4F28-95AD-5C40EA88E73D}"/>
              </a:ext>
            </a:extLst>
          </p:cNvPr>
          <p:cNvSpPr txBox="1">
            <a:spLocks noChangeArrowheads="1"/>
          </p:cNvSpPr>
          <p:nvPr/>
        </p:nvSpPr>
        <p:spPr bwMode="auto">
          <a:xfrm>
            <a:off x="1145381" y="3242423"/>
            <a:ext cx="7631112" cy="158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Perhe</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Syntyperä</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Kasvatus</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Etnisyys</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Usko/</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uskonto</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Ihmiskäsitys</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Elämänkatsomus</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Koulutus</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Sosiaaliluokka</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Elämänkokemus</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Seksuaalisuus</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Työkokemus</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Taidot</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endParaRPr lang="sv-SE" altLang="fi-FI" sz="1600" kern="0" dirty="0">
              <a:solidFill>
                <a:srgbClr val="000066"/>
              </a:solidFill>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Poliittinen</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mielipide</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Asenteet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Arvostukset</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Matkat</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Kulttuuri</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Sosiaaliset</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suhteet</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Tunteet</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000066"/>
                </a:solidFill>
                <a:effectLst/>
                <a:uLnTx/>
                <a:uFillTx/>
                <a:latin typeface="Verdana" panose="020B0604030504040204" pitchFamily="34" charset="0"/>
                <a:ea typeface="ＭＳ Ｐゴシック" panose="020B0600070205080204" pitchFamily="34" charset="-128"/>
              </a:rPr>
              <a:t>jne</a:t>
            </a:r>
            <a:r>
              <a:rPr kumimoji="0" lang="sv-SE" altLang="fi-FI" sz="1600" b="0" i="0" u="none" strike="noStrike" kern="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rPr>
              <a:t>.</a:t>
            </a:r>
            <a:endParaRPr kumimoji="0" lang="sv-SE" altLang="fi-FI" sz="1600" b="0" i="0" u="none" strike="noStrike" kern="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endParaRPr>
          </a:p>
        </p:txBody>
      </p:sp>
      <p:sp>
        <p:nvSpPr>
          <p:cNvPr id="12" name="Text Box 10">
            <a:extLst>
              <a:ext uri="{FF2B5EF4-FFF2-40B4-BE49-F238E27FC236}">
                <a16:creationId xmlns:a16="http://schemas.microsoft.com/office/drawing/2014/main" id="{73EBAAC1-A094-44DB-ACE5-72E5499E8A8D}"/>
              </a:ext>
            </a:extLst>
          </p:cNvPr>
          <p:cNvSpPr txBox="1">
            <a:spLocks noChangeArrowheads="1"/>
          </p:cNvSpPr>
          <p:nvPr/>
        </p:nvSpPr>
        <p:spPr bwMode="auto">
          <a:xfrm>
            <a:off x="1329316" y="4841648"/>
            <a:ext cx="2080474" cy="41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sv-SE" altLang="fi-FI" sz="2000" b="0" i="0" u="sng"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Ihmisyys</a:t>
            </a:r>
            <a:endParaRPr kumimoji="0" lang="sv-SE" altLang="fi-FI" sz="2000" b="0" i="0" u="sng"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endParaRPr>
          </a:p>
        </p:txBody>
      </p:sp>
      <p:sp>
        <p:nvSpPr>
          <p:cNvPr id="13" name="Text Box 11">
            <a:extLst>
              <a:ext uri="{FF2B5EF4-FFF2-40B4-BE49-F238E27FC236}">
                <a16:creationId xmlns:a16="http://schemas.microsoft.com/office/drawing/2014/main" id="{54130B0A-DC73-4C53-94BE-200DA837BFBC}"/>
              </a:ext>
            </a:extLst>
          </p:cNvPr>
          <p:cNvSpPr txBox="1">
            <a:spLocks noChangeArrowheads="1"/>
          </p:cNvSpPr>
          <p:nvPr/>
        </p:nvSpPr>
        <p:spPr bwMode="auto">
          <a:xfrm>
            <a:off x="52322" y="5248325"/>
            <a:ext cx="5060198" cy="109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Ilo</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Suru</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Menestys</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Vastoinkäymiset</a:t>
            </a:r>
            <a:endPar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Terveys</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Sairaus</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Rakkaus</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Tarve</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elää</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elää</a:t>
            </a:r>
            <a:r>
              <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chemeClr val="accent4"/>
                </a:solidFill>
                <a:effectLst/>
                <a:uLnTx/>
                <a:uFillTx/>
                <a:latin typeface="Verdana" panose="020B0604030504040204" pitchFamily="34" charset="0"/>
                <a:ea typeface="ＭＳ Ｐゴシック" panose="020B0600070205080204" pitchFamily="34" charset="-128"/>
              </a:rPr>
              <a:t>yhdessä</a:t>
            </a:r>
            <a:endParaRPr kumimoji="0" lang="sv-SE" altLang="fi-FI" sz="1600" b="0" i="0" u="none" strike="noStrike" kern="0" cap="none" spc="0" normalizeH="0" baseline="0" noProof="0" dirty="0">
              <a:ln>
                <a:noFill/>
              </a:ln>
              <a:solidFill>
                <a:schemeClr val="accent4"/>
              </a:solidFill>
              <a:effectLst/>
              <a:uLnTx/>
              <a:uFillTx/>
              <a:latin typeface="Verdana" panose="020B0604030504040204" pitchFamily="34" charset="0"/>
              <a:ea typeface="ＭＳ Ｐゴシック" panose="020B0600070205080204" pitchFamily="34" charset="-128"/>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sv-SE" altLang="fi-FI" sz="1600" b="0"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14" name="Text Box 12">
            <a:extLst>
              <a:ext uri="{FF2B5EF4-FFF2-40B4-BE49-F238E27FC236}">
                <a16:creationId xmlns:a16="http://schemas.microsoft.com/office/drawing/2014/main" id="{286D142A-28D4-468D-99E8-4390395B05F9}"/>
              </a:ext>
            </a:extLst>
          </p:cNvPr>
          <p:cNvSpPr txBox="1">
            <a:spLocks noChangeArrowheads="1"/>
          </p:cNvSpPr>
          <p:nvPr/>
        </p:nvSpPr>
        <p:spPr bwMode="auto">
          <a:xfrm>
            <a:off x="5165766" y="4876523"/>
            <a:ext cx="2993479" cy="41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sv-SE" altLang="fi-FI" sz="2000" b="0" i="0" u="sng"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Persoonallisuus</a:t>
            </a:r>
            <a:endParaRPr kumimoji="0" lang="sv-SE" altLang="fi-FI" sz="2000" b="0" i="0" u="sng"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endParaRPr>
          </a:p>
        </p:txBody>
      </p:sp>
      <p:sp>
        <p:nvSpPr>
          <p:cNvPr id="15" name="Text Box 13">
            <a:extLst>
              <a:ext uri="{FF2B5EF4-FFF2-40B4-BE49-F238E27FC236}">
                <a16:creationId xmlns:a16="http://schemas.microsoft.com/office/drawing/2014/main" id="{86409B70-D67C-42A5-99F1-34A27B4AF64C}"/>
              </a:ext>
            </a:extLst>
          </p:cNvPr>
          <p:cNvSpPr txBox="1">
            <a:spLocks noChangeArrowheads="1"/>
          </p:cNvSpPr>
          <p:nvPr/>
        </p:nvSpPr>
        <p:spPr bwMode="auto">
          <a:xfrm>
            <a:off x="4830550" y="5290880"/>
            <a:ext cx="3988432" cy="84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Minun</a:t>
            </a:r>
            <a:r>
              <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ainutlaatuinen</a:t>
            </a:r>
            <a:r>
              <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kokemukseni</a:t>
            </a:r>
            <a:r>
              <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persoonallisuus</a:t>
            </a:r>
            <a:r>
              <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joka</a:t>
            </a:r>
            <a:r>
              <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erottaa</a:t>
            </a:r>
            <a:r>
              <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rPr>
              <a:t> minut </a:t>
            </a: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muista</a:t>
            </a:r>
            <a:r>
              <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ryhmääni</a:t>
            </a:r>
            <a:r>
              <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rPr>
              <a:t> </a:t>
            </a:r>
            <a:r>
              <a:rPr kumimoji="0" lang="sv-SE" altLang="fi-FI" sz="1600" b="0" i="0" u="none" strike="noStrike" kern="0" cap="none" spc="0" normalizeH="0" baseline="0" noProof="0" dirty="0" err="1">
                <a:ln>
                  <a:noFill/>
                </a:ln>
                <a:solidFill>
                  <a:srgbClr val="660033"/>
                </a:solidFill>
                <a:effectLst/>
                <a:uLnTx/>
                <a:uFillTx/>
                <a:latin typeface="Verdana" panose="020B0604030504040204" pitchFamily="34" charset="0"/>
                <a:ea typeface="ＭＳ Ｐゴシック" panose="020B0600070205080204" pitchFamily="34" charset="-128"/>
              </a:rPr>
              <a:t>kuuluvista</a:t>
            </a:r>
            <a:endParaRPr kumimoji="0" lang="sv-SE" altLang="fi-FI" sz="1600" b="0" i="0" u="none" strike="noStrike" kern="0" cap="none" spc="0" normalizeH="0" baseline="0" noProof="0" dirty="0">
              <a:ln>
                <a:noFill/>
              </a:ln>
              <a:solidFill>
                <a:srgbClr val="660033"/>
              </a:solidFill>
              <a:effectLst/>
              <a:uLnTx/>
              <a:uFillTx/>
              <a:latin typeface="Verdana" panose="020B0604030504040204" pitchFamily="34" charset="0"/>
              <a:ea typeface="ＭＳ Ｐゴシック" panose="020B0600070205080204" pitchFamily="34" charset="-128"/>
            </a:endParaRPr>
          </a:p>
        </p:txBody>
      </p:sp>
      <p:sp>
        <p:nvSpPr>
          <p:cNvPr id="16" name="Text Box 14">
            <a:extLst>
              <a:ext uri="{FF2B5EF4-FFF2-40B4-BE49-F238E27FC236}">
                <a16:creationId xmlns:a16="http://schemas.microsoft.com/office/drawing/2014/main" id="{6FC73179-1533-40BD-8196-5F72B5518ADB}"/>
              </a:ext>
            </a:extLst>
          </p:cNvPr>
          <p:cNvSpPr txBox="1">
            <a:spLocks noChangeArrowheads="1"/>
          </p:cNvSpPr>
          <p:nvPr/>
        </p:nvSpPr>
        <p:spPr bwMode="auto">
          <a:xfrm>
            <a:off x="1707963" y="1308027"/>
            <a:ext cx="6059488" cy="169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06" tIns="52153" rIns="104306" bIns="52153">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marL="0" marR="0" lvl="0" indent="0" defTabSz="914400" eaLnBrk="0" fontAlgn="base" latinLnBrk="0" hangingPunct="0">
              <a:spcBef>
                <a:spcPct val="0"/>
              </a:spcBef>
              <a:spcAft>
                <a:spcPct val="0"/>
              </a:spcAft>
              <a:buClrTx/>
              <a:buSzTx/>
              <a:buFontTx/>
              <a:buNone/>
              <a:tabLst/>
              <a:defRPr/>
            </a:pPr>
            <a:r>
              <a:rPr kumimoji="0" lang="sv-SE" altLang="fi-FI" sz="1400" b="0"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rPr>
              <a:t> </a:t>
            </a:r>
            <a:r>
              <a:rPr kumimoji="0" lang="sv-SE" altLang="fi-FI" sz="1400" b="0" i="0" u="none" strike="noStrike" kern="0" cap="none" spc="0" normalizeH="0" baseline="0" noProof="0" dirty="0">
                <a:ln>
                  <a:noFill/>
                </a:ln>
                <a:solidFill>
                  <a:srgbClr val="006600"/>
                </a:solidFill>
                <a:effectLst/>
                <a:uLnTx/>
                <a:uFillTx/>
                <a:latin typeface="Times New Roman" panose="02020603050405020304" pitchFamily="18" charset="0"/>
                <a:ea typeface="ＭＳ Ｐゴシック" panose="020B0600070205080204" pitchFamily="34" charset="-128"/>
              </a:rPr>
              <a:t>	</a:t>
            </a:r>
            <a:r>
              <a:rPr kumimoji="0" lang="sv-SE" altLang="fi-FI" sz="14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                       </a:t>
            </a:r>
            <a:r>
              <a:rPr kumimoji="0" lang="sv-SE" altLang="fi-FI" sz="160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Sukupuoli</a:t>
            </a:r>
            <a:endPar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endParaRPr>
          </a:p>
          <a:p>
            <a:pPr marL="0" marR="0" lvl="0" indent="0" defTabSz="914400" eaLnBrk="0" fontAlgn="base" latinLnBrk="0" hangingPunct="0">
              <a:spcBef>
                <a:spcPct val="0"/>
              </a:spcBef>
              <a:spcAft>
                <a:spcPct val="0"/>
              </a:spcAft>
              <a:buClrTx/>
              <a:buSzTx/>
              <a:buFontTx/>
              <a:buNone/>
              <a:tabLst/>
              <a:defRPr/>
            </a:pPr>
            <a:endParaRPr kumimoji="0" lang="sv-SE" altLang="fi-FI" sz="8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endParaRPr>
          </a:p>
          <a:p>
            <a:pPr lvl="0" eaLnBrk="0" fontAlgn="base" hangingPunct="0">
              <a:spcBef>
                <a:spcPct val="0"/>
              </a:spcBef>
              <a:spcAft>
                <a:spcPct val="0"/>
              </a:spcAft>
              <a:buClrTx/>
              <a:buNone/>
              <a:defRPr/>
            </a:pPr>
            <a:r>
              <a:rPr lang="sv-SE" altLang="fi-FI" sz="1600" kern="0" dirty="0">
                <a:solidFill>
                  <a:srgbClr val="006600"/>
                </a:solidFill>
              </a:rPr>
              <a:t>                         </a:t>
            </a:r>
            <a:r>
              <a:rPr kumimoji="0" lang="sv-SE" altLang="fi-FI" sz="160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Pukeutuminen</a:t>
            </a:r>
            <a:r>
              <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  </a:t>
            </a:r>
            <a:r>
              <a:rPr kumimoji="0" lang="sv-SE" altLang="fi-FI" sz="160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Ikä</a:t>
            </a:r>
            <a:endPar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endParaRPr>
          </a:p>
          <a:p>
            <a:pPr lvl="0" eaLnBrk="0" fontAlgn="base" hangingPunct="0">
              <a:spcBef>
                <a:spcPct val="0"/>
              </a:spcBef>
              <a:spcAft>
                <a:spcPct val="0"/>
              </a:spcAft>
              <a:buClrTx/>
              <a:buNone/>
              <a:defRPr/>
            </a:pPr>
            <a:endParaRPr kumimoji="0" lang="sv-SE" altLang="fi-FI" sz="8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endParaRPr>
          </a:p>
          <a:p>
            <a:pPr marL="0" marR="0" lvl="0" indent="0" defTabSz="914400" eaLnBrk="0" fontAlgn="base" latinLnBrk="0" hangingPunct="0">
              <a:spcBef>
                <a:spcPct val="0"/>
              </a:spcBef>
              <a:spcAft>
                <a:spcPct val="0"/>
              </a:spcAft>
              <a:buClrTx/>
              <a:buSzTx/>
              <a:buFontTx/>
              <a:buNone/>
              <a:tabLst/>
              <a:defRPr/>
            </a:pPr>
            <a:r>
              <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                      </a:t>
            </a:r>
            <a:r>
              <a:rPr kumimoji="0" lang="sv-SE" altLang="fi-FI" sz="160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Nimi</a:t>
            </a:r>
            <a:r>
              <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  </a:t>
            </a:r>
            <a:r>
              <a:rPr kumimoji="0" lang="sv-SE" altLang="fi-FI" sz="160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Ihonväri</a:t>
            </a:r>
            <a:r>
              <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    </a:t>
            </a:r>
            <a:r>
              <a:rPr kumimoji="0" lang="sv-SE" altLang="fi-FI" sz="1600" i="0" u="none" strike="noStrike" kern="0" cap="none" spc="0" normalizeH="0" baseline="0" noProof="0" dirty="0" err="1">
                <a:ln>
                  <a:noFill/>
                </a:ln>
                <a:solidFill>
                  <a:srgbClr val="006600"/>
                </a:solidFill>
                <a:effectLst/>
                <a:uLnTx/>
                <a:uFillTx/>
              </a:rPr>
              <a:t>Kieli</a:t>
            </a:r>
            <a:endParaRPr lang="sv-SE" altLang="fi-FI" sz="1600" kern="0" dirty="0">
              <a:solidFill>
                <a:srgbClr val="006600"/>
              </a:solidFill>
            </a:endParaRPr>
          </a:p>
          <a:p>
            <a:pPr marL="0" marR="0" lvl="0" indent="0" defTabSz="914400" eaLnBrk="0" fontAlgn="base" latinLnBrk="0" hangingPunct="0">
              <a:spcBef>
                <a:spcPct val="0"/>
              </a:spcBef>
              <a:spcAft>
                <a:spcPct val="0"/>
              </a:spcAft>
              <a:buClrTx/>
              <a:buSzTx/>
              <a:buFontTx/>
              <a:buNone/>
              <a:tabLst/>
              <a:defRPr/>
            </a:pPr>
            <a:endParaRPr kumimoji="0" lang="sv-SE" altLang="fi-FI" sz="8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endParaRPr>
          </a:p>
          <a:p>
            <a:pPr marL="0" marR="0" lvl="0" indent="0" defTabSz="914400" eaLnBrk="0" fontAlgn="base" latinLnBrk="0" hangingPunct="0">
              <a:spcBef>
                <a:spcPct val="0"/>
              </a:spcBef>
              <a:spcAft>
                <a:spcPct val="0"/>
              </a:spcAft>
              <a:buClrTx/>
              <a:buSzTx/>
              <a:buFontTx/>
              <a:buNone/>
              <a:tabLst/>
              <a:defRPr/>
            </a:pPr>
            <a:r>
              <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                </a:t>
            </a:r>
            <a:r>
              <a:rPr kumimoji="0" lang="sv-SE" altLang="fi-FI" sz="160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Vamma</a:t>
            </a:r>
            <a:r>
              <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        </a:t>
            </a:r>
            <a:r>
              <a:rPr kumimoji="0" lang="sv-SE" altLang="fi-FI" sz="160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Kulttuuriset</a:t>
            </a:r>
            <a:r>
              <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rPr>
              <a:t> </a:t>
            </a:r>
            <a:r>
              <a:rPr kumimoji="0" lang="sv-SE" altLang="fi-FI" sz="1600" i="0" u="none" strike="noStrike" kern="0" cap="none" spc="0" normalizeH="0" baseline="0" noProof="0" dirty="0" err="1">
                <a:ln>
                  <a:noFill/>
                </a:ln>
                <a:solidFill>
                  <a:srgbClr val="006600"/>
                </a:solidFill>
                <a:effectLst/>
                <a:uLnTx/>
                <a:uFillTx/>
                <a:latin typeface="Verdana" panose="020B0604030504040204" pitchFamily="34" charset="0"/>
                <a:ea typeface="ＭＳ Ｐゴシック" panose="020B0600070205080204" pitchFamily="34" charset="-128"/>
              </a:rPr>
              <a:t>piirteet</a:t>
            </a:r>
            <a:endParaRPr kumimoji="0" lang="sv-SE" altLang="fi-FI" sz="1600" i="0" u="none" strike="noStrike" kern="0" cap="none" spc="0" normalizeH="0" baseline="0" noProof="0" dirty="0">
              <a:ln>
                <a:noFill/>
              </a:ln>
              <a:solidFill>
                <a:srgbClr val="006600"/>
              </a:solidFill>
              <a:effectLst/>
              <a:uLnTx/>
              <a:uFillTx/>
              <a:latin typeface="Verdana" panose="020B0604030504040204" pitchFamily="34" charset="0"/>
              <a:ea typeface="ＭＳ Ｐゴシック" panose="020B0600070205080204" pitchFamily="34" charset="-128"/>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sv-SE" altLang="fi-FI" sz="1400" b="0" i="0" u="none" strike="noStrike" kern="0" cap="none" spc="0" normalizeH="0" baseline="0" noProof="0" dirty="0">
              <a:ln>
                <a:noFill/>
              </a:ln>
              <a:solidFill>
                <a:schemeClr val="accent1"/>
              </a:solidFill>
              <a:effectLst/>
              <a:uLnTx/>
              <a:uFillTx/>
              <a:latin typeface="Verdana" panose="020B0604030504040204" pitchFamily="34" charset="0"/>
              <a:ea typeface="ＭＳ Ｐゴシック" panose="020B0600070205080204" pitchFamily="34" charset="-128"/>
            </a:endParaRPr>
          </a:p>
        </p:txBody>
      </p:sp>
      <p:sp>
        <p:nvSpPr>
          <p:cNvPr id="17" name="Rectangle 15">
            <a:extLst>
              <a:ext uri="{FF2B5EF4-FFF2-40B4-BE49-F238E27FC236}">
                <a16:creationId xmlns:a16="http://schemas.microsoft.com/office/drawing/2014/main" id="{09881A45-6309-415D-B23E-F2C521FEA8AA}"/>
              </a:ext>
            </a:extLst>
          </p:cNvPr>
          <p:cNvSpPr>
            <a:spLocks noChangeArrowheads="1"/>
          </p:cNvSpPr>
          <p:nvPr/>
        </p:nvSpPr>
        <p:spPr bwMode="auto">
          <a:xfrm>
            <a:off x="0" y="3105150"/>
            <a:ext cx="21113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306" tIns="52153" rIns="104306" bIns="52153" anchor="ctr">
            <a:spAutoFit/>
          </a:bodyPr>
          <a:lstStyle>
            <a:lvl1pPr>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ea typeface="ＭＳ Ｐゴシック" panose="020B0600070205080204" pitchFamily="34" charset="-128"/>
              </a:defRPr>
            </a:lvl9pPr>
          </a:lstStyle>
          <a:p>
            <a:pPr fontAlgn="base">
              <a:spcBef>
                <a:spcPct val="0"/>
              </a:spcBef>
              <a:spcAft>
                <a:spcPct val="0"/>
              </a:spcAft>
              <a:buClrTx/>
              <a:buFontTx/>
              <a:buNone/>
            </a:pPr>
            <a:endParaRPr lang="fi-FI" altLang="fi-FI" sz="25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1007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D05952-BBFF-4312-A2E4-E8E6940AE8FE}"/>
              </a:ext>
            </a:extLst>
          </p:cNvPr>
          <p:cNvSpPr>
            <a:spLocks noGrp="1"/>
          </p:cNvSpPr>
          <p:nvPr>
            <p:ph type="title"/>
          </p:nvPr>
        </p:nvSpPr>
        <p:spPr>
          <a:xfrm>
            <a:off x="433633" y="256227"/>
            <a:ext cx="6278400" cy="1157494"/>
          </a:xfrm>
        </p:spPr>
        <p:txBody>
          <a:bodyPr/>
          <a:lstStyle/>
          <a:p>
            <a:r>
              <a:rPr lang="fi-FI" dirty="0">
                <a:solidFill>
                  <a:srgbClr val="CC0000"/>
                </a:solidFill>
                <a:effectLst>
                  <a:outerShdw blurRad="38100" dist="38100" dir="2700000" algn="tl">
                    <a:srgbClr val="000000">
                      <a:alpha val="43137"/>
                    </a:srgbClr>
                  </a:outerShdw>
                </a:effectLst>
              </a:rPr>
              <a:t>Miksi olemme täällä?</a:t>
            </a:r>
          </a:p>
        </p:txBody>
      </p:sp>
      <p:sp>
        <p:nvSpPr>
          <p:cNvPr id="3" name="Sisällön paikkamerkki 2">
            <a:extLst>
              <a:ext uri="{FF2B5EF4-FFF2-40B4-BE49-F238E27FC236}">
                <a16:creationId xmlns:a16="http://schemas.microsoft.com/office/drawing/2014/main" id="{6E88F979-E481-45CA-8C0E-2FB123A828D5}"/>
              </a:ext>
            </a:extLst>
          </p:cNvPr>
          <p:cNvSpPr>
            <a:spLocks noGrp="1"/>
          </p:cNvSpPr>
          <p:nvPr>
            <p:ph idx="1"/>
          </p:nvPr>
        </p:nvSpPr>
        <p:spPr>
          <a:xfrm>
            <a:off x="433633" y="3680278"/>
            <a:ext cx="8319842" cy="2301422"/>
          </a:xfrm>
        </p:spPr>
        <p:txBody>
          <a:bodyPr>
            <a:normAutofit/>
          </a:bodyPr>
          <a:lstStyle/>
          <a:p>
            <a:pPr marL="0" lvl="0" indent="0">
              <a:buNone/>
            </a:pPr>
            <a:r>
              <a:rPr lang="fi-FI" sz="1900" u="sng" dirty="0">
                <a:solidFill>
                  <a:prstClr val="black"/>
                </a:solidFill>
              </a:rPr>
              <a:t>Koulutuksen tavoitteet:</a:t>
            </a:r>
          </a:p>
          <a:p>
            <a:pPr lvl="0"/>
            <a:r>
              <a:rPr lang="fi-FI" sz="1900" dirty="0">
                <a:solidFill>
                  <a:prstClr val="black"/>
                </a:solidFill>
              </a:rPr>
              <a:t>Kehittää vapaaehtoisille tarjottavaa tukea</a:t>
            </a:r>
          </a:p>
          <a:p>
            <a:pPr lvl="0"/>
            <a:r>
              <a:rPr lang="fi-FI" sz="1900" dirty="0">
                <a:solidFill>
                  <a:prstClr val="black"/>
                </a:solidFill>
              </a:rPr>
              <a:t>Antaa valmiuksia ystävätoiminnan vapaaehtoisten tukemiseen</a:t>
            </a:r>
          </a:p>
          <a:p>
            <a:pPr lvl="0"/>
            <a:r>
              <a:rPr lang="fi-FI" sz="1900" dirty="0">
                <a:solidFill>
                  <a:prstClr val="black"/>
                </a:solidFill>
              </a:rPr>
              <a:t>Antaa valmiuksia ja eväitä vertaistukitapaamisten ohjaamiseen</a:t>
            </a:r>
          </a:p>
          <a:p>
            <a:pPr lvl="0"/>
            <a:r>
              <a:rPr lang="fi-FI" sz="1900" dirty="0">
                <a:solidFill>
                  <a:prstClr val="black"/>
                </a:solidFill>
              </a:rPr>
              <a:t>Vertaistukitapaamisten aiheita ja ohjeita niiden pitämiseen</a:t>
            </a:r>
          </a:p>
          <a:p>
            <a:pPr marL="0" indent="0">
              <a:buNone/>
            </a:pPr>
            <a:endParaRPr lang="fi-FI" sz="2000" dirty="0"/>
          </a:p>
          <a:p>
            <a:pPr marL="0" indent="0">
              <a:buNone/>
            </a:pPr>
            <a:endParaRPr lang="fi-FI" sz="1800" dirty="0"/>
          </a:p>
          <a:p>
            <a:pPr marL="0" indent="0">
              <a:buNone/>
            </a:pPr>
            <a:endParaRPr lang="fi-FI" dirty="0"/>
          </a:p>
        </p:txBody>
      </p:sp>
      <p:sp>
        <p:nvSpPr>
          <p:cNvPr id="5" name="Tekstiruutu 4">
            <a:extLst>
              <a:ext uri="{FF2B5EF4-FFF2-40B4-BE49-F238E27FC236}">
                <a16:creationId xmlns:a16="http://schemas.microsoft.com/office/drawing/2014/main" id="{41DEA0A6-542E-4D34-9E67-BDF5FF191446}"/>
              </a:ext>
            </a:extLst>
          </p:cNvPr>
          <p:cNvSpPr txBox="1"/>
          <p:nvPr/>
        </p:nvSpPr>
        <p:spPr>
          <a:xfrm>
            <a:off x="433633" y="1546506"/>
            <a:ext cx="7843468" cy="1792863"/>
          </a:xfrm>
          <a:prstGeom prst="rect">
            <a:avLst/>
          </a:prstGeom>
          <a:noFill/>
        </p:spPr>
        <p:txBody>
          <a:bodyPr wrap="square" rtlCol="0">
            <a:spAutoFit/>
          </a:bodyPr>
          <a:lstStyle/>
          <a:p>
            <a:pPr algn="just">
              <a:lnSpc>
                <a:spcPts val="2700"/>
              </a:lnSpc>
            </a:pPr>
            <a:r>
              <a:rPr lang="fi-FI" sz="2100" dirty="0"/>
              <a:t>Mentorimallin ja mentorien koulutuksen kehittäminen on lähtenyt tarpeesta saada ystävävälittäjille työpari, joka järjestää vapaaehtoisille ystäville vertaistukitapaamisia sekä tukee vapaaehtoisia ja selvittää ristiriitatilanteita yhdessä ystävävälittäjän kanssa.</a:t>
            </a:r>
          </a:p>
        </p:txBody>
      </p:sp>
    </p:spTree>
    <p:extLst>
      <p:ext uri="{BB962C8B-B14F-4D97-AF65-F5344CB8AC3E}">
        <p14:creationId xmlns:p14="http://schemas.microsoft.com/office/powerpoint/2010/main" val="340131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a:xfrm>
            <a:off x="447675" y="223137"/>
            <a:ext cx="6278400" cy="1325563"/>
          </a:xfrm>
        </p:spPr>
        <p:txBody>
          <a:bodyPr anchor="ctr">
            <a:normAutofit/>
          </a:bodyPr>
          <a:lstStyle/>
          <a:p>
            <a:r>
              <a:rPr lang="fi-FI" dirty="0">
                <a:solidFill>
                  <a:srgbClr val="CC0000"/>
                </a:solidFill>
                <a:effectLst>
                  <a:outerShdw blurRad="38100" dist="38100" dir="2700000" algn="tl">
                    <a:srgbClr val="000000">
                      <a:alpha val="43137"/>
                    </a:srgbClr>
                  </a:outerShdw>
                </a:effectLst>
              </a:rPr>
              <a:t>Ryhmä ja sen ohjaaminen</a:t>
            </a:r>
          </a:p>
        </p:txBody>
      </p:sp>
      <p:sp>
        <p:nvSpPr>
          <p:cNvPr id="3" name="Sisällön paikkamerkki 2">
            <a:extLst>
              <a:ext uri="{FF2B5EF4-FFF2-40B4-BE49-F238E27FC236}">
                <a16:creationId xmlns:a16="http://schemas.microsoft.com/office/drawing/2014/main" id="{31B13A7F-9F70-4DE6-A48D-35A9625FD2C1}"/>
              </a:ext>
            </a:extLst>
          </p:cNvPr>
          <p:cNvSpPr>
            <a:spLocks noGrp="1"/>
          </p:cNvSpPr>
          <p:nvPr>
            <p:ph sz="half" idx="1"/>
          </p:nvPr>
        </p:nvSpPr>
        <p:spPr>
          <a:xfrm>
            <a:off x="447675" y="1825625"/>
            <a:ext cx="3886200" cy="4032000"/>
          </a:xfrm>
        </p:spPr>
        <p:txBody>
          <a:bodyPr>
            <a:normAutofit/>
          </a:bodyPr>
          <a:lstStyle/>
          <a:p>
            <a:r>
              <a:rPr lang="fi-FI" dirty="0"/>
              <a:t>Avoin tai suljettu ryhmä</a:t>
            </a:r>
          </a:p>
          <a:p>
            <a:r>
              <a:rPr lang="fi-FI" dirty="0"/>
              <a:t>Vaitiolo ja pelisäännöt</a:t>
            </a:r>
          </a:p>
          <a:p>
            <a:r>
              <a:rPr lang="fi-FI" dirty="0"/>
              <a:t>Ilmapiiri</a:t>
            </a:r>
          </a:p>
          <a:p>
            <a:r>
              <a:rPr lang="fi-FI" dirty="0"/>
              <a:t>Sanallinen ja sanaton viestintä</a:t>
            </a:r>
          </a:p>
        </p:txBody>
      </p:sp>
      <p:pic>
        <p:nvPicPr>
          <p:cNvPr id="4" name="Kuva 3">
            <a:extLst>
              <a:ext uri="{FF2B5EF4-FFF2-40B4-BE49-F238E27FC236}">
                <a16:creationId xmlns:a16="http://schemas.microsoft.com/office/drawing/2014/main" id="{142C162C-9563-4843-BDE0-9233F214CF7D}"/>
              </a:ext>
            </a:extLst>
          </p:cNvPr>
          <p:cNvPicPr>
            <a:picLocks noChangeAspect="1"/>
          </p:cNvPicPr>
          <p:nvPr/>
        </p:nvPicPr>
        <p:blipFill rotWithShape="1">
          <a:blip r:embed="rId3"/>
          <a:srcRect l="10354" r="25309" b="-1"/>
          <a:stretch/>
        </p:blipFill>
        <p:spPr>
          <a:xfrm>
            <a:off x="4448175" y="1825625"/>
            <a:ext cx="4419600" cy="4032000"/>
          </a:xfrm>
          <a:prstGeom prst="rect">
            <a:avLst/>
          </a:prstGeom>
          <a:noFill/>
        </p:spPr>
      </p:pic>
    </p:spTree>
    <p:extLst>
      <p:ext uri="{BB962C8B-B14F-4D97-AF65-F5344CB8AC3E}">
        <p14:creationId xmlns:p14="http://schemas.microsoft.com/office/powerpoint/2010/main" val="954352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Mieti parin kanssa</a:t>
            </a:r>
          </a:p>
        </p:txBody>
      </p:sp>
      <p:sp>
        <p:nvSpPr>
          <p:cNvPr id="3" name="Sisällön paikkamerkki 2">
            <a:extLst>
              <a:ext uri="{FF2B5EF4-FFF2-40B4-BE49-F238E27FC236}">
                <a16:creationId xmlns:a16="http://schemas.microsoft.com/office/drawing/2014/main" id="{31B13A7F-9F70-4DE6-A48D-35A9625FD2C1}"/>
              </a:ext>
            </a:extLst>
          </p:cNvPr>
          <p:cNvSpPr>
            <a:spLocks noGrp="1"/>
          </p:cNvSpPr>
          <p:nvPr>
            <p:ph idx="1"/>
          </p:nvPr>
        </p:nvSpPr>
        <p:spPr>
          <a:xfrm>
            <a:off x="628650" y="1605850"/>
            <a:ext cx="7886700" cy="4032000"/>
          </a:xfrm>
        </p:spPr>
        <p:txBody>
          <a:bodyPr/>
          <a:lstStyle/>
          <a:p>
            <a:pPr marL="0" indent="0">
              <a:buNone/>
            </a:pPr>
            <a:r>
              <a:rPr lang="fi-FI" dirty="0"/>
              <a:t>Olette kokoontuneet jo kahdesti ja olet huomannut, että ryhmässäsi on:</a:t>
            </a:r>
          </a:p>
          <a:p>
            <a:pPr marL="0" indent="0">
              <a:buNone/>
            </a:pPr>
            <a:endParaRPr lang="fi-FI" sz="800" dirty="0"/>
          </a:p>
          <a:p>
            <a:pPr lvl="1">
              <a:buFontTx/>
              <a:buChar char="-"/>
            </a:pPr>
            <a:r>
              <a:rPr lang="fi-FI" dirty="0"/>
              <a:t>Dominoiva osallistuja</a:t>
            </a:r>
          </a:p>
          <a:p>
            <a:pPr lvl="1">
              <a:buFontTx/>
              <a:buChar char="-"/>
            </a:pPr>
            <a:r>
              <a:rPr lang="fi-FI" dirty="0"/>
              <a:t>Hiljainen osallistuja</a:t>
            </a:r>
          </a:p>
          <a:p>
            <a:pPr lvl="1">
              <a:buFontTx/>
              <a:buChar char="-"/>
            </a:pPr>
            <a:r>
              <a:rPr lang="fi-FI" dirty="0"/>
              <a:t>Kriittinen osallistuja</a:t>
            </a:r>
          </a:p>
          <a:p>
            <a:pPr marL="0" indent="0">
              <a:buNone/>
            </a:pPr>
            <a:endParaRPr lang="fi-FI" dirty="0"/>
          </a:p>
          <a:p>
            <a:pPr marL="0" indent="0">
              <a:buNone/>
            </a:pPr>
            <a:r>
              <a:rPr lang="fi-FI" dirty="0"/>
              <a:t>Miten puutut tilanteeseen?</a:t>
            </a:r>
          </a:p>
        </p:txBody>
      </p:sp>
    </p:spTree>
    <p:extLst>
      <p:ext uri="{BB962C8B-B14F-4D97-AF65-F5344CB8AC3E}">
        <p14:creationId xmlns:p14="http://schemas.microsoft.com/office/powerpoint/2010/main" val="29737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a:xfrm>
            <a:off x="628650" y="280287"/>
            <a:ext cx="6278400" cy="1325563"/>
          </a:xfrm>
        </p:spPr>
        <p:txBody>
          <a:bodyPr anchor="ctr">
            <a:normAutofit/>
          </a:bodyPr>
          <a:lstStyle/>
          <a:p>
            <a:r>
              <a:rPr lang="fi-FI" dirty="0">
                <a:solidFill>
                  <a:srgbClr val="CC0000"/>
                </a:solidFill>
                <a:effectLst>
                  <a:outerShdw blurRad="38100" dist="38100" dir="2700000" algn="tl">
                    <a:srgbClr val="000000">
                      <a:alpha val="43137"/>
                    </a:srgbClr>
                  </a:outerShdw>
                </a:effectLst>
              </a:rPr>
              <a:t>Rakentavan keskustelun pelisäännöt</a:t>
            </a:r>
            <a:r>
              <a:rPr lang="fi-FI" dirty="0">
                <a:solidFill>
                  <a:srgbClr val="CC0000"/>
                </a:solidFill>
              </a:rPr>
              <a:t> (Erätauko)</a:t>
            </a:r>
          </a:p>
        </p:txBody>
      </p:sp>
      <p:graphicFrame>
        <p:nvGraphicFramePr>
          <p:cNvPr id="5" name="Sisällön paikkamerkki 2">
            <a:extLst>
              <a:ext uri="{FF2B5EF4-FFF2-40B4-BE49-F238E27FC236}">
                <a16:creationId xmlns:a16="http://schemas.microsoft.com/office/drawing/2014/main" id="{B49EB792-0809-4AF1-9DC8-72D1214D0242}"/>
              </a:ext>
            </a:extLst>
          </p:cNvPr>
          <p:cNvGraphicFramePr>
            <a:graphicFrameLocks noGrp="1"/>
          </p:cNvGraphicFramePr>
          <p:nvPr>
            <p:ph idx="1"/>
            <p:extLst>
              <p:ext uri="{D42A27DB-BD31-4B8C-83A1-F6EECF244321}">
                <p14:modId xmlns:p14="http://schemas.microsoft.com/office/powerpoint/2010/main" val="2422073379"/>
              </p:ext>
            </p:extLst>
          </p:nvPr>
        </p:nvGraphicFramePr>
        <p:xfrm>
          <a:off x="257175" y="1825625"/>
          <a:ext cx="8667750" cy="3956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6405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5FA00-9627-4AC1-B774-3B4A81F5CEB0}"/>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Näin esität dialogisia kysymyksiä</a:t>
            </a:r>
          </a:p>
        </p:txBody>
      </p:sp>
      <p:sp>
        <p:nvSpPr>
          <p:cNvPr id="3" name="Sisällön paikkamerkki 2">
            <a:extLst>
              <a:ext uri="{FF2B5EF4-FFF2-40B4-BE49-F238E27FC236}">
                <a16:creationId xmlns:a16="http://schemas.microsoft.com/office/drawing/2014/main" id="{31B13A7F-9F70-4DE6-A48D-35A9625FD2C1}"/>
              </a:ext>
            </a:extLst>
          </p:cNvPr>
          <p:cNvSpPr>
            <a:spLocks noGrp="1"/>
          </p:cNvSpPr>
          <p:nvPr>
            <p:ph idx="1"/>
          </p:nvPr>
        </p:nvSpPr>
        <p:spPr>
          <a:xfrm>
            <a:off x="474270" y="1873125"/>
            <a:ext cx="7886700" cy="4032000"/>
          </a:xfrm>
        </p:spPr>
        <p:txBody>
          <a:bodyPr/>
          <a:lstStyle/>
          <a:p>
            <a:pPr marL="514350" indent="-514350">
              <a:buFont typeface="+mj-lt"/>
              <a:buAutoNum type="arabicPeriod"/>
            </a:pPr>
            <a:r>
              <a:rPr lang="fi-FI" dirty="0"/>
              <a:t>Esitä kysymyksiä, jotka ovat muodoltaan avoimia, ei suljettuja.</a:t>
            </a:r>
          </a:p>
          <a:p>
            <a:pPr marL="514350" indent="-514350">
              <a:buFont typeface="+mj-lt"/>
              <a:buAutoNum type="arabicPeriod"/>
            </a:pPr>
            <a:r>
              <a:rPr lang="fi-FI" dirty="0"/>
              <a:t>Kiinnitä kysymykselläsi huomio tiettyihin asioihin keskustelijoiden kokemuksissa.</a:t>
            </a:r>
          </a:p>
          <a:p>
            <a:pPr marL="514350" indent="-514350">
              <a:buFont typeface="+mj-lt"/>
              <a:buAutoNum type="arabicPeriod"/>
            </a:pPr>
            <a:r>
              <a:rPr lang="fi-FI" dirty="0"/>
              <a:t>Voit pohjustaa kysymystä kertomalla, millaisesta omakohtaisesta kokemuksesta se nousee.</a:t>
            </a:r>
          </a:p>
          <a:p>
            <a:endParaRPr lang="fi-FI" dirty="0"/>
          </a:p>
          <a:p>
            <a:pPr marL="0" indent="0">
              <a:buNone/>
            </a:pPr>
            <a:endParaRPr lang="fi-FI" dirty="0"/>
          </a:p>
        </p:txBody>
      </p:sp>
    </p:spTree>
    <p:extLst>
      <p:ext uri="{BB962C8B-B14F-4D97-AF65-F5344CB8AC3E}">
        <p14:creationId xmlns:p14="http://schemas.microsoft.com/office/powerpoint/2010/main" val="3949892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5333" y="2748556"/>
            <a:ext cx="8673333" cy="1467184"/>
          </a:xfrm>
        </p:spPr>
        <p:txBody>
          <a:bodyPr anchor="ctr">
            <a:normAutofit/>
          </a:bodyPr>
          <a:lstStyle/>
          <a:p>
            <a:pPr algn="ctr">
              <a:lnSpc>
                <a:spcPct val="110000"/>
              </a:lnSpc>
            </a:pPr>
            <a:r>
              <a:rPr lang="fi-FI" sz="3200" dirty="0"/>
              <a:t>Vertaistukitapaamiset</a:t>
            </a:r>
            <a:br>
              <a:rPr lang="fi-FI" sz="3200" dirty="0"/>
            </a:br>
            <a:r>
              <a:rPr lang="fi-FI" sz="3200" dirty="0"/>
              <a:t>(kesto 2-3 h)</a:t>
            </a:r>
          </a:p>
        </p:txBody>
      </p:sp>
    </p:spTree>
    <p:extLst>
      <p:ext uri="{BB962C8B-B14F-4D97-AF65-F5344CB8AC3E}">
        <p14:creationId xmlns:p14="http://schemas.microsoft.com/office/powerpoint/2010/main" val="1573137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a:xfrm>
            <a:off x="438150" y="299493"/>
            <a:ext cx="6278400" cy="1325563"/>
          </a:xfrm>
        </p:spPr>
        <p:txBody>
          <a:bodyPr/>
          <a:lstStyle/>
          <a:p>
            <a:r>
              <a:rPr lang="fi-FI" dirty="0">
                <a:solidFill>
                  <a:srgbClr val="CC0000"/>
                </a:solidFill>
                <a:effectLst>
                  <a:outerShdw blurRad="38100" dist="38100" dir="2700000" algn="tl">
                    <a:srgbClr val="000000">
                      <a:alpha val="43137"/>
                    </a:srgbClr>
                  </a:outerShdw>
                </a:effectLst>
              </a:rPr>
              <a:t>Ryhmän aloitus ja toisiimme tutustuminen</a:t>
            </a: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a:xfrm>
            <a:off x="742950" y="1863725"/>
            <a:ext cx="7886700" cy="4032000"/>
          </a:xfrm>
        </p:spPr>
        <p:txBody>
          <a:bodyPr/>
          <a:lstStyle/>
          <a:p>
            <a:pPr marL="0" indent="0">
              <a:buNone/>
            </a:pPr>
            <a:r>
              <a:rPr lang="fi-FI" dirty="0"/>
              <a:t>Tavoite:</a:t>
            </a:r>
          </a:p>
          <a:p>
            <a:pPr lvl="1"/>
            <a:r>
              <a:rPr lang="fi-FI" sz="2600" dirty="0"/>
              <a:t>tutustutaan toisiin ryhmäläisiin</a:t>
            </a:r>
          </a:p>
          <a:p>
            <a:pPr lvl="1"/>
            <a:r>
              <a:rPr lang="fi-FI" sz="2600" dirty="0"/>
              <a:t>sovitaan tapaamiskertojen pelisäännöt</a:t>
            </a:r>
          </a:p>
          <a:p>
            <a:endParaRPr lang="fi-FI" dirty="0"/>
          </a:p>
        </p:txBody>
      </p:sp>
    </p:spTree>
    <p:extLst>
      <p:ext uri="{BB962C8B-B14F-4D97-AF65-F5344CB8AC3E}">
        <p14:creationId xmlns:p14="http://schemas.microsoft.com/office/powerpoint/2010/main" val="2112657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Oma jaksaminen ja omat voimavarat</a:t>
            </a: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p:txBody>
          <a:bodyPr>
            <a:normAutofit/>
          </a:bodyPr>
          <a:lstStyle/>
          <a:p>
            <a:pPr marL="0" indent="0">
              <a:buNone/>
            </a:pPr>
            <a:r>
              <a:rPr lang="fi-FI" dirty="0"/>
              <a:t>Tavoite:</a:t>
            </a:r>
          </a:p>
          <a:p>
            <a:pPr lvl="1"/>
            <a:r>
              <a:rPr lang="fi-FI" dirty="0"/>
              <a:t>mietitään ja keskustellaan omasta jaksamisesta ja omista voimavaroista</a:t>
            </a:r>
          </a:p>
          <a:p>
            <a:pPr lvl="2"/>
            <a:r>
              <a:rPr lang="fi-FI" dirty="0"/>
              <a:t>miksi ei-sanan sanominen on vaikeaa, myötätuntouupumus, itsemyötätunto, voimavarat ja </a:t>
            </a:r>
            <a:r>
              <a:rPr lang="fi-FI" dirty="0" err="1"/>
              <a:t>resilienssi</a:t>
            </a:r>
            <a:endParaRPr lang="fi-FI" dirty="0"/>
          </a:p>
          <a:p>
            <a:pPr lvl="1"/>
            <a:r>
              <a:rPr lang="fi-FI" dirty="0"/>
              <a:t>tehdään pari pientä tehtävää, joiden avulla harjoitellaan itsemyötätuntoa sekä luopumista omaa jaksamista ”rasittavasta” asiasta/tunteesta/tms. </a:t>
            </a:r>
          </a:p>
          <a:p>
            <a:endParaRPr lang="fi-FI" dirty="0"/>
          </a:p>
        </p:txBody>
      </p:sp>
    </p:spTree>
    <p:extLst>
      <p:ext uri="{BB962C8B-B14F-4D97-AF65-F5344CB8AC3E}">
        <p14:creationId xmlns:p14="http://schemas.microsoft.com/office/powerpoint/2010/main" val="3618246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a:xfrm>
            <a:off x="428625" y="280287"/>
            <a:ext cx="6278400" cy="1325563"/>
          </a:xfrm>
        </p:spPr>
        <p:txBody>
          <a:bodyPr/>
          <a:lstStyle/>
          <a:p>
            <a:r>
              <a:rPr lang="fi-FI">
                <a:solidFill>
                  <a:srgbClr val="CC0000"/>
                </a:solidFill>
                <a:effectLst>
                  <a:outerShdw blurRad="38100" dist="38100" dir="2700000" algn="tl">
                    <a:srgbClr val="000000">
                      <a:alpha val="43137"/>
                    </a:srgbClr>
                  </a:outerShdw>
                </a:effectLst>
              </a:rPr>
              <a:t>Haastavat tilanteet</a:t>
            </a:r>
            <a:endParaRPr lang="fi-FI" dirty="0">
              <a:solidFill>
                <a:srgbClr val="CC0000"/>
              </a:solidFill>
              <a:effectLst>
                <a:outerShdw blurRad="38100" dist="38100" dir="2700000" algn="tl">
                  <a:srgbClr val="000000">
                    <a:alpha val="43137"/>
                  </a:srgbClr>
                </a:outerShdw>
              </a:effectLst>
            </a:endParaRP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a:xfrm>
            <a:off x="628650" y="1605850"/>
            <a:ext cx="7886700" cy="3623375"/>
          </a:xfrm>
        </p:spPr>
        <p:txBody>
          <a:bodyPr/>
          <a:lstStyle/>
          <a:p>
            <a:pPr marL="0" indent="0">
              <a:buNone/>
            </a:pPr>
            <a:r>
              <a:rPr lang="fi-FI" dirty="0"/>
              <a:t>Tavoite:</a:t>
            </a:r>
          </a:p>
          <a:p>
            <a:pPr lvl="1"/>
            <a:r>
              <a:rPr lang="fi-FI" sz="2600" dirty="0"/>
              <a:t>kuinka vapaaehtoinen ystävä selviää haastavasta tilanteesta</a:t>
            </a:r>
          </a:p>
          <a:p>
            <a:pPr lvl="1"/>
            <a:r>
              <a:rPr lang="fi-FI" sz="2600" dirty="0"/>
              <a:t>kuinka hän saa sen nollattua mielestä</a:t>
            </a:r>
          </a:p>
          <a:p>
            <a:pPr lvl="1"/>
            <a:r>
              <a:rPr lang="fi-FI" sz="2600" dirty="0"/>
              <a:t>käydään läpi muutamia haastavia tilanteita ja mietitään kuinka niissä olisi hyvä toimia</a:t>
            </a:r>
          </a:p>
        </p:txBody>
      </p:sp>
    </p:spTree>
    <p:extLst>
      <p:ext uri="{BB962C8B-B14F-4D97-AF65-F5344CB8AC3E}">
        <p14:creationId xmlns:p14="http://schemas.microsoft.com/office/powerpoint/2010/main" val="909771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Hemmotteluilta</a:t>
            </a: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p:txBody>
          <a:bodyPr/>
          <a:lstStyle/>
          <a:p>
            <a:pPr marL="0" indent="0">
              <a:buNone/>
            </a:pPr>
            <a:r>
              <a:rPr lang="fi-FI" dirty="0"/>
              <a:t>Tavoite:</a:t>
            </a:r>
          </a:p>
          <a:p>
            <a:pPr lvl="1"/>
            <a:r>
              <a:rPr lang="fi-FI" sz="2600" dirty="0"/>
              <a:t>vietetään mukava ilta yhdessä hemmotellen ja virkistyen</a:t>
            </a:r>
          </a:p>
          <a:p>
            <a:pPr marL="0" indent="0">
              <a:buNone/>
            </a:pPr>
            <a:endParaRPr lang="fi-FI" dirty="0"/>
          </a:p>
        </p:txBody>
      </p:sp>
    </p:spTree>
    <p:extLst>
      <p:ext uri="{BB962C8B-B14F-4D97-AF65-F5344CB8AC3E}">
        <p14:creationId xmlns:p14="http://schemas.microsoft.com/office/powerpoint/2010/main" val="813288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p:txBody>
          <a:bodyPr>
            <a:normAutofit/>
          </a:bodyPr>
          <a:lstStyle/>
          <a:p>
            <a:r>
              <a:rPr lang="fi-FI" dirty="0">
                <a:solidFill>
                  <a:srgbClr val="CC0000"/>
                </a:solidFill>
                <a:effectLst>
                  <a:outerShdw blurRad="38100" dist="38100" dir="2700000" algn="tl">
                    <a:srgbClr val="000000">
                      <a:alpha val="43137"/>
                    </a:srgbClr>
                  </a:outerShdw>
                </a:effectLst>
              </a:rPr>
              <a:t>Asiantuntijavierailut </a:t>
            </a:r>
            <a:r>
              <a:rPr lang="fi-FI">
                <a:solidFill>
                  <a:srgbClr val="CC0000"/>
                </a:solidFill>
                <a:effectLst>
                  <a:outerShdw blurRad="38100" dist="38100" dir="2700000" algn="tl">
                    <a:srgbClr val="000000">
                      <a:alpha val="43137"/>
                    </a:srgbClr>
                  </a:outerShdw>
                </a:effectLst>
              </a:rPr>
              <a:t>ja koulutukset</a:t>
            </a:r>
            <a:endParaRPr lang="fi-FI" dirty="0">
              <a:solidFill>
                <a:srgbClr val="CC0000"/>
              </a:solidFill>
              <a:effectLst>
                <a:outerShdw blurRad="38100" dist="38100" dir="2700000" algn="tl">
                  <a:srgbClr val="000000">
                    <a:alpha val="43137"/>
                  </a:srgbClr>
                </a:outerShdw>
              </a:effectLst>
            </a:endParaRP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p:txBody>
          <a:bodyPr/>
          <a:lstStyle/>
          <a:p>
            <a:pPr marL="0" indent="0">
              <a:buNone/>
            </a:pPr>
            <a:r>
              <a:rPr lang="fi-FI" dirty="0"/>
              <a:t>Tavoite:</a:t>
            </a:r>
          </a:p>
          <a:p>
            <a:pPr lvl="1"/>
            <a:r>
              <a:rPr lang="fi-FI" sz="2600" dirty="0"/>
              <a:t>kuulla eri alojen asiantuntijoita</a:t>
            </a:r>
          </a:p>
          <a:p>
            <a:pPr lvl="1"/>
            <a:r>
              <a:rPr lang="fi-FI" sz="2600" dirty="0"/>
              <a:t>oppia uutta</a:t>
            </a:r>
          </a:p>
          <a:p>
            <a:pPr marL="0" indent="0">
              <a:buNone/>
            </a:pPr>
            <a:endParaRPr lang="fi-FI" dirty="0"/>
          </a:p>
        </p:txBody>
      </p:sp>
    </p:spTree>
    <p:extLst>
      <p:ext uri="{BB962C8B-B14F-4D97-AF65-F5344CB8AC3E}">
        <p14:creationId xmlns:p14="http://schemas.microsoft.com/office/powerpoint/2010/main" val="2959844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D05952-BBFF-4312-A2E4-E8E6940AE8FE}"/>
              </a:ext>
            </a:extLst>
          </p:cNvPr>
          <p:cNvSpPr>
            <a:spLocks noGrp="1"/>
          </p:cNvSpPr>
          <p:nvPr>
            <p:ph type="title"/>
          </p:nvPr>
        </p:nvSpPr>
        <p:spPr>
          <a:xfrm>
            <a:off x="433633" y="442706"/>
            <a:ext cx="6278400" cy="1128919"/>
          </a:xfrm>
        </p:spPr>
        <p:txBody>
          <a:bodyPr/>
          <a:lstStyle/>
          <a:p>
            <a:r>
              <a:rPr lang="fi-FI" dirty="0">
                <a:solidFill>
                  <a:srgbClr val="CC0000"/>
                </a:solidFill>
                <a:effectLst>
                  <a:outerShdw blurRad="38100" dist="38100" dir="2700000" algn="tl">
                    <a:srgbClr val="000000">
                      <a:alpha val="43137"/>
                    </a:srgbClr>
                  </a:outerShdw>
                </a:effectLst>
              </a:rPr>
              <a:t>Koulutuksen sisältö</a:t>
            </a:r>
          </a:p>
        </p:txBody>
      </p:sp>
      <p:sp>
        <p:nvSpPr>
          <p:cNvPr id="3" name="Sisällön paikkamerkki 2">
            <a:extLst>
              <a:ext uri="{FF2B5EF4-FFF2-40B4-BE49-F238E27FC236}">
                <a16:creationId xmlns:a16="http://schemas.microsoft.com/office/drawing/2014/main" id="{6E88F979-E481-45CA-8C0E-2FB123A828D5}"/>
              </a:ext>
            </a:extLst>
          </p:cNvPr>
          <p:cNvSpPr>
            <a:spLocks noGrp="1"/>
          </p:cNvSpPr>
          <p:nvPr>
            <p:ph idx="1"/>
          </p:nvPr>
        </p:nvSpPr>
        <p:spPr>
          <a:xfrm>
            <a:off x="433633" y="1962150"/>
            <a:ext cx="8300792" cy="3228975"/>
          </a:xfrm>
        </p:spPr>
        <p:txBody>
          <a:bodyPr>
            <a:normAutofit lnSpcReduction="10000"/>
          </a:bodyPr>
          <a:lstStyle/>
          <a:p>
            <a:pPr lvl="1"/>
            <a:r>
              <a:rPr lang="fi-FI" dirty="0"/>
              <a:t>Monimuotoinen ystävätoiminta ja sen pelisäännöt, ystävävälitys</a:t>
            </a:r>
          </a:p>
          <a:p>
            <a:pPr lvl="1"/>
            <a:r>
              <a:rPr lang="fi-FI" dirty="0"/>
              <a:t>Mitä mentorointi on?</a:t>
            </a:r>
          </a:p>
          <a:p>
            <a:pPr lvl="1"/>
            <a:r>
              <a:rPr lang="fi-FI" dirty="0"/>
              <a:t>Ryhmä ja sen ohjaaminen</a:t>
            </a:r>
          </a:p>
          <a:p>
            <a:pPr lvl="1"/>
            <a:r>
              <a:rPr lang="fi-FI" dirty="0"/>
              <a:t>Vertaistukitapaamiset ja niiden sisällöt</a:t>
            </a:r>
          </a:p>
          <a:p>
            <a:pPr lvl="1"/>
            <a:r>
              <a:rPr lang="fi-FI" dirty="0"/>
              <a:t>Mentorin tukiverkosto</a:t>
            </a:r>
          </a:p>
          <a:p>
            <a:pPr lvl="1"/>
            <a:endParaRPr lang="fi-FI" dirty="0"/>
          </a:p>
          <a:p>
            <a:pPr lvl="1"/>
            <a:r>
              <a:rPr lang="fi-FI" dirty="0"/>
              <a:t>Koulutuksen kesto 6 h</a:t>
            </a:r>
          </a:p>
          <a:p>
            <a:pPr marL="0" indent="0">
              <a:buNone/>
            </a:pPr>
            <a:endParaRPr lang="fi-FI" sz="1800" dirty="0"/>
          </a:p>
          <a:p>
            <a:pPr marL="0" indent="0">
              <a:buNone/>
            </a:pPr>
            <a:endParaRPr lang="fi-FI" dirty="0"/>
          </a:p>
        </p:txBody>
      </p:sp>
    </p:spTree>
    <p:extLst>
      <p:ext uri="{BB962C8B-B14F-4D97-AF65-F5344CB8AC3E}">
        <p14:creationId xmlns:p14="http://schemas.microsoft.com/office/powerpoint/2010/main" val="596518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a:xfrm>
            <a:off x="504825" y="337593"/>
            <a:ext cx="6278400" cy="1325563"/>
          </a:xfrm>
        </p:spPr>
        <p:txBody>
          <a:bodyPr>
            <a:normAutofit fontScale="90000"/>
          </a:bodyPr>
          <a:lstStyle/>
          <a:p>
            <a:r>
              <a:rPr lang="fi-FI" dirty="0">
                <a:solidFill>
                  <a:srgbClr val="CC0000"/>
                </a:solidFill>
                <a:effectLst>
                  <a:outerShdw blurRad="38100" dist="38100" dir="2700000" algn="tl">
                    <a:srgbClr val="000000">
                      <a:alpha val="43137"/>
                    </a:srgbClr>
                  </a:outerShdw>
                </a:effectLst>
              </a:rPr>
              <a:t>Aito kohtaaminen ja arvostavan kuuntelun periaatteet</a:t>
            </a: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p:txBody>
          <a:bodyPr/>
          <a:lstStyle/>
          <a:p>
            <a:pPr marL="0" indent="0">
              <a:buNone/>
            </a:pPr>
            <a:r>
              <a:rPr lang="fi-FI" dirty="0"/>
              <a:t>Tavoite:</a:t>
            </a:r>
          </a:p>
          <a:p>
            <a:pPr lvl="1"/>
            <a:r>
              <a:rPr lang="fi-FI" sz="2600" dirty="0"/>
              <a:t>kuinka kohtaan ihmisen aidosti</a:t>
            </a:r>
          </a:p>
          <a:p>
            <a:pPr lvl="1"/>
            <a:r>
              <a:rPr lang="fi-FI" sz="2600" dirty="0"/>
              <a:t>läsnäolo</a:t>
            </a:r>
          </a:p>
          <a:p>
            <a:pPr lvl="1"/>
            <a:r>
              <a:rPr lang="fi-FI" sz="2600" dirty="0"/>
              <a:t>kuuluksitulemisen tärkeys</a:t>
            </a:r>
          </a:p>
          <a:p>
            <a:pPr marL="0" indent="0">
              <a:buNone/>
            </a:pPr>
            <a:endParaRPr lang="fi-FI" dirty="0"/>
          </a:p>
        </p:txBody>
      </p:sp>
    </p:spTree>
    <p:extLst>
      <p:ext uri="{BB962C8B-B14F-4D97-AF65-F5344CB8AC3E}">
        <p14:creationId xmlns:p14="http://schemas.microsoft.com/office/powerpoint/2010/main" val="2581621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Toiminnallinen kerta</a:t>
            </a: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p:txBody>
          <a:bodyPr/>
          <a:lstStyle/>
          <a:p>
            <a:pPr marL="0" indent="0">
              <a:buNone/>
            </a:pPr>
            <a:r>
              <a:rPr lang="fi-FI" dirty="0"/>
              <a:t>Tavoite:</a:t>
            </a:r>
          </a:p>
          <a:p>
            <a:pPr lvl="1"/>
            <a:r>
              <a:rPr lang="fi-FI" sz="2600" dirty="0"/>
              <a:t>mukava yhdessä tekeminen</a:t>
            </a:r>
          </a:p>
          <a:p>
            <a:pPr lvl="1"/>
            <a:r>
              <a:rPr lang="fi-FI" sz="2600" dirty="0"/>
              <a:t>voi olla tutustumiskäynti, retki, jokin liikunnallinen juttu tai jokin muu yhdessä keksitty juttu</a:t>
            </a:r>
          </a:p>
          <a:p>
            <a:pPr lvl="1"/>
            <a:endParaRPr lang="fi-FI" dirty="0"/>
          </a:p>
          <a:p>
            <a:pPr marL="0" indent="0">
              <a:buNone/>
            </a:pPr>
            <a:endParaRPr lang="fi-FI" dirty="0"/>
          </a:p>
        </p:txBody>
      </p:sp>
    </p:spTree>
    <p:extLst>
      <p:ext uri="{BB962C8B-B14F-4D97-AF65-F5344CB8AC3E}">
        <p14:creationId xmlns:p14="http://schemas.microsoft.com/office/powerpoint/2010/main" val="3251876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Viimeinen</a:t>
            </a:r>
            <a:r>
              <a:rPr lang="fi-FI" dirty="0">
                <a:solidFill>
                  <a:srgbClr val="FFC000"/>
                </a:solidFill>
                <a:effectLst>
                  <a:outerShdw blurRad="38100" dist="38100" dir="2700000" algn="tl">
                    <a:srgbClr val="000000">
                      <a:alpha val="43137"/>
                    </a:srgbClr>
                  </a:outerShdw>
                </a:effectLst>
              </a:rPr>
              <a:t> </a:t>
            </a:r>
            <a:r>
              <a:rPr lang="fi-FI" dirty="0">
                <a:solidFill>
                  <a:srgbClr val="CC0000"/>
                </a:solidFill>
                <a:effectLst>
                  <a:outerShdw blurRad="38100" dist="38100" dir="2700000" algn="tl">
                    <a:srgbClr val="000000">
                      <a:alpha val="43137"/>
                    </a:srgbClr>
                  </a:outerShdw>
                </a:effectLst>
              </a:rPr>
              <a:t>kerta</a:t>
            </a: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p:txBody>
          <a:bodyPr/>
          <a:lstStyle/>
          <a:p>
            <a:pPr marL="0" indent="0">
              <a:buNone/>
            </a:pPr>
            <a:r>
              <a:rPr lang="fi-FI" dirty="0"/>
              <a:t>Tavoite:</a:t>
            </a:r>
          </a:p>
          <a:p>
            <a:pPr lvl="1"/>
            <a:r>
              <a:rPr lang="fi-FI" sz="2600" dirty="0"/>
              <a:t>tehdä yhteenveto kaikista kerroista</a:t>
            </a:r>
          </a:p>
          <a:p>
            <a:pPr lvl="1"/>
            <a:r>
              <a:rPr lang="fi-FI" sz="2600" dirty="0"/>
              <a:t>kuulla osallistujien kokemuksista</a:t>
            </a:r>
          </a:p>
          <a:p>
            <a:pPr lvl="1"/>
            <a:r>
              <a:rPr lang="fi-FI" sz="2600" dirty="0"/>
              <a:t>pyydetään palautteita ja kehitysideoita</a:t>
            </a:r>
          </a:p>
          <a:p>
            <a:pPr lvl="1"/>
            <a:r>
              <a:rPr lang="fi-FI" sz="2600" dirty="0"/>
              <a:t>kiitetään osallistujien</a:t>
            </a:r>
          </a:p>
        </p:txBody>
      </p:sp>
    </p:spTree>
    <p:extLst>
      <p:ext uri="{BB962C8B-B14F-4D97-AF65-F5344CB8AC3E}">
        <p14:creationId xmlns:p14="http://schemas.microsoft.com/office/powerpoint/2010/main" val="736754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5333" y="2748556"/>
            <a:ext cx="8673333" cy="1467184"/>
          </a:xfrm>
        </p:spPr>
        <p:txBody>
          <a:bodyPr anchor="ctr">
            <a:normAutofit/>
          </a:bodyPr>
          <a:lstStyle/>
          <a:p>
            <a:pPr algn="ctr">
              <a:lnSpc>
                <a:spcPct val="110000"/>
              </a:lnSpc>
            </a:pPr>
            <a:r>
              <a:rPr lang="fi-FI" sz="3200" dirty="0"/>
              <a:t>Mentorin tukiverkosto</a:t>
            </a:r>
          </a:p>
        </p:txBody>
      </p:sp>
    </p:spTree>
    <p:extLst>
      <p:ext uri="{BB962C8B-B14F-4D97-AF65-F5344CB8AC3E}">
        <p14:creationId xmlns:p14="http://schemas.microsoft.com/office/powerpoint/2010/main" val="158511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1C0BA-4DB3-4AAA-9DBC-CF5088B4A0FA}"/>
              </a:ext>
            </a:extLst>
          </p:cNvPr>
          <p:cNvSpPr>
            <a:spLocks noGrp="1"/>
          </p:cNvSpPr>
          <p:nvPr>
            <p:ph type="title"/>
          </p:nvPr>
        </p:nvSpPr>
        <p:spPr/>
        <p:txBody>
          <a:bodyPr/>
          <a:lstStyle/>
          <a:p>
            <a:r>
              <a:rPr lang="fi-FI" dirty="0">
                <a:solidFill>
                  <a:srgbClr val="CC0000"/>
                </a:solidFill>
                <a:effectLst>
                  <a:outerShdw blurRad="38100" dist="38100" dir="2700000" algn="tl">
                    <a:srgbClr val="000000">
                      <a:alpha val="43137"/>
                    </a:srgbClr>
                  </a:outerShdw>
                </a:effectLst>
              </a:rPr>
              <a:t>Miten pääset mukaan?</a:t>
            </a:r>
          </a:p>
        </p:txBody>
      </p:sp>
      <p:sp>
        <p:nvSpPr>
          <p:cNvPr id="3" name="Sisällön paikkamerkki 2">
            <a:extLst>
              <a:ext uri="{FF2B5EF4-FFF2-40B4-BE49-F238E27FC236}">
                <a16:creationId xmlns:a16="http://schemas.microsoft.com/office/drawing/2014/main" id="{F6C9FC01-F981-4E57-B5B1-65FAA968A133}"/>
              </a:ext>
            </a:extLst>
          </p:cNvPr>
          <p:cNvSpPr>
            <a:spLocks noGrp="1"/>
          </p:cNvSpPr>
          <p:nvPr>
            <p:ph idx="1"/>
          </p:nvPr>
        </p:nvSpPr>
        <p:spPr>
          <a:xfrm>
            <a:off x="628649" y="1605850"/>
            <a:ext cx="8006303" cy="4318700"/>
          </a:xfrm>
        </p:spPr>
        <p:txBody>
          <a:bodyPr>
            <a:normAutofit/>
          </a:bodyPr>
          <a:lstStyle/>
          <a:p>
            <a:r>
              <a:rPr lang="fi-FI" sz="2600" dirty="0"/>
              <a:t>Tämä on uusi vapaaehtoistehtävä, johon mukaan päästääkseen ei tarvitse olla valmiiksi SPR vapaaehtoinen</a:t>
            </a:r>
          </a:p>
          <a:p>
            <a:r>
              <a:rPr lang="fi-FI" sz="2600" dirty="0"/>
              <a:t>Ystävätoiminnan peruskurssi käytynä</a:t>
            </a:r>
          </a:p>
          <a:p>
            <a:r>
              <a:rPr lang="fi-FI" sz="2600" dirty="0"/>
              <a:t>Mieti motivaatiotasi ja onko sinulla aikaa sitoutua (yksi 6-8 kerran kokonaisuus ohjattava)</a:t>
            </a:r>
          </a:p>
          <a:p>
            <a:r>
              <a:rPr lang="fi-FI" sz="2600" dirty="0"/>
              <a:t>Ystävävälittäjä haastattelee ennen aloittamista</a:t>
            </a:r>
          </a:p>
          <a:p>
            <a:pPr marL="0" indent="0">
              <a:buNone/>
            </a:pPr>
            <a:endParaRPr lang="fi-FI" sz="2600" dirty="0"/>
          </a:p>
        </p:txBody>
      </p:sp>
    </p:spTree>
    <p:extLst>
      <p:ext uri="{BB962C8B-B14F-4D97-AF65-F5344CB8AC3E}">
        <p14:creationId xmlns:p14="http://schemas.microsoft.com/office/powerpoint/2010/main" val="3309611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7037E1-F6CC-4B90-953C-8327BFE1AE2F}"/>
              </a:ext>
            </a:extLst>
          </p:cNvPr>
          <p:cNvSpPr>
            <a:spLocks noGrp="1"/>
          </p:cNvSpPr>
          <p:nvPr>
            <p:ph type="title"/>
          </p:nvPr>
        </p:nvSpPr>
        <p:spPr>
          <a:xfrm>
            <a:off x="628650" y="280287"/>
            <a:ext cx="6278400" cy="1325563"/>
          </a:xfrm>
        </p:spPr>
        <p:txBody>
          <a:bodyPr anchor="ctr">
            <a:normAutofit/>
          </a:bodyPr>
          <a:lstStyle/>
          <a:p>
            <a:r>
              <a:rPr lang="fi-FI" dirty="0">
                <a:solidFill>
                  <a:srgbClr val="C00000"/>
                </a:solidFill>
                <a:effectLst>
                  <a:outerShdw blurRad="38100" dist="38100" dir="2700000" algn="tl">
                    <a:srgbClr val="000000">
                      <a:alpha val="43137"/>
                    </a:srgbClr>
                  </a:outerShdw>
                </a:effectLst>
              </a:rPr>
              <a:t>Mentorin tukiverkosto</a:t>
            </a:r>
          </a:p>
        </p:txBody>
      </p:sp>
      <p:pic>
        <p:nvPicPr>
          <p:cNvPr id="4" name="Kuva 3">
            <a:extLst>
              <a:ext uri="{FF2B5EF4-FFF2-40B4-BE49-F238E27FC236}">
                <a16:creationId xmlns:a16="http://schemas.microsoft.com/office/drawing/2014/main" id="{19BF3201-8490-458E-ABCD-121379F87F75}"/>
              </a:ext>
            </a:extLst>
          </p:cNvPr>
          <p:cNvPicPr>
            <a:picLocks noChangeAspect="1"/>
          </p:cNvPicPr>
          <p:nvPr/>
        </p:nvPicPr>
        <p:blipFill rotWithShape="1">
          <a:blip r:embed="rId2"/>
          <a:srcRect l="7697" r="14229" b="-4"/>
          <a:stretch/>
        </p:blipFill>
        <p:spPr>
          <a:xfrm>
            <a:off x="628650" y="1825625"/>
            <a:ext cx="3886200" cy="4032000"/>
          </a:xfrm>
          <a:prstGeom prst="rect">
            <a:avLst/>
          </a:prstGeom>
          <a:noFill/>
        </p:spPr>
      </p:pic>
      <p:sp>
        <p:nvSpPr>
          <p:cNvPr id="3" name="Sisällön paikkamerkki 2">
            <a:extLst>
              <a:ext uri="{FF2B5EF4-FFF2-40B4-BE49-F238E27FC236}">
                <a16:creationId xmlns:a16="http://schemas.microsoft.com/office/drawing/2014/main" id="{1C289AFA-6785-4429-A8C5-D6A108BE2DDD}"/>
              </a:ext>
            </a:extLst>
          </p:cNvPr>
          <p:cNvSpPr>
            <a:spLocks noGrp="1"/>
          </p:cNvSpPr>
          <p:nvPr>
            <p:ph sz="half" idx="2"/>
          </p:nvPr>
        </p:nvSpPr>
        <p:spPr>
          <a:xfrm>
            <a:off x="4629150" y="1825625"/>
            <a:ext cx="3886200" cy="4032000"/>
          </a:xfrm>
        </p:spPr>
        <p:txBody>
          <a:bodyPr>
            <a:normAutofit/>
          </a:bodyPr>
          <a:lstStyle/>
          <a:p>
            <a:pPr lvl="1"/>
            <a:r>
              <a:rPr lang="fi-FI" sz="2400" dirty="0"/>
              <a:t>Osaston hallitus</a:t>
            </a:r>
          </a:p>
          <a:p>
            <a:pPr lvl="1"/>
            <a:endParaRPr lang="fi-FI" sz="1600" dirty="0"/>
          </a:p>
          <a:p>
            <a:pPr lvl="1"/>
            <a:r>
              <a:rPr lang="fi-FI" sz="2400" dirty="0"/>
              <a:t>Osaston ystävävälittäjä tai ystävävälitystiimi</a:t>
            </a:r>
          </a:p>
          <a:p>
            <a:pPr marL="457200" lvl="1" indent="0">
              <a:buNone/>
            </a:pPr>
            <a:endParaRPr lang="fi-FI" sz="1600" dirty="0"/>
          </a:p>
          <a:p>
            <a:pPr lvl="1"/>
            <a:r>
              <a:rPr lang="fi-FI" sz="2400" dirty="0"/>
              <a:t>Piirin sosiaalisen hyvinvoinnin vastuuhenkilö</a:t>
            </a:r>
          </a:p>
        </p:txBody>
      </p:sp>
    </p:spTree>
    <p:extLst>
      <p:ext uri="{BB962C8B-B14F-4D97-AF65-F5344CB8AC3E}">
        <p14:creationId xmlns:p14="http://schemas.microsoft.com/office/powerpoint/2010/main" val="4005895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08BD6D6-5965-47BA-BE43-43934851A2EC}"/>
              </a:ext>
            </a:extLst>
          </p:cNvPr>
          <p:cNvSpPr>
            <a:spLocks noGrp="1"/>
          </p:cNvSpPr>
          <p:nvPr>
            <p:ph type="title"/>
          </p:nvPr>
        </p:nvSpPr>
        <p:spPr>
          <a:xfrm>
            <a:off x="628650" y="337593"/>
            <a:ext cx="6248400" cy="1325563"/>
          </a:xfrm>
        </p:spPr>
        <p:txBody>
          <a:bodyPr anchor="ctr">
            <a:normAutofit/>
          </a:bodyPr>
          <a:lstStyle/>
          <a:p>
            <a:pPr algn="ctr"/>
            <a:r>
              <a:rPr lang="fi-FI" sz="8000" b="1" dirty="0">
                <a:solidFill>
                  <a:srgbClr val="CC0000"/>
                </a:solidFill>
                <a:effectLst>
                  <a:outerShdw blurRad="38100" dist="38100" dir="2700000" algn="tl">
                    <a:srgbClr val="000000">
                      <a:alpha val="43137"/>
                    </a:srgbClr>
                  </a:outerShdw>
                </a:effectLst>
                <a:latin typeface="Bradley Hand ITC" panose="03070402050302030203" pitchFamily="66" charset="0"/>
              </a:rPr>
              <a:t>Kiitos!</a:t>
            </a:r>
          </a:p>
        </p:txBody>
      </p:sp>
      <p:pic>
        <p:nvPicPr>
          <p:cNvPr id="4" name="Sisällön paikkamerkki 3" descr="Kuva, joka sisältää kohteen ruoka, pala, rakennus, useat&#10;&#10;Kuvaus luotu automaattisesti">
            <a:extLst>
              <a:ext uri="{FF2B5EF4-FFF2-40B4-BE49-F238E27FC236}">
                <a16:creationId xmlns:a16="http://schemas.microsoft.com/office/drawing/2014/main" id="{3976FC8A-358C-49B1-881F-A22B460FCF00}"/>
              </a:ext>
            </a:extLst>
          </p:cNvPr>
          <p:cNvPicPr>
            <a:picLocks noGrp="1" noChangeAspect="1"/>
          </p:cNvPicPr>
          <p:nvPr>
            <p:ph idx="1"/>
          </p:nvPr>
        </p:nvPicPr>
        <p:blipFill rotWithShape="1">
          <a:blip r:embed="rId3"/>
          <a:srcRect t="3684" r="1" b="28151"/>
          <a:stretch/>
        </p:blipFill>
        <p:spPr>
          <a:xfrm>
            <a:off x="628650" y="1825625"/>
            <a:ext cx="7886700" cy="4032000"/>
          </a:xfrm>
          <a:prstGeom prst="rect">
            <a:avLst/>
          </a:prstGeom>
          <a:noFill/>
        </p:spPr>
      </p:pic>
    </p:spTree>
    <p:extLst>
      <p:ext uri="{BB962C8B-B14F-4D97-AF65-F5344CB8AC3E}">
        <p14:creationId xmlns:p14="http://schemas.microsoft.com/office/powerpoint/2010/main" val="100159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0930E677-B8D5-4839-9DCF-E9A02AAB8877}"/>
              </a:ext>
            </a:extLst>
          </p:cNvPr>
          <p:cNvPicPr>
            <a:picLocks noChangeAspect="1"/>
          </p:cNvPicPr>
          <p:nvPr/>
        </p:nvPicPr>
        <p:blipFill>
          <a:blip r:embed="rId2">
            <a:alphaModFix/>
          </a:blip>
          <a:stretch>
            <a:fillRect/>
          </a:stretch>
        </p:blipFill>
        <p:spPr>
          <a:xfrm>
            <a:off x="4655788" y="1161350"/>
            <a:ext cx="4278662" cy="4887025"/>
          </a:xfrm>
          <a:prstGeom prst="rect">
            <a:avLst/>
          </a:prstGeom>
        </p:spPr>
      </p:pic>
      <p:sp>
        <p:nvSpPr>
          <p:cNvPr id="2" name="Otsikko 1">
            <a:extLst>
              <a:ext uri="{FF2B5EF4-FFF2-40B4-BE49-F238E27FC236}">
                <a16:creationId xmlns:a16="http://schemas.microsoft.com/office/drawing/2014/main" id="{E3A90DBB-04B4-49E9-9503-329A63B69929}"/>
              </a:ext>
            </a:extLst>
          </p:cNvPr>
          <p:cNvSpPr>
            <a:spLocks noGrp="1"/>
          </p:cNvSpPr>
          <p:nvPr>
            <p:ph type="title"/>
          </p:nvPr>
        </p:nvSpPr>
        <p:spPr>
          <a:xfrm>
            <a:off x="333375" y="313275"/>
            <a:ext cx="6278400" cy="929388"/>
          </a:xfrm>
        </p:spPr>
        <p:txBody>
          <a:bodyPr/>
          <a:lstStyle/>
          <a:p>
            <a:r>
              <a:rPr lang="fi-FI" dirty="0">
                <a:solidFill>
                  <a:srgbClr val="CC0000"/>
                </a:solidFill>
                <a:effectLst>
                  <a:outerShdw blurRad="38100" dist="38100" dir="2700000" algn="tl">
                    <a:srgbClr val="000000">
                      <a:alpha val="43137"/>
                    </a:srgbClr>
                  </a:outerShdw>
                </a:effectLst>
              </a:rPr>
              <a:t>Tutustutaan toisiimme</a:t>
            </a:r>
          </a:p>
        </p:txBody>
      </p:sp>
      <p:sp>
        <p:nvSpPr>
          <p:cNvPr id="3" name="Sisällön paikkamerkki 2">
            <a:extLst>
              <a:ext uri="{FF2B5EF4-FFF2-40B4-BE49-F238E27FC236}">
                <a16:creationId xmlns:a16="http://schemas.microsoft.com/office/drawing/2014/main" id="{ACD4F188-13DA-4083-96C7-082D8A1B3A02}"/>
              </a:ext>
            </a:extLst>
          </p:cNvPr>
          <p:cNvSpPr>
            <a:spLocks noGrp="1"/>
          </p:cNvSpPr>
          <p:nvPr>
            <p:ph idx="1"/>
          </p:nvPr>
        </p:nvSpPr>
        <p:spPr>
          <a:xfrm>
            <a:off x="333375" y="1323976"/>
            <a:ext cx="8115300" cy="4638425"/>
          </a:xfrm>
        </p:spPr>
        <p:txBody>
          <a:bodyPr numCol="2"/>
          <a:lstStyle/>
          <a:p>
            <a:pPr lvl="0"/>
            <a:r>
              <a:rPr lang="fi-FI" dirty="0">
                <a:solidFill>
                  <a:prstClr val="black"/>
                </a:solidFill>
              </a:rPr>
              <a:t>Kerro hieman itsestäsi</a:t>
            </a:r>
          </a:p>
          <a:p>
            <a:pPr marL="0" lvl="0" indent="0">
              <a:buNone/>
            </a:pPr>
            <a:endParaRPr lang="fi-FI" sz="1200" dirty="0">
              <a:solidFill>
                <a:prstClr val="black"/>
              </a:solidFill>
            </a:endParaRPr>
          </a:p>
          <a:p>
            <a:pPr lvl="1"/>
            <a:r>
              <a:rPr lang="fi-FI" dirty="0">
                <a:solidFill>
                  <a:prstClr val="black"/>
                </a:solidFill>
              </a:rPr>
              <a:t>Nimi ja mistä tulet?</a:t>
            </a:r>
          </a:p>
          <a:p>
            <a:pPr lvl="1"/>
            <a:r>
              <a:rPr lang="fi-FI" dirty="0">
                <a:solidFill>
                  <a:prstClr val="black"/>
                </a:solidFill>
              </a:rPr>
              <a:t>Onko Punaisen Ristin toiminta tuttua?</a:t>
            </a:r>
          </a:p>
          <a:p>
            <a:pPr lvl="1"/>
            <a:r>
              <a:rPr lang="fi-FI" dirty="0">
                <a:solidFill>
                  <a:prstClr val="black"/>
                </a:solidFill>
              </a:rPr>
              <a:t>Miksi olet täällä?</a:t>
            </a:r>
          </a:p>
          <a:p>
            <a:pPr lvl="1"/>
            <a:r>
              <a:rPr lang="fi-FI" dirty="0">
                <a:solidFill>
                  <a:prstClr val="black"/>
                </a:solidFill>
              </a:rPr>
              <a:t>Mitä odotuksia sinulla on?</a:t>
            </a:r>
          </a:p>
          <a:p>
            <a:pPr marL="0" indent="0">
              <a:buNone/>
            </a:pPr>
            <a:endParaRPr lang="fi-FI" dirty="0"/>
          </a:p>
        </p:txBody>
      </p:sp>
    </p:spTree>
    <p:extLst>
      <p:ext uri="{BB962C8B-B14F-4D97-AF65-F5344CB8AC3E}">
        <p14:creationId xmlns:p14="http://schemas.microsoft.com/office/powerpoint/2010/main" val="540614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5333" y="2748556"/>
            <a:ext cx="8673333" cy="1467184"/>
          </a:xfrm>
        </p:spPr>
        <p:txBody>
          <a:bodyPr anchor="ctr">
            <a:normAutofit/>
          </a:bodyPr>
          <a:lstStyle/>
          <a:p>
            <a:pPr algn="ctr">
              <a:lnSpc>
                <a:spcPct val="110000"/>
              </a:lnSpc>
            </a:pPr>
            <a:r>
              <a:rPr lang="fi-FI" sz="3200" dirty="0"/>
              <a:t>Monimuotoinen ystävätoiminta ja ystävävälittäjä</a:t>
            </a:r>
          </a:p>
        </p:txBody>
      </p:sp>
    </p:spTree>
    <p:extLst>
      <p:ext uri="{BB962C8B-B14F-4D97-AF65-F5344CB8AC3E}">
        <p14:creationId xmlns:p14="http://schemas.microsoft.com/office/powerpoint/2010/main" val="892694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68541B-51F1-4096-959B-7ED35E2D5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 y="196455"/>
            <a:ext cx="9143131" cy="64650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3C4186-3055-45DB-A442-41402EA9F114}"/>
              </a:ext>
            </a:extLst>
          </p:cNvPr>
          <p:cNvSpPr>
            <a:spLocks noGrp="1"/>
          </p:cNvSpPr>
          <p:nvPr>
            <p:ph type="title"/>
          </p:nvPr>
        </p:nvSpPr>
        <p:spPr>
          <a:xfrm>
            <a:off x="628650" y="280287"/>
            <a:ext cx="6278400" cy="1018413"/>
          </a:xfrm>
        </p:spPr>
        <p:txBody>
          <a:bodyPr>
            <a:normAutofit/>
          </a:bodyPr>
          <a:lstStyle/>
          <a:p>
            <a:r>
              <a:rPr lang="fi-FI" dirty="0">
                <a:solidFill>
                  <a:srgbClr val="CC0000"/>
                </a:solidFill>
                <a:effectLst>
                  <a:outerShdw blurRad="38100" dist="38100" dir="2700000" algn="tl">
                    <a:srgbClr val="000000">
                      <a:alpha val="43137"/>
                    </a:srgbClr>
                  </a:outerShdw>
                </a:effectLst>
              </a:rPr>
              <a:t>Ystävätoiminnan pelisäännöt</a:t>
            </a:r>
          </a:p>
        </p:txBody>
      </p:sp>
      <p:sp>
        <p:nvSpPr>
          <p:cNvPr id="3" name="Sisällön paikkamerkki 2">
            <a:extLst>
              <a:ext uri="{FF2B5EF4-FFF2-40B4-BE49-F238E27FC236}">
                <a16:creationId xmlns:a16="http://schemas.microsoft.com/office/drawing/2014/main" id="{C948DF1C-6CD4-41EF-86C1-E0A631F81B65}"/>
              </a:ext>
            </a:extLst>
          </p:cNvPr>
          <p:cNvSpPr>
            <a:spLocks noGrp="1"/>
          </p:cNvSpPr>
          <p:nvPr>
            <p:ph idx="1"/>
          </p:nvPr>
        </p:nvSpPr>
        <p:spPr>
          <a:xfrm>
            <a:off x="523875" y="1527300"/>
            <a:ext cx="7886700" cy="4032000"/>
          </a:xfrm>
        </p:spPr>
        <p:txBody>
          <a:bodyPr>
            <a:normAutofit/>
          </a:bodyPr>
          <a:lstStyle/>
          <a:p>
            <a:pPr lvl="1"/>
            <a:r>
              <a:rPr lang="fi-FI" dirty="0"/>
              <a:t>Tavallisen ihmisen taidoin</a:t>
            </a:r>
          </a:p>
          <a:p>
            <a:pPr lvl="1"/>
            <a:r>
              <a:rPr lang="fi-FI" dirty="0"/>
              <a:t>Palkattomuus</a:t>
            </a:r>
          </a:p>
          <a:p>
            <a:pPr lvl="1"/>
            <a:r>
              <a:rPr lang="fi-FI" dirty="0"/>
              <a:t>Vapaaehtoisuus</a:t>
            </a:r>
          </a:p>
          <a:p>
            <a:pPr lvl="1"/>
            <a:r>
              <a:rPr lang="fi-FI" dirty="0"/>
              <a:t>Luotettavuus</a:t>
            </a:r>
          </a:p>
          <a:p>
            <a:pPr lvl="1"/>
            <a:r>
              <a:rPr lang="fi-FI" dirty="0"/>
              <a:t>Vaitiolotaito ja luottamuksellisuus</a:t>
            </a:r>
          </a:p>
          <a:p>
            <a:pPr lvl="1"/>
            <a:r>
              <a:rPr lang="fi-FI" dirty="0"/>
              <a:t>Puolueettomuus</a:t>
            </a:r>
          </a:p>
          <a:p>
            <a:pPr lvl="1"/>
            <a:r>
              <a:rPr lang="fi-FI" dirty="0"/>
              <a:t>Toimintaa tarvitsijan ehdoilla</a:t>
            </a:r>
          </a:p>
          <a:p>
            <a:pPr lvl="1"/>
            <a:r>
              <a:rPr lang="fi-FI" dirty="0"/>
              <a:t>Tasa-arvoisuus</a:t>
            </a:r>
          </a:p>
          <a:p>
            <a:pPr lvl="1"/>
            <a:r>
              <a:rPr lang="fi-FI" dirty="0"/>
              <a:t>Toiminnan ilo</a:t>
            </a:r>
          </a:p>
          <a:p>
            <a:endParaRPr lang="fi-FI" dirty="0"/>
          </a:p>
        </p:txBody>
      </p:sp>
    </p:spTree>
    <p:extLst>
      <p:ext uri="{BB962C8B-B14F-4D97-AF65-F5344CB8AC3E}">
        <p14:creationId xmlns:p14="http://schemas.microsoft.com/office/powerpoint/2010/main" val="148051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C9CC1D-FC69-4FCA-8000-05182803209F}"/>
              </a:ext>
            </a:extLst>
          </p:cNvPr>
          <p:cNvSpPr>
            <a:spLocks noGrp="1"/>
          </p:cNvSpPr>
          <p:nvPr>
            <p:ph type="title"/>
          </p:nvPr>
        </p:nvSpPr>
        <p:spPr>
          <a:xfrm>
            <a:off x="476250" y="251713"/>
            <a:ext cx="6278400" cy="948438"/>
          </a:xfrm>
        </p:spPr>
        <p:txBody>
          <a:bodyPr/>
          <a:lstStyle/>
          <a:p>
            <a:r>
              <a:rPr lang="fi-FI" dirty="0">
                <a:solidFill>
                  <a:srgbClr val="CC0000"/>
                </a:solidFill>
                <a:effectLst>
                  <a:outerShdw blurRad="38100" dist="38100" dir="2700000" algn="tl">
                    <a:srgbClr val="000000">
                      <a:alpha val="43137"/>
                    </a:srgbClr>
                  </a:outerShdw>
                </a:effectLst>
              </a:rPr>
              <a:t>Mitä ystävävälittäjä tekee?</a:t>
            </a:r>
          </a:p>
        </p:txBody>
      </p:sp>
      <p:sp>
        <p:nvSpPr>
          <p:cNvPr id="3" name="Sisällön paikkamerkki 2">
            <a:extLst>
              <a:ext uri="{FF2B5EF4-FFF2-40B4-BE49-F238E27FC236}">
                <a16:creationId xmlns:a16="http://schemas.microsoft.com/office/drawing/2014/main" id="{1B81E05F-D225-4A78-93F9-8159D3D9BE18}"/>
              </a:ext>
            </a:extLst>
          </p:cNvPr>
          <p:cNvSpPr>
            <a:spLocks noGrp="1"/>
          </p:cNvSpPr>
          <p:nvPr>
            <p:ph idx="1"/>
          </p:nvPr>
        </p:nvSpPr>
        <p:spPr>
          <a:xfrm>
            <a:off x="876300" y="1181162"/>
            <a:ext cx="7886700" cy="4495675"/>
          </a:xfrm>
        </p:spPr>
        <p:txBody>
          <a:bodyPr>
            <a:normAutofit fontScale="70000" lnSpcReduction="20000"/>
          </a:bodyPr>
          <a:lstStyle/>
          <a:p>
            <a:pPr>
              <a:lnSpc>
                <a:spcPct val="120000"/>
              </a:lnSpc>
            </a:pPr>
            <a:r>
              <a:rPr lang="fi-FI" dirty="0"/>
              <a:t>Etsii sopivat henkilöt ystäväpariksi ja yhdistää parin joko itsellä paikalla ollen tai puhelimitse tai sähköpostitse</a:t>
            </a:r>
          </a:p>
          <a:p>
            <a:pPr>
              <a:lnSpc>
                <a:spcPct val="120000"/>
              </a:lnSpc>
            </a:pPr>
            <a:r>
              <a:rPr lang="fi-FI" dirty="0"/>
              <a:t>Välittää vapaaehtoisia ystäviksi ja kertaluonteisiin avustustehtäviin (saattajia ym.) </a:t>
            </a:r>
          </a:p>
          <a:p>
            <a:pPr>
              <a:lnSpc>
                <a:spcPct val="120000"/>
              </a:lnSpc>
            </a:pPr>
            <a:r>
              <a:rPr lang="fi-FI" dirty="0"/>
              <a:t>Osallistuu vapaaehtoisten rekrytointiin ja haastattelee heidät ennen ystäväksi ryhtymistä</a:t>
            </a:r>
          </a:p>
          <a:p>
            <a:pPr>
              <a:lnSpc>
                <a:spcPct val="120000"/>
              </a:lnSpc>
            </a:pPr>
            <a:r>
              <a:rPr lang="fi-FI" dirty="0"/>
              <a:t>Seuraa ystäväsuhteita; tukee vapaaehtoista tehtävässä ja haastavissa tilanteissa yhdessä mentorin kanssa</a:t>
            </a:r>
          </a:p>
          <a:p>
            <a:r>
              <a:rPr lang="fi-FI" dirty="0"/>
              <a:t>Päivystää sovittuina aikoina  </a:t>
            </a:r>
          </a:p>
          <a:p>
            <a:pPr>
              <a:lnSpc>
                <a:spcPct val="120000"/>
              </a:lnSpc>
            </a:pPr>
            <a:r>
              <a:rPr lang="fi-FI" dirty="0"/>
              <a:t>Hoitaa vapaaehtois- ja asiakasrekisteriä ja pitää sen ajan tasalla </a:t>
            </a:r>
          </a:p>
          <a:p>
            <a:r>
              <a:rPr lang="fi-FI" dirty="0"/>
              <a:t>Kokoaa tiedot ja raportoi ystävätoiminnasta</a:t>
            </a:r>
          </a:p>
        </p:txBody>
      </p:sp>
    </p:spTree>
    <p:extLst>
      <p:ext uri="{BB962C8B-B14F-4D97-AF65-F5344CB8AC3E}">
        <p14:creationId xmlns:p14="http://schemas.microsoft.com/office/powerpoint/2010/main" val="888002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5333" y="2748556"/>
            <a:ext cx="8673333" cy="1467184"/>
          </a:xfrm>
        </p:spPr>
        <p:txBody>
          <a:bodyPr anchor="ctr">
            <a:normAutofit/>
          </a:bodyPr>
          <a:lstStyle/>
          <a:p>
            <a:pPr algn="ctr">
              <a:lnSpc>
                <a:spcPct val="110000"/>
              </a:lnSpc>
            </a:pPr>
            <a:r>
              <a:rPr lang="fi-FI" sz="3200" dirty="0"/>
              <a:t>Mitä mentorointi on?</a:t>
            </a:r>
          </a:p>
        </p:txBody>
      </p:sp>
    </p:spTree>
    <p:extLst>
      <p:ext uri="{BB962C8B-B14F-4D97-AF65-F5344CB8AC3E}">
        <p14:creationId xmlns:p14="http://schemas.microsoft.com/office/powerpoint/2010/main" val="1848158536"/>
      </p:ext>
    </p:extLst>
  </p:cSld>
  <p:clrMapOvr>
    <a:masterClrMapping/>
  </p:clrMapOvr>
</p:sld>
</file>

<file path=ppt/theme/theme1.xml><?xml version="1.0" encoding="utf-8"?>
<a:theme xmlns:a="http://schemas.openxmlformats.org/drawingml/2006/main" name="Office-teema">
  <a:themeElements>
    <a:clrScheme name="SPR_varit">
      <a:dk1>
        <a:sysClr val="windowText" lastClr="000000"/>
      </a:dk1>
      <a:lt1>
        <a:srgbClr val="FFFFFF"/>
      </a:lt1>
      <a:dk2>
        <a:srgbClr val="000000"/>
      </a:dk2>
      <a:lt2>
        <a:srgbClr val="FFFFFF"/>
      </a:lt2>
      <a:accent1>
        <a:srgbClr val="CC0000"/>
      </a:accent1>
      <a:accent2>
        <a:srgbClr val="FECB00"/>
      </a:accent2>
      <a:accent3>
        <a:srgbClr val="3DB7E4"/>
      </a:accent3>
      <a:accent4>
        <a:srgbClr val="FF7900"/>
      </a:accent4>
      <a:accent5>
        <a:srgbClr val="BED600"/>
      </a:accent5>
      <a:accent6>
        <a:srgbClr val="0065BD"/>
      </a:accent6>
      <a:hlink>
        <a:srgbClr val="CC0000"/>
      </a:hlink>
      <a:folHlink>
        <a:srgbClr val="0065BD"/>
      </a:folHlink>
    </a:clrScheme>
    <a:fontScheme name="SPR_fontit">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R_suomi_vaaka.potx" id="{D80EC69F-803B-4484-A421-7BD1B734E6A4}" vid="{4405367F-0946-4653-8A4D-324406EE8462}"/>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95D30587709EF4BAACF001BFCF78270" ma:contentTypeVersion="12" ma:contentTypeDescription="Skapa ett nytt dokument." ma:contentTypeScope="" ma:versionID="84036fa2d019def07442c549410adb4d">
  <xsd:schema xmlns:xsd="http://www.w3.org/2001/XMLSchema" xmlns:xs="http://www.w3.org/2001/XMLSchema" xmlns:p="http://schemas.microsoft.com/office/2006/metadata/properties" xmlns:ns3="2af48568-3391-48e6-8fa9-7a184b2e40b0" xmlns:ns4="2bc45bbb-b9c7-4c61-b4cd-20104ae02a70" targetNamespace="http://schemas.microsoft.com/office/2006/metadata/properties" ma:root="true" ma:fieldsID="292048d1683d6e3e36d0f8c31b00be6f" ns3:_="" ns4:_="">
    <xsd:import namespace="2af48568-3391-48e6-8fa9-7a184b2e40b0"/>
    <xsd:import namespace="2bc45bbb-b9c7-4c61-b4cd-20104ae02a7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f48568-3391-48e6-8fa9-7a184b2e40b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SharingHintHash" ma:index="10" nillable="true" ma:displayName="Delar tips,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c45bbb-b9c7-4c61-b4cd-20104ae02a7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E6A4F1-E1B8-4100-8FA7-8C12BCB11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f48568-3391-48e6-8fa9-7a184b2e40b0"/>
    <ds:schemaRef ds:uri="2bc45bbb-b9c7-4c61-b4cd-20104ae02a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230D70-BFA7-484C-9DAA-659B1B098818}">
  <ds:schemaRefs>
    <ds:schemaRef ds:uri="http://schemas.microsoft.com/sharepoint/v3/contenttype/forms"/>
  </ds:schemaRefs>
</ds:datastoreItem>
</file>

<file path=customXml/itemProps3.xml><?xml version="1.0" encoding="utf-8"?>
<ds:datastoreItem xmlns:ds="http://schemas.openxmlformats.org/officeDocument/2006/customXml" ds:itemID="{6F3EED3B-FF40-4064-9427-13D7E9B62757}">
  <ds:schemaRefs>
    <ds:schemaRef ds:uri="2bc45bbb-b9c7-4c61-b4cd-20104ae02a70"/>
    <ds:schemaRef ds:uri="http://purl.org/dc/dcmitype/"/>
    <ds:schemaRef ds:uri="http://schemas.microsoft.com/office/infopath/2007/PartnerControls"/>
    <ds:schemaRef ds:uri="2af48568-3391-48e6-8fa9-7a184b2e40b0"/>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352</TotalTime>
  <Words>2576</Words>
  <Application>Microsoft Office PowerPoint</Application>
  <PresentationFormat>On-screen Show (4:3)</PresentationFormat>
  <Paragraphs>339</Paragraphs>
  <Slides>36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Bradley Hand ITC</vt:lpstr>
      <vt:lpstr>Calibri</vt:lpstr>
      <vt:lpstr>Times</vt:lpstr>
      <vt:lpstr>Times New Roman</vt:lpstr>
      <vt:lpstr>Verdana</vt:lpstr>
      <vt:lpstr>Office-teema</vt:lpstr>
      <vt:lpstr>Ystävätoiminnan mentorimalli</vt:lpstr>
      <vt:lpstr>Miksi olemme täällä?</vt:lpstr>
      <vt:lpstr>Koulutuksen sisältö</vt:lpstr>
      <vt:lpstr>Tutustutaan toisiimme</vt:lpstr>
      <vt:lpstr>Monimuotoinen ystävätoiminta ja ystävävälittäjä</vt:lpstr>
      <vt:lpstr>PowerPoint Presentation</vt:lpstr>
      <vt:lpstr>Ystävätoiminnan pelisäännöt</vt:lpstr>
      <vt:lpstr>Mitä ystävävälittäjä tekee?</vt:lpstr>
      <vt:lpstr>Mitä mentorointi on?</vt:lpstr>
      <vt:lpstr>Mitä mentorointi on?</vt:lpstr>
      <vt:lpstr>Mitä mentorointi konkreettisesti on?</vt:lpstr>
      <vt:lpstr>Mentoroinnin periaatteet</vt:lpstr>
      <vt:lpstr>Mieti parin kanssa</vt:lpstr>
      <vt:lpstr>Näin onnistun mentorina</vt:lpstr>
      <vt:lpstr>Mentoroinnin hyödyt vapaaehtoiselle ystävälle ja mentorille</vt:lpstr>
      <vt:lpstr>Mentorin ja mentoroinnin hyödyt ystävävälittäjälle</vt:lpstr>
      <vt:lpstr>Ryhmä ja sen ohjaaminen</vt:lpstr>
      <vt:lpstr>Ryhmän vaiheet (mm. Bruce Tuckman)</vt:lpstr>
      <vt:lpstr>PowerPoint Presentation</vt:lpstr>
      <vt:lpstr>Ryhmä ja sen ohjaaminen</vt:lpstr>
      <vt:lpstr>Mieti parin kanssa</vt:lpstr>
      <vt:lpstr>Rakentavan keskustelun pelisäännöt (Erätauko)</vt:lpstr>
      <vt:lpstr>Näin esität dialogisia kysymyksiä</vt:lpstr>
      <vt:lpstr>Vertaistukitapaamiset (kesto 2-3 h)</vt:lpstr>
      <vt:lpstr>Ryhmän aloitus ja toisiimme tutustuminen</vt:lpstr>
      <vt:lpstr>Oma jaksaminen ja omat voimavarat</vt:lpstr>
      <vt:lpstr>Haastavat tilanteet</vt:lpstr>
      <vt:lpstr>Hemmotteluilta</vt:lpstr>
      <vt:lpstr>Asiantuntijavierailut ja koulutukset</vt:lpstr>
      <vt:lpstr>Aito kohtaaminen ja arvostavan kuuntelun periaatteet</vt:lpstr>
      <vt:lpstr>Toiminnallinen kerta</vt:lpstr>
      <vt:lpstr>Viimeinen kerta</vt:lpstr>
      <vt:lpstr>Mentorin tukiverkosto</vt:lpstr>
      <vt:lpstr>Miten pääset mukaan?</vt:lpstr>
      <vt:lpstr>Mentorin tukiverkosto</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Ystävätoiminnan mentorimalli</dc:title>
  <dc:creator>Pälve Anne</dc:creator>
  <cp:lastModifiedBy>Pursiainen Tiina</cp:lastModifiedBy>
  <cp:revision>62</cp:revision>
  <cp:lastPrinted>2021-04-16T10:50:17Z</cp:lastPrinted>
  <dcterms:created xsi:type="dcterms:W3CDTF">2020-09-09T19:18:25Z</dcterms:created>
  <dcterms:modified xsi:type="dcterms:W3CDTF">2021-09-29T07:18:24Z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0x010100A95D30587709EF4BAACF001BFCF78270</vt:lpwstr>
  </property>
</Properties>
</file>