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269" r:id="rId6"/>
    <p:sldId id="299" r:id="rId7"/>
    <p:sldId id="312" r:id="rId8"/>
    <p:sldId id="303" r:id="rId9"/>
    <p:sldId id="315" r:id="rId10"/>
    <p:sldId id="289" r:id="rId11"/>
    <p:sldId id="298" r:id="rId12"/>
    <p:sldId id="301" r:id="rId13"/>
    <p:sldId id="286" r:id="rId14"/>
    <p:sldId id="282" r:id="rId15"/>
    <p:sldId id="281" r:id="rId16"/>
    <p:sldId id="313" r:id="rId17"/>
    <p:sldId id="316" r:id="rId18"/>
    <p:sldId id="300" r:id="rId19"/>
    <p:sldId id="302" r:id="rId20"/>
    <p:sldId id="294" r:id="rId21"/>
    <p:sldId id="287" r:id="rId22"/>
    <p:sldId id="285" r:id="rId23"/>
    <p:sldId id="290" r:id="rId24"/>
    <p:sldId id="297" r:id="rId25"/>
    <p:sldId id="279" r:id="rId26"/>
    <p:sldId id="296" r:id="rId27"/>
    <p:sldId id="295" r:id="rId28"/>
    <p:sldId id="304" r:id="rId29"/>
    <p:sldId id="305" r:id="rId30"/>
    <p:sldId id="306" r:id="rId31"/>
    <p:sldId id="307" r:id="rId32"/>
    <p:sldId id="308" r:id="rId33"/>
    <p:sldId id="309" r:id="rId34"/>
    <p:sldId id="310" r:id="rId35"/>
    <p:sldId id="311" r:id="rId36"/>
    <p:sldId id="318" r:id="rId37"/>
    <p:sldId id="317" r:id="rId38"/>
    <p:sldId id="292" r:id="rId39"/>
    <p:sldId id="293" r:id="rId40"/>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41801" autoAdjust="0"/>
  </p:normalViewPr>
  <p:slideViewPr>
    <p:cSldViewPr snapToGrid="0">
      <p:cViewPr varScale="1">
        <p:scale>
          <a:sx n="76" d="100"/>
          <a:sy n="76" d="100"/>
        </p:scale>
        <p:origin x="782"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EB1EC-0628-476C-8C2C-7F98D47C483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sv-fi"/>
        </a:p>
      </dgm:t>
    </dgm:pt>
    <dgm:pt modelId="{FA6701A5-466B-43E5-A3B7-38A968781EDF}">
      <dgm:prSet/>
      <dgm:spPr/>
      <dgm:t>
        <a:bodyPr/>
        <a:lstStyle/>
        <a:p>
          <a:pPr algn="ctr" rtl="0"/>
          <a:r>
            <a:rPr lang="sv-fi" b="0" i="0" u="none" baseline="0"/>
            <a:t>1. Lyssna på andra, avbryt inte och inled inte diskussioner vid sidan om.</a:t>
          </a:r>
          <a:endParaRPr lang="sv-fi" dirty="0"/>
        </a:p>
      </dgm:t>
    </dgm:pt>
    <dgm:pt modelId="{515C552C-03C3-4BC4-88FA-D81590FB3274}" type="parTrans" cxnId="{BA51BE1D-3BDC-4A85-A78E-D1F246C2B823}">
      <dgm:prSet/>
      <dgm:spPr/>
      <dgm:t>
        <a:bodyPr/>
        <a:lstStyle/>
        <a:p>
          <a:endParaRPr lang="sv-fi"/>
        </a:p>
      </dgm:t>
    </dgm:pt>
    <dgm:pt modelId="{1718D07F-984B-486B-A89A-185F5C2EF367}" type="sibTrans" cxnId="{BA51BE1D-3BDC-4A85-A78E-D1F246C2B823}">
      <dgm:prSet/>
      <dgm:spPr/>
      <dgm:t>
        <a:bodyPr/>
        <a:lstStyle/>
        <a:p>
          <a:endParaRPr lang="sv-fi"/>
        </a:p>
      </dgm:t>
    </dgm:pt>
    <dgm:pt modelId="{0A497C20-BE87-451D-AD04-770EFCC5DC42}">
      <dgm:prSet/>
      <dgm:spPr/>
      <dgm:t>
        <a:bodyPr/>
        <a:lstStyle/>
        <a:p>
          <a:pPr algn="ctr" rtl="0"/>
          <a:r>
            <a:rPr lang="sv-fi" b="0" i="0" u="none" baseline="0"/>
            <a:t>2. Delta i det som andra säger och använd vardagligt språk.</a:t>
          </a:r>
          <a:endParaRPr lang="sv-fi" dirty="0"/>
        </a:p>
      </dgm:t>
    </dgm:pt>
    <dgm:pt modelId="{1C32CAC3-A3FB-4553-AEFD-CA47CAAFD0A1}" type="parTrans" cxnId="{09375741-39AF-4C47-9DE9-D9EBA153E459}">
      <dgm:prSet/>
      <dgm:spPr/>
      <dgm:t>
        <a:bodyPr/>
        <a:lstStyle/>
        <a:p>
          <a:endParaRPr lang="sv-fi"/>
        </a:p>
      </dgm:t>
    </dgm:pt>
    <dgm:pt modelId="{E25FC12F-A8B9-4691-8A29-D9CE1A55C145}" type="sibTrans" cxnId="{09375741-39AF-4C47-9DE9-D9EBA153E459}">
      <dgm:prSet/>
      <dgm:spPr/>
      <dgm:t>
        <a:bodyPr/>
        <a:lstStyle/>
        <a:p>
          <a:endParaRPr lang="sv-fi"/>
        </a:p>
      </dgm:t>
    </dgm:pt>
    <dgm:pt modelId="{2E715A54-C838-4720-BFB1-02867174E84F}">
      <dgm:prSet/>
      <dgm:spPr/>
      <dgm:t>
        <a:bodyPr/>
        <a:lstStyle/>
        <a:p>
          <a:pPr algn="ctr" rtl="0"/>
          <a:r>
            <a:rPr lang="sv-fi" b="0" i="0" u="none" baseline="0"/>
            <a:t>3. Berätta om dina egna erfarenheter.</a:t>
          </a:r>
          <a:endParaRPr lang="sv-fi" dirty="0"/>
        </a:p>
      </dgm:t>
    </dgm:pt>
    <dgm:pt modelId="{F389BAF7-43B8-45BE-891D-90C6D222630C}" type="parTrans" cxnId="{30111DC6-C58F-4740-9CF1-4589CE5D9817}">
      <dgm:prSet/>
      <dgm:spPr/>
      <dgm:t>
        <a:bodyPr/>
        <a:lstStyle/>
        <a:p>
          <a:endParaRPr lang="sv-fi"/>
        </a:p>
      </dgm:t>
    </dgm:pt>
    <dgm:pt modelId="{330D2F20-9EAC-4B47-A614-4C9810265A8C}" type="sibTrans" cxnId="{30111DC6-C58F-4740-9CF1-4589CE5D9817}">
      <dgm:prSet/>
      <dgm:spPr/>
      <dgm:t>
        <a:bodyPr/>
        <a:lstStyle/>
        <a:p>
          <a:endParaRPr lang="sv-fi"/>
        </a:p>
      </dgm:t>
    </dgm:pt>
    <dgm:pt modelId="{46502A5D-55B2-4E9F-BB97-36E58781CCBC}">
      <dgm:prSet/>
      <dgm:spPr/>
      <dgm:t>
        <a:bodyPr/>
        <a:lstStyle/>
        <a:p>
          <a:pPr algn="ctr" rtl="0"/>
          <a:r>
            <a:rPr lang="sv-fi" b="0" i="0" u="none" baseline="0"/>
            <a:t>4. Tilltala andra direkt och fråga om deras synpunkter.</a:t>
          </a:r>
          <a:endParaRPr lang="sv-fi" dirty="0"/>
        </a:p>
      </dgm:t>
    </dgm:pt>
    <dgm:pt modelId="{FE27DB13-1947-476E-AC9B-CAC43D80A579}" type="parTrans" cxnId="{16206022-5FF7-4761-934C-66D03D29B0FC}">
      <dgm:prSet/>
      <dgm:spPr/>
      <dgm:t>
        <a:bodyPr/>
        <a:lstStyle/>
        <a:p>
          <a:endParaRPr lang="sv-fi"/>
        </a:p>
      </dgm:t>
    </dgm:pt>
    <dgm:pt modelId="{B1FD51B8-80BB-4A35-9766-B7FF0D8697A8}" type="sibTrans" cxnId="{16206022-5FF7-4761-934C-66D03D29B0FC}">
      <dgm:prSet/>
      <dgm:spPr/>
      <dgm:t>
        <a:bodyPr/>
        <a:lstStyle/>
        <a:p>
          <a:endParaRPr lang="sv-fi"/>
        </a:p>
      </dgm:t>
    </dgm:pt>
    <dgm:pt modelId="{5E51CBE6-4DFA-43E0-9E32-BDD87DB300A0}">
      <dgm:prSet/>
      <dgm:spPr/>
      <dgm:t>
        <a:bodyPr/>
        <a:lstStyle/>
        <a:p>
          <a:pPr algn="ctr" rtl="0"/>
          <a:r>
            <a:rPr lang="sv-fi" b="0" i="0" u="none" baseline="0"/>
            <a:t>5. Var närvarande och respektera andra och diskussionens konfidentialitet.</a:t>
          </a:r>
          <a:endParaRPr lang="sv-fi" dirty="0"/>
        </a:p>
      </dgm:t>
    </dgm:pt>
    <dgm:pt modelId="{0E63BD32-3DCD-4E69-ADB8-A56F4160B8BD}" type="parTrans" cxnId="{06508679-613F-4361-A49D-C52C7A87A705}">
      <dgm:prSet/>
      <dgm:spPr/>
      <dgm:t>
        <a:bodyPr/>
        <a:lstStyle/>
        <a:p>
          <a:endParaRPr lang="sv-fi"/>
        </a:p>
      </dgm:t>
    </dgm:pt>
    <dgm:pt modelId="{CE6543F4-4298-45D2-BC61-EF37906C7EEF}" type="sibTrans" cxnId="{06508679-613F-4361-A49D-C52C7A87A705}">
      <dgm:prSet/>
      <dgm:spPr/>
      <dgm:t>
        <a:bodyPr/>
        <a:lstStyle/>
        <a:p>
          <a:endParaRPr lang="sv-fi"/>
        </a:p>
      </dgm:t>
    </dgm:pt>
    <dgm:pt modelId="{DA6CF016-DBD8-4DF6-BC68-5A3B1F659D07}">
      <dgm:prSet/>
      <dgm:spPr/>
      <dgm:t>
        <a:bodyPr/>
        <a:lstStyle/>
        <a:p>
          <a:pPr algn="ctr" rtl="0"/>
          <a:r>
            <a:rPr lang="sv-fi" b="0" i="0" u="none" baseline="0"/>
            <a:t>6. Sök och samla. Bearbeta modigt konflikter som uppstår och sök efter sådant som förblivit i gömman.</a:t>
          </a:r>
          <a:endParaRPr lang="sv-fi" dirty="0"/>
        </a:p>
      </dgm:t>
    </dgm:pt>
    <dgm:pt modelId="{1ADDB5D3-8639-4D2A-BC82-42A9CE6ECC4F}" type="parTrans" cxnId="{D08123D9-FADF-4986-BBC9-0E56E58B867D}">
      <dgm:prSet/>
      <dgm:spPr/>
      <dgm:t>
        <a:bodyPr/>
        <a:lstStyle/>
        <a:p>
          <a:endParaRPr lang="sv-fi"/>
        </a:p>
      </dgm:t>
    </dgm:pt>
    <dgm:pt modelId="{21618213-7A77-483D-BCED-B8FF8A1E0C9F}" type="sibTrans" cxnId="{D08123D9-FADF-4986-BBC9-0E56E58B867D}">
      <dgm:prSet/>
      <dgm:spPr/>
      <dgm:t>
        <a:bodyPr/>
        <a:lstStyle/>
        <a:p>
          <a:endParaRPr lang="sv-fi"/>
        </a:p>
      </dgm:t>
    </dgm:pt>
    <dgm:pt modelId="{5DAAFAFB-B73B-4FF4-9CA8-98C9A365009F}" type="pres">
      <dgm:prSet presAssocID="{8D1EB1EC-0628-476C-8C2C-7F98D47C483C}" presName="diagram" presStyleCnt="0">
        <dgm:presLayoutVars>
          <dgm:dir/>
          <dgm:resizeHandles val="exact"/>
        </dgm:presLayoutVars>
      </dgm:prSet>
      <dgm:spPr/>
    </dgm:pt>
    <dgm:pt modelId="{C3FA0589-552B-4A03-9A1D-7546BADB17FD}" type="pres">
      <dgm:prSet presAssocID="{FA6701A5-466B-43E5-A3B7-38A968781EDF}" presName="node" presStyleLbl="node1" presStyleIdx="0" presStyleCnt="6">
        <dgm:presLayoutVars>
          <dgm:bulletEnabled val="1"/>
        </dgm:presLayoutVars>
      </dgm:prSet>
      <dgm:spPr/>
    </dgm:pt>
    <dgm:pt modelId="{6EFDBAEB-8D7A-43B2-9A62-A117D8B82908}" type="pres">
      <dgm:prSet presAssocID="{1718D07F-984B-486B-A89A-185F5C2EF367}" presName="sibTrans" presStyleCnt="0"/>
      <dgm:spPr/>
    </dgm:pt>
    <dgm:pt modelId="{49396148-2E27-4FC8-8B26-1ADE5B518624}" type="pres">
      <dgm:prSet presAssocID="{0A497C20-BE87-451D-AD04-770EFCC5DC42}" presName="node" presStyleLbl="node1" presStyleIdx="1" presStyleCnt="6">
        <dgm:presLayoutVars>
          <dgm:bulletEnabled val="1"/>
        </dgm:presLayoutVars>
      </dgm:prSet>
      <dgm:spPr/>
    </dgm:pt>
    <dgm:pt modelId="{3DE8CF0D-A38B-40F5-9FEE-570200F26BA5}" type="pres">
      <dgm:prSet presAssocID="{E25FC12F-A8B9-4691-8A29-D9CE1A55C145}" presName="sibTrans" presStyleCnt="0"/>
      <dgm:spPr/>
    </dgm:pt>
    <dgm:pt modelId="{B33337EF-0B49-45DB-BD18-187F0DB8CD03}" type="pres">
      <dgm:prSet presAssocID="{2E715A54-C838-4720-BFB1-02867174E84F}" presName="node" presStyleLbl="node1" presStyleIdx="2" presStyleCnt="6">
        <dgm:presLayoutVars>
          <dgm:bulletEnabled val="1"/>
        </dgm:presLayoutVars>
      </dgm:prSet>
      <dgm:spPr/>
    </dgm:pt>
    <dgm:pt modelId="{B96DECF8-5401-4360-8E01-D7EA01BB3F1B}" type="pres">
      <dgm:prSet presAssocID="{330D2F20-9EAC-4B47-A614-4C9810265A8C}" presName="sibTrans" presStyleCnt="0"/>
      <dgm:spPr/>
    </dgm:pt>
    <dgm:pt modelId="{601B9CCA-B988-49B3-99CE-0D610B96BB89}" type="pres">
      <dgm:prSet presAssocID="{46502A5D-55B2-4E9F-BB97-36E58781CCBC}" presName="node" presStyleLbl="node1" presStyleIdx="3" presStyleCnt="6">
        <dgm:presLayoutVars>
          <dgm:bulletEnabled val="1"/>
        </dgm:presLayoutVars>
      </dgm:prSet>
      <dgm:spPr/>
    </dgm:pt>
    <dgm:pt modelId="{E5F7C79B-1472-4CAC-9B4F-65014FF3FE38}" type="pres">
      <dgm:prSet presAssocID="{B1FD51B8-80BB-4A35-9766-B7FF0D8697A8}" presName="sibTrans" presStyleCnt="0"/>
      <dgm:spPr/>
    </dgm:pt>
    <dgm:pt modelId="{1F8D3D3F-8D4C-41D3-BA4F-99AFBF802E10}" type="pres">
      <dgm:prSet presAssocID="{5E51CBE6-4DFA-43E0-9E32-BDD87DB300A0}" presName="node" presStyleLbl="node1" presStyleIdx="4" presStyleCnt="6">
        <dgm:presLayoutVars>
          <dgm:bulletEnabled val="1"/>
        </dgm:presLayoutVars>
      </dgm:prSet>
      <dgm:spPr/>
    </dgm:pt>
    <dgm:pt modelId="{0E31AA6C-1A84-4804-8BEF-C0CCC60664E5}" type="pres">
      <dgm:prSet presAssocID="{CE6543F4-4298-45D2-BC61-EF37906C7EEF}" presName="sibTrans" presStyleCnt="0"/>
      <dgm:spPr/>
    </dgm:pt>
    <dgm:pt modelId="{CF09A759-049E-46E0-995B-C60631C14932}" type="pres">
      <dgm:prSet presAssocID="{DA6CF016-DBD8-4DF6-BC68-5A3B1F659D07}" presName="node" presStyleLbl="node1" presStyleIdx="5" presStyleCnt="6">
        <dgm:presLayoutVars>
          <dgm:bulletEnabled val="1"/>
        </dgm:presLayoutVars>
      </dgm:prSet>
      <dgm:spPr/>
    </dgm:pt>
  </dgm:ptLst>
  <dgm:cxnLst>
    <dgm:cxn modelId="{03C31D15-515F-483B-857B-5F9BA3A55F5C}" type="presOf" srcId="{46502A5D-55B2-4E9F-BB97-36E58781CCBC}" destId="{601B9CCA-B988-49B3-99CE-0D610B96BB89}" srcOrd="0" destOrd="0" presId="urn:microsoft.com/office/officeart/2005/8/layout/default"/>
    <dgm:cxn modelId="{BA51BE1D-3BDC-4A85-A78E-D1F246C2B823}" srcId="{8D1EB1EC-0628-476C-8C2C-7F98D47C483C}" destId="{FA6701A5-466B-43E5-A3B7-38A968781EDF}" srcOrd="0" destOrd="0" parTransId="{515C552C-03C3-4BC4-88FA-D81590FB3274}" sibTransId="{1718D07F-984B-486B-A89A-185F5C2EF367}"/>
    <dgm:cxn modelId="{16206022-5FF7-4761-934C-66D03D29B0FC}" srcId="{8D1EB1EC-0628-476C-8C2C-7F98D47C483C}" destId="{46502A5D-55B2-4E9F-BB97-36E58781CCBC}" srcOrd="3" destOrd="0" parTransId="{FE27DB13-1947-476E-AC9B-CAC43D80A579}" sibTransId="{B1FD51B8-80BB-4A35-9766-B7FF0D8697A8}"/>
    <dgm:cxn modelId="{AB192C28-E9FA-4103-AF70-96B796F70335}" type="presOf" srcId="{DA6CF016-DBD8-4DF6-BC68-5A3B1F659D07}" destId="{CF09A759-049E-46E0-995B-C60631C14932}" srcOrd="0" destOrd="0" presId="urn:microsoft.com/office/officeart/2005/8/layout/default"/>
    <dgm:cxn modelId="{41803A33-F759-4596-93A2-A97B03F64CAA}" type="presOf" srcId="{FA6701A5-466B-43E5-A3B7-38A968781EDF}" destId="{C3FA0589-552B-4A03-9A1D-7546BADB17FD}" srcOrd="0" destOrd="0" presId="urn:microsoft.com/office/officeart/2005/8/layout/default"/>
    <dgm:cxn modelId="{09375741-39AF-4C47-9DE9-D9EBA153E459}" srcId="{8D1EB1EC-0628-476C-8C2C-7F98D47C483C}" destId="{0A497C20-BE87-451D-AD04-770EFCC5DC42}" srcOrd="1" destOrd="0" parTransId="{1C32CAC3-A3FB-4553-AEFD-CA47CAAFD0A1}" sibTransId="{E25FC12F-A8B9-4691-8A29-D9CE1A55C145}"/>
    <dgm:cxn modelId="{06508679-613F-4361-A49D-C52C7A87A705}" srcId="{8D1EB1EC-0628-476C-8C2C-7F98D47C483C}" destId="{5E51CBE6-4DFA-43E0-9E32-BDD87DB300A0}" srcOrd="4" destOrd="0" parTransId="{0E63BD32-3DCD-4E69-ADB8-A56F4160B8BD}" sibTransId="{CE6543F4-4298-45D2-BC61-EF37906C7EEF}"/>
    <dgm:cxn modelId="{9ADAD5BA-4CB3-4E9A-832D-89BD3103C000}" type="presOf" srcId="{2E715A54-C838-4720-BFB1-02867174E84F}" destId="{B33337EF-0B49-45DB-BD18-187F0DB8CD03}" srcOrd="0" destOrd="0" presId="urn:microsoft.com/office/officeart/2005/8/layout/default"/>
    <dgm:cxn modelId="{30111DC6-C58F-4740-9CF1-4589CE5D9817}" srcId="{8D1EB1EC-0628-476C-8C2C-7F98D47C483C}" destId="{2E715A54-C838-4720-BFB1-02867174E84F}" srcOrd="2" destOrd="0" parTransId="{F389BAF7-43B8-45BE-891D-90C6D222630C}" sibTransId="{330D2F20-9EAC-4B47-A614-4C9810265A8C}"/>
    <dgm:cxn modelId="{D08123D9-FADF-4986-BBC9-0E56E58B867D}" srcId="{8D1EB1EC-0628-476C-8C2C-7F98D47C483C}" destId="{DA6CF016-DBD8-4DF6-BC68-5A3B1F659D07}" srcOrd="5" destOrd="0" parTransId="{1ADDB5D3-8639-4D2A-BC82-42A9CE6ECC4F}" sibTransId="{21618213-7A77-483D-BCED-B8FF8A1E0C9F}"/>
    <dgm:cxn modelId="{C2430AE9-B2DE-4D17-A092-4F86DF3E7A49}" type="presOf" srcId="{8D1EB1EC-0628-476C-8C2C-7F98D47C483C}" destId="{5DAAFAFB-B73B-4FF4-9CA8-98C9A365009F}" srcOrd="0" destOrd="0" presId="urn:microsoft.com/office/officeart/2005/8/layout/default"/>
    <dgm:cxn modelId="{02E302F1-10AC-409D-A1F5-78E036FDDC6E}" type="presOf" srcId="{5E51CBE6-4DFA-43E0-9E32-BDD87DB300A0}" destId="{1F8D3D3F-8D4C-41D3-BA4F-99AFBF802E10}" srcOrd="0" destOrd="0" presId="urn:microsoft.com/office/officeart/2005/8/layout/default"/>
    <dgm:cxn modelId="{CF309CF4-014C-4F02-801D-F643ABB8965D}" type="presOf" srcId="{0A497C20-BE87-451D-AD04-770EFCC5DC42}" destId="{49396148-2E27-4FC8-8B26-1ADE5B518624}" srcOrd="0" destOrd="0" presId="urn:microsoft.com/office/officeart/2005/8/layout/default"/>
    <dgm:cxn modelId="{9E27C97E-0A93-46E3-A929-3112966EEDE8}" type="presParOf" srcId="{5DAAFAFB-B73B-4FF4-9CA8-98C9A365009F}" destId="{C3FA0589-552B-4A03-9A1D-7546BADB17FD}" srcOrd="0" destOrd="0" presId="urn:microsoft.com/office/officeart/2005/8/layout/default"/>
    <dgm:cxn modelId="{B9D84715-1944-4606-9E5B-C995F521EBD5}" type="presParOf" srcId="{5DAAFAFB-B73B-4FF4-9CA8-98C9A365009F}" destId="{6EFDBAEB-8D7A-43B2-9A62-A117D8B82908}" srcOrd="1" destOrd="0" presId="urn:microsoft.com/office/officeart/2005/8/layout/default"/>
    <dgm:cxn modelId="{62B2A478-61CE-45C3-82A0-49DD90FC8EF2}" type="presParOf" srcId="{5DAAFAFB-B73B-4FF4-9CA8-98C9A365009F}" destId="{49396148-2E27-4FC8-8B26-1ADE5B518624}" srcOrd="2" destOrd="0" presId="urn:microsoft.com/office/officeart/2005/8/layout/default"/>
    <dgm:cxn modelId="{8B01542F-FCF4-463C-B192-3A1730A99140}" type="presParOf" srcId="{5DAAFAFB-B73B-4FF4-9CA8-98C9A365009F}" destId="{3DE8CF0D-A38B-40F5-9FEE-570200F26BA5}" srcOrd="3" destOrd="0" presId="urn:microsoft.com/office/officeart/2005/8/layout/default"/>
    <dgm:cxn modelId="{A20E7E88-CFBF-4963-AB4B-994EE2BC6E02}" type="presParOf" srcId="{5DAAFAFB-B73B-4FF4-9CA8-98C9A365009F}" destId="{B33337EF-0B49-45DB-BD18-187F0DB8CD03}" srcOrd="4" destOrd="0" presId="urn:microsoft.com/office/officeart/2005/8/layout/default"/>
    <dgm:cxn modelId="{965C3493-A617-4DE9-B7F9-1FEC82708607}" type="presParOf" srcId="{5DAAFAFB-B73B-4FF4-9CA8-98C9A365009F}" destId="{B96DECF8-5401-4360-8E01-D7EA01BB3F1B}" srcOrd="5" destOrd="0" presId="urn:microsoft.com/office/officeart/2005/8/layout/default"/>
    <dgm:cxn modelId="{3C046072-BF6B-4F85-8389-DCF67986D1E9}" type="presParOf" srcId="{5DAAFAFB-B73B-4FF4-9CA8-98C9A365009F}" destId="{601B9CCA-B988-49B3-99CE-0D610B96BB89}" srcOrd="6" destOrd="0" presId="urn:microsoft.com/office/officeart/2005/8/layout/default"/>
    <dgm:cxn modelId="{F498D681-1594-4142-9A84-DDA119869960}" type="presParOf" srcId="{5DAAFAFB-B73B-4FF4-9CA8-98C9A365009F}" destId="{E5F7C79B-1472-4CAC-9B4F-65014FF3FE38}" srcOrd="7" destOrd="0" presId="urn:microsoft.com/office/officeart/2005/8/layout/default"/>
    <dgm:cxn modelId="{571839B2-C9AA-421C-A1FA-C2048758A124}" type="presParOf" srcId="{5DAAFAFB-B73B-4FF4-9CA8-98C9A365009F}" destId="{1F8D3D3F-8D4C-41D3-BA4F-99AFBF802E10}" srcOrd="8" destOrd="0" presId="urn:microsoft.com/office/officeart/2005/8/layout/default"/>
    <dgm:cxn modelId="{31E96066-474B-4BC6-85F6-8B1FC1A75414}" type="presParOf" srcId="{5DAAFAFB-B73B-4FF4-9CA8-98C9A365009F}" destId="{0E31AA6C-1A84-4804-8BEF-C0CCC60664E5}" srcOrd="9" destOrd="0" presId="urn:microsoft.com/office/officeart/2005/8/layout/default"/>
    <dgm:cxn modelId="{DE9A78AA-F472-4362-A4BC-DFBE50B573EB}" type="presParOf" srcId="{5DAAFAFB-B73B-4FF4-9CA8-98C9A365009F}" destId="{CF09A759-049E-46E0-995B-C60631C1493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A0589-552B-4A03-9A1D-7546BADB17FD}">
      <dsp:nvSpPr>
        <dsp:cNvPr id="0" name=""/>
        <dsp:cNvSpPr/>
      </dsp:nvSpPr>
      <dsp:spPr>
        <a:xfrm>
          <a:off x="0" y="21738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1. Lyssna på andra, avbryt inte och inled inte diskussioner vid sidan om.</a:t>
          </a:r>
          <a:endParaRPr lang="sv-fi" sz="1700" kern="1200" dirty="0"/>
        </a:p>
      </dsp:txBody>
      <dsp:txXfrm>
        <a:off x="0" y="217388"/>
        <a:ext cx="2708671" cy="1625203"/>
      </dsp:txXfrm>
    </dsp:sp>
    <dsp:sp modelId="{49396148-2E27-4FC8-8B26-1ADE5B518624}">
      <dsp:nvSpPr>
        <dsp:cNvPr id="0" name=""/>
        <dsp:cNvSpPr/>
      </dsp:nvSpPr>
      <dsp:spPr>
        <a:xfrm>
          <a:off x="2979539" y="21738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2. Delta i det som andra säger och använd vardagligt språk.</a:t>
          </a:r>
          <a:endParaRPr lang="sv-fi" sz="1700" kern="1200" dirty="0"/>
        </a:p>
      </dsp:txBody>
      <dsp:txXfrm>
        <a:off x="2979539" y="217388"/>
        <a:ext cx="2708671" cy="1625203"/>
      </dsp:txXfrm>
    </dsp:sp>
    <dsp:sp modelId="{B33337EF-0B49-45DB-BD18-187F0DB8CD03}">
      <dsp:nvSpPr>
        <dsp:cNvPr id="0" name=""/>
        <dsp:cNvSpPr/>
      </dsp:nvSpPr>
      <dsp:spPr>
        <a:xfrm>
          <a:off x="5959078" y="21738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3. Berätta om dina egna erfarenheter.</a:t>
          </a:r>
          <a:endParaRPr lang="sv-fi" sz="1700" kern="1200" dirty="0"/>
        </a:p>
      </dsp:txBody>
      <dsp:txXfrm>
        <a:off x="5959078" y="217388"/>
        <a:ext cx="2708671" cy="1625203"/>
      </dsp:txXfrm>
    </dsp:sp>
    <dsp:sp modelId="{601B9CCA-B988-49B3-99CE-0D610B96BB89}">
      <dsp:nvSpPr>
        <dsp:cNvPr id="0" name=""/>
        <dsp:cNvSpPr/>
      </dsp:nvSpPr>
      <dsp:spPr>
        <a:xfrm>
          <a:off x="0" y="211345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4. Tilltala andra direkt och fråga om deras synpunkter.</a:t>
          </a:r>
          <a:endParaRPr lang="sv-fi" sz="1700" kern="1200" dirty="0"/>
        </a:p>
      </dsp:txBody>
      <dsp:txXfrm>
        <a:off x="0" y="2113458"/>
        <a:ext cx="2708671" cy="1625203"/>
      </dsp:txXfrm>
    </dsp:sp>
    <dsp:sp modelId="{1F8D3D3F-8D4C-41D3-BA4F-99AFBF802E10}">
      <dsp:nvSpPr>
        <dsp:cNvPr id="0" name=""/>
        <dsp:cNvSpPr/>
      </dsp:nvSpPr>
      <dsp:spPr>
        <a:xfrm>
          <a:off x="2979539" y="211345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5. Var närvarande och respektera andra och diskussionens konfidentialitet.</a:t>
          </a:r>
          <a:endParaRPr lang="sv-fi" sz="1700" kern="1200" dirty="0"/>
        </a:p>
      </dsp:txBody>
      <dsp:txXfrm>
        <a:off x="2979539" y="2113458"/>
        <a:ext cx="2708671" cy="1625203"/>
      </dsp:txXfrm>
    </dsp:sp>
    <dsp:sp modelId="{CF09A759-049E-46E0-995B-C60631C14932}">
      <dsp:nvSpPr>
        <dsp:cNvPr id="0" name=""/>
        <dsp:cNvSpPr/>
      </dsp:nvSpPr>
      <dsp:spPr>
        <a:xfrm>
          <a:off x="5959078" y="2113458"/>
          <a:ext cx="2708671" cy="16252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sv-fi" sz="1700" b="0" i="0" u="none" kern="1200" baseline="0"/>
            <a:t>6. Sök och samla. Bearbeta modigt konflikter som uppstår och sök efter sådant som förblivit i gömman.</a:t>
          </a:r>
          <a:endParaRPr lang="sv-fi" sz="1700" kern="1200" dirty="0"/>
        </a:p>
      </dsp:txBody>
      <dsp:txXfrm>
        <a:off x="5959078" y="2113458"/>
        <a:ext cx="2708671" cy="16252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3EF11DB6-8D12-4F9F-9589-5B0A251C395E}" type="datetimeFigureOut">
              <a:rPr lang="fi-FI" smtClean="0"/>
              <a:t>27.1.2023</a:t>
            </a:fld>
            <a:endParaRPr lang="fi-FI"/>
          </a:p>
        </p:txBody>
      </p:sp>
      <p:sp>
        <p:nvSpPr>
          <p:cNvPr id="4" name="Dian kuvan paikkamerkki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85189A84-31EB-4A3F-BB0E-348F7B457B69}" type="slidenum">
              <a:rPr lang="fi-FI" smtClean="0"/>
              <a:t>‹#›</a:t>
            </a:fld>
            <a:endParaRPr lang="fi-FI"/>
          </a:p>
        </p:txBody>
      </p:sp>
    </p:spTree>
    <p:extLst>
      <p:ext uri="{BB962C8B-B14F-4D97-AF65-F5344CB8AC3E}">
        <p14:creationId xmlns:p14="http://schemas.microsoft.com/office/powerpoint/2010/main" val="7687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1</a:t>
            </a:fld>
            <a:endParaRPr lang="sv-fi"/>
          </a:p>
        </p:txBody>
      </p:sp>
    </p:spTree>
    <p:extLst>
      <p:ext uri="{BB962C8B-B14F-4D97-AF65-F5344CB8AC3E}">
        <p14:creationId xmlns:p14="http://schemas.microsoft.com/office/powerpoint/2010/main" val="317412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1" i="0" u="none" baseline="0"/>
              <a:t>Åtagande:</a:t>
            </a:r>
            <a:r>
              <a:rPr lang="sv-fi" b="0" i="0" u="none" baseline="0"/>
              <a:t> deltagarna försöker komma varje gång (särskilt om gruppen är sluten och/eller redan från början är antalet deltagare litet)</a:t>
            </a:r>
          </a:p>
          <a:p>
            <a:pPr algn="l" rtl="0"/>
            <a:r>
              <a:rPr lang="sv-fi" b="1" i="0" u="none" baseline="0"/>
              <a:t>Frivillighet:</a:t>
            </a:r>
            <a:r>
              <a:rPr lang="sv-fi" b="0" i="0" u="none" baseline="0"/>
              <a:t> deltagandet är frivilligt och mentorerna betalas inte lön.</a:t>
            </a:r>
            <a:endParaRPr lang="sv-fi" b="1" i="1" dirty="0">
              <a:solidFill>
                <a:srgbClr val="FF0000"/>
              </a:solidFill>
            </a:endParaRPr>
          </a:p>
          <a:p>
            <a:pPr algn="l" rtl="0"/>
            <a:r>
              <a:rPr lang="sv-fi" b="1" i="0" u="none" baseline="0"/>
              <a:t>Respekt:</a:t>
            </a:r>
            <a:r>
              <a:rPr lang="sv-fi" b="0" i="0" u="none" baseline="0"/>
              <a:t> deltagarna respekterar mentorns och andra deltagares åsikter osv. Även om de avviker från ens egna åsikter. Gruppens spelregler följs.</a:t>
            </a:r>
            <a:endParaRPr lang="sv-fi" b="1" dirty="0"/>
          </a:p>
          <a:p>
            <a:pPr algn="l" rtl="0"/>
            <a:r>
              <a:rPr lang="sv-fi" b="1" i="0" u="none" baseline="0"/>
              <a:t>Sekretess:</a:t>
            </a:r>
            <a:r>
              <a:rPr lang="sv-fi" b="0" i="0" u="none" baseline="0"/>
              <a:t> utgångspunkten för öppet samtal är förtroende. Saker som hörts och upplevts i gruppen talas inte med personer utanför gruppen.</a:t>
            </a:r>
          </a:p>
          <a:p>
            <a:pPr algn="l" rtl="0"/>
            <a:r>
              <a:rPr lang="sv-fi" b="1" i="0" u="none" baseline="0"/>
              <a:t>Målmedvetenhet:</a:t>
            </a:r>
            <a:r>
              <a:rPr lang="sv-fi" b="0" i="0" u="none" baseline="0"/>
              <a:t> varje gång har man ett mål. Målet kan vara stort eller litet. Målet är mötes ”röda tråd” och svarar på frågan Varför detta ämne? </a:t>
            </a:r>
          </a:p>
          <a:p>
            <a:pPr algn="l" rtl="0"/>
            <a:r>
              <a:rPr lang="sv-fi" b="1" i="0" u="none" baseline="0"/>
              <a:t>Jämlikhet:</a:t>
            </a:r>
            <a:r>
              <a:rPr lang="sv-fi" b="0" i="0" u="none" baseline="0"/>
              <a:t> alla gruppens medlemmar är jämnställda</a:t>
            </a:r>
            <a:endParaRPr lang="sv-fi" b="1" dirty="0"/>
          </a:p>
          <a:p>
            <a:endParaRPr lang="sv-fi" b="1" dirty="0"/>
          </a:p>
        </p:txBody>
      </p:sp>
      <p:sp>
        <p:nvSpPr>
          <p:cNvPr id="4" name="Dian numeron paikkamerkki 3"/>
          <p:cNvSpPr>
            <a:spLocks noGrp="1"/>
          </p:cNvSpPr>
          <p:nvPr>
            <p:ph type="sldNum" sz="quarter" idx="5"/>
          </p:nvPr>
        </p:nvSpPr>
        <p:spPr/>
        <p:txBody>
          <a:bodyPr/>
          <a:lstStyle/>
          <a:p>
            <a:pPr algn="l" rtl="0"/>
            <a:fld id="{85189A84-31EB-4A3F-BB0E-348F7B457B69}" type="slidenum">
              <a:rPr/>
              <a:t>12</a:t>
            </a:fld>
            <a:endParaRPr lang="sv-fi"/>
          </a:p>
        </p:txBody>
      </p:sp>
    </p:spTree>
    <p:extLst>
      <p:ext uri="{BB962C8B-B14F-4D97-AF65-F5344CB8AC3E}">
        <p14:creationId xmlns:p14="http://schemas.microsoft.com/office/powerpoint/2010/main" val="156282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sz="1200" b="1" i="0" u="sng" kern="1200" baseline="0">
                <a:solidFill>
                  <a:schemeClr val="tx1"/>
                </a:solidFill>
                <a:effectLst/>
                <a:latin typeface="+mn-lt"/>
                <a:ea typeface="+mn-ea"/>
                <a:cs typeface="+mn-cs"/>
              </a:rPr>
              <a:t>Vilka egenskaper har en bra mentor:</a:t>
            </a:r>
            <a:endParaRPr lang="sv-fi"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förmågan att möta och tåla konfliktsituationer</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förmågan att skapa en bra och förtrolig atmosfär i möten </a:t>
            </a:r>
            <a:r>
              <a:rPr lang="sv-fi" sz="1200" b="0" i="0" u="none" kern="1200" baseline="0">
                <a:solidFill>
                  <a:schemeClr val="tx1"/>
                </a:solidFill>
                <a:effectLst/>
                <a:latin typeface="+mn-lt"/>
                <a:ea typeface="+mn-ea"/>
                <a:cs typeface="+mn-cs"/>
                <a:sym typeface="Wingdings" panose="05000000000000000000" pitchFamily="2" charset="2"/>
              </a:rPr>
              <a:t></a:t>
            </a:r>
            <a:r>
              <a:rPr lang="sv-fi" sz="1200" b="0" i="0" u="none" kern="1200" baseline="0">
                <a:solidFill>
                  <a:schemeClr val="tx1"/>
                </a:solidFill>
                <a:effectLst/>
                <a:latin typeface="+mn-lt"/>
                <a:ea typeface="+mn-ea"/>
                <a:cs typeface="+mn-cs"/>
              </a:rPr>
              <a:t> det finns inte rätta/orätta/dumma frågor, åsikter eller tankar</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förmågan att möta frivilliga som jämbördiga; trugar inte sina åsikter eller är inte allvetande</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förmågan att ge och ta emot feedback</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beslutsamhet, men smidig; bondförnuft</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positiv livsattityd</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förmågan att förundras över saker och företeelser</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beaktar deltagarna jämlikt, begränsar taltiden vid behov</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håller fast vid avtal och tidtabeller</a:t>
            </a:r>
          </a:p>
          <a:p>
            <a:endParaRPr lang="sv-fi" dirty="0"/>
          </a:p>
          <a:p>
            <a:pPr lvl="0" algn="l" rtl="0"/>
            <a:r>
              <a:rPr lang="sv-fi" sz="1200" b="1" i="0" u="sng" kern="1200" baseline="0">
                <a:solidFill>
                  <a:schemeClr val="tx1"/>
                </a:solidFill>
                <a:effectLst/>
                <a:latin typeface="+mn-lt"/>
                <a:ea typeface="+mn-ea"/>
                <a:cs typeface="+mn-cs"/>
              </a:rPr>
              <a:t>Varför lönar det sig att bli en mentor:</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du får en utbildning för att fungera som mentor</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du får stöd från distriktet/andra mentorer/vänförmedlare</a:t>
            </a:r>
          </a:p>
          <a:p>
            <a:pPr marL="171450" lvl="0" indent="-171450" algn="l" rtl="0">
              <a:buFont typeface="Arial" panose="020B0604020202020204" pitchFamily="34" charset="0"/>
              <a:buChar char="•"/>
            </a:pPr>
            <a:r>
              <a:rPr lang="sv-fi" sz="1200" b="0" i="0" u="none" kern="1200" baseline="0">
                <a:solidFill>
                  <a:schemeClr val="tx1"/>
                </a:solidFill>
                <a:effectLst/>
                <a:latin typeface="+mn-lt"/>
                <a:ea typeface="+mn-ea"/>
                <a:cs typeface="+mn-cs"/>
              </a:rPr>
              <a:t>du kan utveckla verksamheten och ditt eget kunnande (när man gör lär man sig hela tiden nytt om både verksamheten och om dig själv)</a:t>
            </a:r>
          </a:p>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13</a:t>
            </a:fld>
            <a:endParaRPr lang="sv-fi"/>
          </a:p>
        </p:txBody>
      </p:sp>
    </p:spTree>
    <p:extLst>
      <p:ext uri="{BB962C8B-B14F-4D97-AF65-F5344CB8AC3E}">
        <p14:creationId xmlns:p14="http://schemas.microsoft.com/office/powerpoint/2010/main" val="109659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Ibland måste man ändra planerna i ett möte</a:t>
            </a:r>
          </a:p>
          <a:p>
            <a:pPr algn="l" rtl="0"/>
            <a:r>
              <a:rPr lang="sv-fi" b="0" i="0" u="none" baseline="0"/>
              <a:t>- Någon annan sak kan väcka samtal och sedan talar man om den</a:t>
            </a:r>
          </a:p>
        </p:txBody>
      </p:sp>
      <p:sp>
        <p:nvSpPr>
          <p:cNvPr id="4" name="Dian numeron paikkamerkki 3"/>
          <p:cNvSpPr>
            <a:spLocks noGrp="1"/>
          </p:cNvSpPr>
          <p:nvPr>
            <p:ph type="sldNum" sz="quarter" idx="5"/>
          </p:nvPr>
        </p:nvSpPr>
        <p:spPr/>
        <p:txBody>
          <a:bodyPr/>
          <a:lstStyle/>
          <a:p>
            <a:pPr algn="l" rtl="0"/>
            <a:fld id="{85189A84-31EB-4A3F-BB0E-348F7B457B69}" type="slidenum">
              <a:rPr/>
              <a:t>14</a:t>
            </a:fld>
            <a:endParaRPr lang="sv-fi"/>
          </a:p>
        </p:txBody>
      </p:sp>
    </p:spTree>
    <p:extLst>
      <p:ext uri="{BB962C8B-B14F-4D97-AF65-F5344CB8AC3E}">
        <p14:creationId xmlns:p14="http://schemas.microsoft.com/office/powerpoint/2010/main" val="838389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Väcker det några andra tankar hos er?</a:t>
            </a:r>
          </a:p>
        </p:txBody>
      </p:sp>
      <p:sp>
        <p:nvSpPr>
          <p:cNvPr id="4" name="Dian numeron paikkamerkki 3"/>
          <p:cNvSpPr>
            <a:spLocks noGrp="1"/>
          </p:cNvSpPr>
          <p:nvPr>
            <p:ph type="sldNum" sz="quarter" idx="5"/>
          </p:nvPr>
        </p:nvSpPr>
        <p:spPr/>
        <p:txBody>
          <a:bodyPr/>
          <a:lstStyle/>
          <a:p>
            <a:pPr algn="l" rtl="0"/>
            <a:fld id="{85189A84-31EB-4A3F-BB0E-348F7B457B69}" type="slidenum">
              <a:rPr/>
              <a:t>16</a:t>
            </a:fld>
            <a:endParaRPr lang="sv-fi"/>
          </a:p>
        </p:txBody>
      </p:sp>
    </p:spTree>
    <p:extLst>
      <p:ext uri="{BB962C8B-B14F-4D97-AF65-F5344CB8AC3E}">
        <p14:creationId xmlns:p14="http://schemas.microsoft.com/office/powerpoint/2010/main" val="305000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17</a:t>
            </a:fld>
            <a:endParaRPr lang="sv-fi"/>
          </a:p>
        </p:txBody>
      </p:sp>
    </p:spTree>
    <p:extLst>
      <p:ext uri="{BB962C8B-B14F-4D97-AF65-F5344CB8AC3E}">
        <p14:creationId xmlns:p14="http://schemas.microsoft.com/office/powerpoint/2010/main" val="227772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lgn="l" rtl="0">
              <a:buFont typeface="+mj-lt"/>
              <a:buAutoNum type="arabicPeriod"/>
            </a:pPr>
            <a:r>
              <a:rPr lang="sv-fi" b="0" i="0" u="none" baseline="0"/>
              <a:t>Att lära känna varandra</a:t>
            </a:r>
          </a:p>
          <a:p>
            <a:pPr marL="228600" indent="-228600" algn="l" rtl="0">
              <a:buFont typeface="+mj-lt"/>
              <a:buAutoNum type="arabicPeriod"/>
            </a:pPr>
            <a:r>
              <a:rPr lang="sv-fi" b="0" i="0" u="none" baseline="0"/>
              <a:t>Oenigheter uppstår, sammanstötning mellan förväntningar och tankar, konflikter uppstår</a:t>
            </a:r>
          </a:p>
          <a:p>
            <a:pPr marL="228600" indent="-228600" algn="l" rtl="0">
              <a:buFont typeface="+mj-lt"/>
              <a:buAutoNum type="arabicPeriod"/>
            </a:pPr>
            <a:r>
              <a:rPr lang="sv-fi" b="0" i="0" u="none" baseline="0"/>
              <a:t>Lagandan bildas</a:t>
            </a:r>
          </a:p>
          <a:p>
            <a:pPr marL="228600" indent="-228600" algn="l" rtl="0">
              <a:buFont typeface="+mj-lt"/>
              <a:buAutoNum type="arabicPeriod"/>
            </a:pPr>
            <a:r>
              <a:rPr lang="sv-fi" b="0" i="0" u="none" baseline="0"/>
              <a:t>Förtrolig atmosfär, kommunikationen är öppen och man vågar uttrycka känslor och behandla konfliktsituationer</a:t>
            </a:r>
          </a:p>
          <a:p>
            <a:pPr marL="228600" indent="-228600" algn="l" rtl="0">
              <a:buFont typeface="+mj-lt"/>
              <a:buAutoNum type="arabicPeriod"/>
            </a:pPr>
            <a:r>
              <a:rPr lang="sv-fi" b="0" i="0" u="none" baseline="0"/>
              <a:t>Avslutning av gruppen </a:t>
            </a:r>
          </a:p>
        </p:txBody>
      </p:sp>
      <p:sp>
        <p:nvSpPr>
          <p:cNvPr id="4" name="Dian numeron paikkamerkki 3"/>
          <p:cNvSpPr>
            <a:spLocks noGrp="1"/>
          </p:cNvSpPr>
          <p:nvPr>
            <p:ph type="sldNum" sz="quarter" idx="5"/>
          </p:nvPr>
        </p:nvSpPr>
        <p:spPr/>
        <p:txBody>
          <a:bodyPr/>
          <a:lstStyle/>
          <a:p>
            <a:pPr algn="l" rtl="0"/>
            <a:fld id="{85189A84-31EB-4A3F-BB0E-348F7B457B69}" type="slidenum">
              <a:rPr/>
              <a:t>18</a:t>
            </a:fld>
            <a:endParaRPr lang="sv-fi"/>
          </a:p>
        </p:txBody>
      </p:sp>
    </p:spTree>
    <p:extLst>
      <p:ext uri="{BB962C8B-B14F-4D97-AF65-F5344CB8AC3E}">
        <p14:creationId xmlns:p14="http://schemas.microsoft.com/office/powerpoint/2010/main" val="6099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a:buFontTx/>
              <a:buChar char="-"/>
            </a:pPr>
            <a:r>
              <a:rPr lang="sv-fi" b="0" i="0" u="none" baseline="0"/>
              <a:t>Människornas mångfald är en rikedom, men den har också sina egna utmaningar</a:t>
            </a:r>
          </a:p>
          <a:p>
            <a:pPr marL="171450" indent="-171450" algn="l" rtl="0">
              <a:buFontTx/>
              <a:buChar char="-"/>
            </a:pPr>
            <a:r>
              <a:rPr lang="sv-fi" b="0" i="0" u="none" baseline="0"/>
              <a:t>Människor upplever sakerna var och en på sitt eget sätt (bl.a. värderingar påverkar detta): </a:t>
            </a:r>
          </a:p>
          <a:p>
            <a:pPr marL="628650" lvl="1" indent="-171450" algn="l" rtl="0">
              <a:buFontTx/>
              <a:buChar char="-"/>
            </a:pPr>
            <a:r>
              <a:rPr lang="sv-fi" b="0" i="0" u="none" baseline="0"/>
              <a:t>Någon upplever saken eller händelsen starkt, någon annan igen nästan inte alls</a:t>
            </a:r>
          </a:p>
          <a:p>
            <a:pPr marL="171450" lvl="0" indent="-171450" algn="l" rtl="0">
              <a:buFontTx/>
              <a:buChar char="-"/>
            </a:pPr>
            <a:r>
              <a:rPr lang="sv-fi" b="0" i="0" u="none" baseline="0"/>
              <a:t>Även olika behov och motiv varför man är med i verksamheten påverkar</a:t>
            </a:r>
          </a:p>
          <a:p>
            <a:pPr marL="0" indent="0" algn="l" rtl="0">
              <a:buFontTx/>
              <a:buNone/>
            </a:pPr>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19</a:t>
            </a:fld>
            <a:endParaRPr lang="sv-fi"/>
          </a:p>
        </p:txBody>
      </p:sp>
    </p:spTree>
    <p:extLst>
      <p:ext uri="{BB962C8B-B14F-4D97-AF65-F5344CB8AC3E}">
        <p14:creationId xmlns:p14="http://schemas.microsoft.com/office/powerpoint/2010/main" val="130750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a:buFontTx/>
              <a:buChar char="-"/>
            </a:pPr>
            <a:r>
              <a:rPr lang="sv-fi" b="0" i="0" u="none" baseline="0"/>
              <a:t>Om grupperna är öppna, kan även nya deltagare komma med varje gång. Då ska gruppgångens deltagarnas nyhetsrunda vara kort.</a:t>
            </a:r>
          </a:p>
          <a:p>
            <a:pPr marL="171450" indent="-171450" algn="l" rtl="0">
              <a:buFontTx/>
              <a:buChar char="-"/>
            </a:pPr>
            <a:r>
              <a:rPr lang="sv-fi" b="0" i="0" u="none" baseline="0"/>
              <a:t>Det är bra att påminna om tystnad och spelreglerna i början av varje gång. Spelreglerna kan skrivas på ett stort papper som läggs på väggen varje gång.</a:t>
            </a:r>
          </a:p>
          <a:p>
            <a:pPr marL="628650" lvl="1" indent="-171450" algn="l" rtl="0">
              <a:buFontTx/>
              <a:buChar char="-"/>
            </a:pPr>
            <a:r>
              <a:rPr lang="sv-fi" b="0" i="0" u="none" baseline="0"/>
              <a:t>Man kommer överens om spelreglerna på första gången.</a:t>
            </a:r>
          </a:p>
          <a:p>
            <a:pPr marL="171450" indent="-171450" algn="l" rtl="0">
              <a:buFontTx/>
              <a:buChar char="-"/>
            </a:pPr>
            <a:r>
              <a:rPr lang="sv-fi" b="0" i="0" u="none" baseline="0"/>
              <a:t>Atmosfär –&gt; man strävar efter att skapa en öppen atmosfär som är respektfull mot andra. Dumma frågor eller tankar finns inte utan man srävar efter att man kan behandla även svåra eller känsliga saker i gruppen.</a:t>
            </a:r>
          </a:p>
          <a:p>
            <a:pPr marL="171450" lvl="0" indent="-171450" algn="l" rtl="0">
              <a:buFontTx/>
              <a:buChar char="-"/>
            </a:pPr>
            <a:r>
              <a:rPr lang="sv-fi" b="0" i="0" u="none" baseline="0"/>
              <a:t>Verbal kommunikation –&gt; öppen eller indirekt (t.ex. bagatellisering, predikering)</a:t>
            </a:r>
          </a:p>
          <a:p>
            <a:pPr marL="171450" lvl="0" indent="-171450" algn="l" rtl="0">
              <a:buFontTx/>
              <a:buChar char="-"/>
            </a:pPr>
            <a:r>
              <a:rPr lang="sv-fi" b="0" i="0" u="none" baseline="0"/>
              <a:t>Nonverbal kommunikation –&gt; miner, gester, kroppspråk</a:t>
            </a:r>
          </a:p>
        </p:txBody>
      </p:sp>
      <p:sp>
        <p:nvSpPr>
          <p:cNvPr id="4" name="Dian numeron paikkamerkki 3"/>
          <p:cNvSpPr>
            <a:spLocks noGrp="1"/>
          </p:cNvSpPr>
          <p:nvPr>
            <p:ph type="sldNum" sz="quarter" idx="5"/>
          </p:nvPr>
        </p:nvSpPr>
        <p:spPr/>
        <p:txBody>
          <a:bodyPr/>
          <a:lstStyle/>
          <a:p>
            <a:pPr algn="l" rtl="0"/>
            <a:fld id="{85189A84-31EB-4A3F-BB0E-348F7B457B69}" type="slidenum">
              <a:rPr/>
              <a:t>20</a:t>
            </a:fld>
            <a:endParaRPr lang="sv-fi"/>
          </a:p>
        </p:txBody>
      </p:sp>
    </p:spTree>
    <p:extLst>
      <p:ext uri="{BB962C8B-B14F-4D97-AF65-F5344CB8AC3E}">
        <p14:creationId xmlns:p14="http://schemas.microsoft.com/office/powerpoint/2010/main" val="86744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rPr>
              <a:t>Dominerande: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rPr>
              <a:t>Tysta inte genom befallning </a:t>
            </a: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 det kan minska förtroendet i gruppen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Betona viktigheten av varje gruppmedlems åsiktsuttryckande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Delaktiggör de andra med i diskussionen genom att fråga deras åsikter om ämnet som behandlas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Tyst: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Tvinga inte att prata  det kan minska förtroendet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I några situationer kan man använda t.ex. anonyma lappar som uttrycksmedel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När du redan känner din grupp, tänk om man tidvist kunde be var och en kommentera saken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Du kan också fråga på tu man hand t.ex. hur personen upplever gruppen, om hen enligt sin egen åsikt har blivit hört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Om den tysta deltagaren inte orsakar förvirring i gruppen, låt hen vara tyst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Kritisk, irriterad eller arg: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Kan bero på t.ex. upprörande situation som hänt just före hen kommit till gruppen  det vore bra att lugna ner personen genom att lyssna och erbjuda t.ex. vatten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Var själv lugn.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sv-fi" sz="1200" b="0" i="0" u="none" strike="noStrike" kern="1200" cap="none" spc="0" normalizeH="0" baseline="0">
                <a:ln>
                  <a:noFill/>
                </a:ln>
                <a:solidFill>
                  <a:prstClr val="black"/>
                </a:solidFill>
                <a:effectLst/>
                <a:uLnTx/>
                <a:uFillTx/>
                <a:latin typeface="+mn-lt"/>
                <a:ea typeface="+mn-ea"/>
                <a:cs typeface="+mn-cs"/>
                <a:sym typeface="Wingdings" panose="05000000000000000000" pitchFamily="2" charset="2"/>
              </a:rPr>
              <a:t>Om kritiskheten, irritationen eller vreden är ständigt, kan du be personen att stanna för en stund efter gruppen och berätta att du har märkt kritiskhet, irritation eller vrede hos hen och fråga t.ex. om det beror på denna grupp (sannolikt inte) eller kanske på någonting annat. </a:t>
            </a:r>
            <a:endParaRPr kumimoji="0" lang="sv-fi" sz="1200" b="0" i="0" u="none" strike="noStrike" kern="1200" cap="none" spc="0" normalizeH="0" baseline="0" noProof="0" dirty="0">
              <a:ln>
                <a:noFill/>
              </a:ln>
              <a:solidFill>
                <a:prstClr val="black"/>
              </a:solidFill>
              <a:effectLst/>
              <a:uLnTx/>
              <a:uFillTx/>
              <a:latin typeface="+mn-lt"/>
              <a:ea typeface="+mn-ea"/>
              <a:cs typeface="+mn-cs"/>
            </a:endParaRPr>
          </a:p>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21</a:t>
            </a:fld>
            <a:endParaRPr lang="sv-fi"/>
          </a:p>
        </p:txBody>
      </p:sp>
    </p:spTree>
    <p:extLst>
      <p:ext uri="{BB962C8B-B14F-4D97-AF65-F5344CB8AC3E}">
        <p14:creationId xmlns:p14="http://schemas.microsoft.com/office/powerpoint/2010/main" val="35487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lgn="l" rtl="0">
              <a:buFont typeface="+mj-lt"/>
              <a:buAutoNum type="arabicPeriod"/>
            </a:pPr>
            <a:r>
              <a:rPr lang="sv-fi" b="0" i="0" u="none" baseline="0"/>
              <a:t>Var och en måste ha rätt att i lugn och ro berätta om sina åsikter. Det är viktigt att vi inte avbryter varandra eller viskar med personen bredvid.</a:t>
            </a:r>
          </a:p>
          <a:p>
            <a:pPr marL="228600" indent="-228600" algn="l" rtl="0">
              <a:buFont typeface="+mj-lt"/>
              <a:buAutoNum type="arabicPeriod"/>
            </a:pPr>
            <a:r>
              <a:rPr lang="sv-fi" b="0" i="0" u="none" baseline="0"/>
              <a:t>Syftet med dialogen är att vi ska försöka koppla det vi säger till vad andra lyft fram i diskussionen. Vi ska försöka använda vardagligt språk och undvika specialterminologi.</a:t>
            </a:r>
          </a:p>
          <a:p>
            <a:pPr marL="228600" indent="-228600" algn="l" rtl="0">
              <a:buFont typeface="+mj-lt"/>
              <a:buAutoNum type="arabicPeriod"/>
            </a:pPr>
            <a:r>
              <a:rPr lang="sv-fi" b="0" i="0" u="none" baseline="0"/>
              <a:t>För att vi bättre ska kunna förstå ämnet vi behandlar och varandra är det bra att tala om sina egna erfarenheter. Det betyder att vi berättar för de andra vilka faktorer, händelser och situationer har påverkat våra egna uppfattningar.</a:t>
            </a:r>
          </a:p>
          <a:p>
            <a:pPr marL="228600" indent="-228600" algn="l" rtl="0">
              <a:buFont typeface="+mj-lt"/>
              <a:buAutoNum type="arabicPeriod"/>
            </a:pPr>
            <a:r>
              <a:rPr lang="sv-fi" b="0" i="0" u="none" baseline="0"/>
              <a:t>Tilltala andra direkt och fråga om deras synpunkter.</a:t>
            </a:r>
          </a:p>
          <a:p>
            <a:pPr marL="228600" indent="-228600" algn="l" rtl="0">
              <a:buFont typeface="+mj-lt"/>
              <a:buAutoNum type="arabicPeriod"/>
            </a:pPr>
            <a:r>
              <a:rPr lang="sv-fi" b="0" i="0" u="none" baseline="0"/>
              <a:t>I dialogen är det viktigt att vi koncentrerar oss helt och hållet på varandra och på att förstå ärendet som behandlas. Vi ska respektera människors olika synpunkter. Vi ska se till att hålla diskussionen konfidentiell så att alla kan tala så fritt som möjligt.</a:t>
            </a:r>
          </a:p>
          <a:p>
            <a:pPr marL="228600" indent="-228600" algn="l" rtl="0">
              <a:buFont typeface="+mj-lt"/>
              <a:buAutoNum type="arabicPeriod"/>
            </a:pPr>
            <a:r>
              <a:rPr lang="sv-fi" b="0" i="0" u="none" baseline="0"/>
              <a:t>Dialogen ska vara en trygg situation där man kan behandla konflikter. Dessutom är det viktigt att söka sådant som vi inte märkt av en eller annan orsak. Till slut kan vi utforska hur synpunkterna som kommit fram under diskussionen är kopplade till varandra.</a:t>
            </a:r>
          </a:p>
          <a:p>
            <a:pPr marL="228600" indent="-228600" algn="l" rtl="0">
              <a:buFont typeface="+mj-lt"/>
              <a:buAutoNum type="arabicPeriod"/>
            </a:pPr>
            <a:endParaRPr lang="sv-fi" dirty="0"/>
          </a:p>
          <a:p>
            <a:pPr algn="l" rtl="0"/>
            <a:r>
              <a:rPr lang="sv-fi" b="0" i="0" u="none" baseline="0"/>
              <a:t>Källa: Sitra.</a:t>
            </a:r>
          </a:p>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22</a:t>
            </a:fld>
            <a:endParaRPr lang="sv-fi"/>
          </a:p>
        </p:txBody>
      </p:sp>
    </p:spTree>
    <p:extLst>
      <p:ext uri="{BB962C8B-B14F-4D97-AF65-F5344CB8AC3E}">
        <p14:creationId xmlns:p14="http://schemas.microsoft.com/office/powerpoint/2010/main" val="346125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2</a:t>
            </a:fld>
            <a:endParaRPr lang="sv-fi"/>
          </a:p>
        </p:txBody>
      </p:sp>
    </p:spTree>
    <p:extLst>
      <p:ext uri="{BB962C8B-B14F-4D97-AF65-F5344CB8AC3E}">
        <p14:creationId xmlns:p14="http://schemas.microsoft.com/office/powerpoint/2010/main" val="295054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 Dialog är </a:t>
            </a:r>
            <a:r>
              <a:rPr lang="sv-fi" b="1" i="0" u="none" baseline="0"/>
              <a:t>ett konstruktivt och jämställt sätt att diskutera</a:t>
            </a:r>
            <a:r>
              <a:rPr lang="sv-fi" b="0" i="0" u="none" baseline="0"/>
              <a:t>, där man siktar på att förstå varandra, men inte nödvändigtvis på enighet. När en sådan dialog är som bäst uppstår oförutsedda insikter och nytänkande. I dialogen skapar man en konfidentiell atmosfär och fördjuper man uppfattningsförmågan om vilket som helst ämne. Med hjälp av dialogen kan personer med olika utgångspunkter mötas jämlikt.</a:t>
            </a:r>
          </a:p>
          <a:p>
            <a:endParaRPr lang="sv-fi" dirty="0"/>
          </a:p>
          <a:p>
            <a:pPr algn="l" rtl="0"/>
            <a:r>
              <a:rPr lang="sv-fi" b="0" i="0" u="none" baseline="0"/>
              <a:t>- En dialogisk fråga ska vara äkta. Ställ frågor som hjälper dig att bättre förstå saken som behandlas, den andra personen eller dig själv.</a:t>
            </a:r>
          </a:p>
          <a:p>
            <a:pPr algn="l" rtl="0"/>
            <a:r>
              <a:rPr lang="sv-fi" b="0" i="0" u="none" baseline="0"/>
              <a:t>Undvik retoriska (i en retorisk fråga förväntas inte ett svar), rådgivande eller bedömande frågor.</a:t>
            </a:r>
          </a:p>
          <a:p>
            <a:endParaRPr lang="sv-fi" dirty="0"/>
          </a:p>
          <a:p>
            <a:pPr marL="228600" indent="-228600" algn="l" rtl="0">
              <a:buFont typeface="+mj-lt"/>
              <a:buAutoNum type="arabicPeriod"/>
            </a:pPr>
            <a:r>
              <a:rPr lang="sv-fi" b="0" i="0" u="none" baseline="0"/>
              <a:t>Svar på slutna frågor är ja eller nej. På öppna frågor finns det inte endast ett rätt svar.</a:t>
            </a:r>
          </a:p>
          <a:p>
            <a:pPr marL="228600" indent="-228600" algn="l" rtl="0">
              <a:buFont typeface="+mj-lt"/>
              <a:buAutoNum type="arabicPeriod"/>
            </a:pPr>
            <a:r>
              <a:rPr lang="sv-fi" b="0" i="0" u="none" baseline="0"/>
              <a:t>”Berätta mer om vad du märkte/kände/tänkte/kom ihåg/föreställde dig, när...?” </a:t>
            </a:r>
          </a:p>
          <a:p>
            <a:pPr marL="228600" indent="-228600" algn="l" rtl="0">
              <a:buFont typeface="+mj-lt"/>
              <a:buAutoNum type="arabicPeriod"/>
            </a:pPr>
            <a:r>
              <a:rPr lang="sv-fi" b="0" i="0" u="none" baseline="0"/>
              <a:t>”Jag har inte erfarit någonting motsvarande som du, därför skulle jag vilja höra närmare, hurdant…” eller ”Jag blir förbryllad över att jag inte ännu förstår/fattar vad du menar när du säger… Kan du berätta ännu mer om detta?”</a:t>
            </a:r>
          </a:p>
          <a:p>
            <a:pPr marL="0" indent="0" algn="l" rtl="0">
              <a:buFont typeface="+mj-lt"/>
              <a:buNone/>
            </a:pPr>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23</a:t>
            </a:fld>
            <a:endParaRPr lang="sv-fi"/>
          </a:p>
        </p:txBody>
      </p:sp>
    </p:spTree>
    <p:extLst>
      <p:ext uri="{BB962C8B-B14F-4D97-AF65-F5344CB8AC3E}">
        <p14:creationId xmlns:p14="http://schemas.microsoft.com/office/powerpoint/2010/main" val="268853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24</a:t>
            </a:fld>
            <a:endParaRPr lang="sv-fi"/>
          </a:p>
        </p:txBody>
      </p:sp>
    </p:spTree>
    <p:extLst>
      <p:ext uri="{BB962C8B-B14F-4D97-AF65-F5344CB8AC3E}">
        <p14:creationId xmlns:p14="http://schemas.microsoft.com/office/powerpoint/2010/main" val="158214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Den här gången är det bra att påminna deltagarna om att ”efter denna gång har vi ännu två möten”. </a:t>
            </a:r>
          </a:p>
        </p:txBody>
      </p:sp>
      <p:sp>
        <p:nvSpPr>
          <p:cNvPr id="4" name="Dian numeron paikkamerkki 3"/>
          <p:cNvSpPr>
            <a:spLocks noGrp="1"/>
          </p:cNvSpPr>
          <p:nvPr>
            <p:ph type="sldNum" sz="quarter" idx="5"/>
          </p:nvPr>
        </p:nvSpPr>
        <p:spPr/>
        <p:txBody>
          <a:bodyPr/>
          <a:lstStyle/>
          <a:p>
            <a:pPr algn="l" rtl="0"/>
            <a:fld id="{85189A84-31EB-4A3F-BB0E-348F7B457B69}" type="slidenum">
              <a:rPr/>
              <a:t>30</a:t>
            </a:fld>
            <a:endParaRPr lang="sv-fi"/>
          </a:p>
        </p:txBody>
      </p:sp>
    </p:spTree>
    <p:extLst>
      <p:ext uri="{BB962C8B-B14F-4D97-AF65-F5344CB8AC3E}">
        <p14:creationId xmlns:p14="http://schemas.microsoft.com/office/powerpoint/2010/main" val="138139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Den här gången påminner man att nästa gång är den sista. Då ska man sammanfatta alla gånger och man delar erfarenheter samt ber man om feedback och utvecklingsidéer.</a:t>
            </a:r>
          </a:p>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31</a:t>
            </a:fld>
            <a:endParaRPr lang="sv-fi"/>
          </a:p>
        </p:txBody>
      </p:sp>
    </p:spTree>
    <p:extLst>
      <p:ext uri="{BB962C8B-B14F-4D97-AF65-F5344CB8AC3E}">
        <p14:creationId xmlns:p14="http://schemas.microsoft.com/office/powerpoint/2010/main" val="133702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33</a:t>
            </a:fld>
            <a:endParaRPr lang="sv-fi"/>
          </a:p>
        </p:txBody>
      </p:sp>
    </p:spTree>
    <p:extLst>
      <p:ext uri="{BB962C8B-B14F-4D97-AF65-F5344CB8AC3E}">
        <p14:creationId xmlns:p14="http://schemas.microsoft.com/office/powerpoint/2010/main" val="2700522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a:buFont typeface="Arial" panose="020B0604020202020204" pitchFamily="34" charset="0"/>
              <a:buChar char="•"/>
            </a:pPr>
            <a:r>
              <a:rPr lang="sv-fi" b="0" i="0" u="none" baseline="0"/>
              <a:t>man ska engagera i helheten som innehåller 6-8 gånger för att gruppens mentorskap lyckas</a:t>
            </a:r>
          </a:p>
        </p:txBody>
      </p:sp>
      <p:sp>
        <p:nvSpPr>
          <p:cNvPr id="4" name="Dian numeron paikkamerkki 3"/>
          <p:cNvSpPr>
            <a:spLocks noGrp="1"/>
          </p:cNvSpPr>
          <p:nvPr>
            <p:ph type="sldNum" sz="quarter" idx="5"/>
          </p:nvPr>
        </p:nvSpPr>
        <p:spPr/>
        <p:txBody>
          <a:bodyPr/>
          <a:lstStyle/>
          <a:p>
            <a:pPr algn="l" rtl="0"/>
            <a:fld id="{85189A84-31EB-4A3F-BB0E-348F7B457B69}" type="slidenum">
              <a:rPr/>
              <a:t>34</a:t>
            </a:fld>
            <a:endParaRPr lang="sv-fi"/>
          </a:p>
        </p:txBody>
      </p:sp>
    </p:spTree>
    <p:extLst>
      <p:ext uri="{BB962C8B-B14F-4D97-AF65-F5344CB8AC3E}">
        <p14:creationId xmlns:p14="http://schemas.microsoft.com/office/powerpoint/2010/main" val="2564844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36</a:t>
            </a:fld>
            <a:endParaRPr lang="sv-fi"/>
          </a:p>
        </p:txBody>
      </p:sp>
    </p:spTree>
    <p:extLst>
      <p:ext uri="{BB962C8B-B14F-4D97-AF65-F5344CB8AC3E}">
        <p14:creationId xmlns:p14="http://schemas.microsoft.com/office/powerpoint/2010/main" val="69769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a:buFontTx/>
              <a:buChar char="-"/>
            </a:pPr>
            <a:r>
              <a:rPr lang="sv-fi" b="0" i="0" u="none" baseline="0"/>
              <a:t>Max. 10-15 personer till utbildningen</a:t>
            </a:r>
          </a:p>
          <a:p>
            <a:pPr marL="171450" indent="-171450" algn="l" rtl="0">
              <a:buFontTx/>
              <a:buChar char="-"/>
            </a:pPr>
            <a:r>
              <a:rPr lang="sv-fi" b="0" i="0" u="none" baseline="0"/>
              <a:t>Före deltagandet i utbildningen ska man ha gått Grundkursen i vänverksamhet eller alternativt kan vänförmedlaren orientera eller man genom självstudier sätta sig in i materialen (på nätet: Välkommen till vår gemensamma berättelse)</a:t>
            </a:r>
          </a:p>
        </p:txBody>
      </p:sp>
      <p:sp>
        <p:nvSpPr>
          <p:cNvPr id="4" name="Dian numeron paikkamerkki 3"/>
          <p:cNvSpPr>
            <a:spLocks noGrp="1"/>
          </p:cNvSpPr>
          <p:nvPr>
            <p:ph type="sldNum" sz="quarter" idx="5"/>
          </p:nvPr>
        </p:nvSpPr>
        <p:spPr/>
        <p:txBody>
          <a:bodyPr/>
          <a:lstStyle/>
          <a:p>
            <a:pPr algn="l" rtl="0"/>
            <a:fld id="{85189A84-31EB-4A3F-BB0E-348F7B457B69}" type="slidenum">
              <a:rPr/>
              <a:t>3</a:t>
            </a:fld>
            <a:endParaRPr lang="sv-fi"/>
          </a:p>
        </p:txBody>
      </p:sp>
    </p:spTree>
    <p:extLst>
      <p:ext uri="{BB962C8B-B14F-4D97-AF65-F5344CB8AC3E}">
        <p14:creationId xmlns:p14="http://schemas.microsoft.com/office/powerpoint/2010/main" val="77547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5</a:t>
            </a:fld>
            <a:endParaRPr lang="sv-fi"/>
          </a:p>
        </p:txBody>
      </p:sp>
    </p:spTree>
    <p:extLst>
      <p:ext uri="{BB962C8B-B14F-4D97-AF65-F5344CB8AC3E}">
        <p14:creationId xmlns:p14="http://schemas.microsoft.com/office/powerpoint/2010/main" val="376040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rtl="0">
              <a:defRPr/>
            </a:pPr>
            <a:r>
              <a:rPr lang="sv-fi" b="0" i="0" u="none" baseline="0"/>
              <a:t>Dessutom vänverksamhet på webben och via telefon.</a:t>
            </a:r>
          </a:p>
          <a:p>
            <a:pPr algn="l" rtl="0">
              <a:defRPr/>
            </a:pPr>
            <a:endParaRPr lang="sv-fi" altLang="fi-FI" dirty="0"/>
          </a:p>
          <a:p>
            <a:pPr algn="l" rtl="0">
              <a:defRPr/>
            </a:pPr>
            <a:r>
              <a:rPr lang="sv-fi" b="0" i="0" u="none" baseline="0"/>
              <a:t>Vänverksamheten baserar sig på Röda Korsets värden och verksamhetsprinciper. Man kan träffas på tu man hand eller i grupp eller bara en gång.</a:t>
            </a:r>
          </a:p>
          <a:p>
            <a:pPr algn="l" rtl="0">
              <a:defRPr/>
            </a:pPr>
            <a:endParaRPr lang="sv-fi" altLang="fi-FI" dirty="0"/>
          </a:p>
          <a:p>
            <a:pPr algn="l" rtl="0">
              <a:defRPr/>
            </a:pPr>
            <a:r>
              <a:rPr lang="sv-fi" b="0" i="0" u="none" baseline="0"/>
              <a:t>De frivilliga vännerna är alltid utbildade och försäkrade när de deltar i verksamheten.</a:t>
            </a:r>
          </a:p>
          <a:p>
            <a:pPr algn="l" rtl="0">
              <a:defRPr/>
            </a:pPr>
            <a:endParaRPr lang="sv-fi" altLang="fi-FI" dirty="0"/>
          </a:p>
          <a:p>
            <a:pPr algn="l" rtl="0">
              <a:defRPr/>
            </a:pPr>
            <a:r>
              <a:rPr lang="sv-fi" b="0" i="0" u="none" baseline="0"/>
              <a:t>Målet med vänverksamheten är:</a:t>
            </a:r>
          </a:p>
          <a:p>
            <a:pPr marL="171450" indent="-171450" algn="l" rtl="0">
              <a:buFont typeface="Arial" panose="020B0604020202020204" pitchFamily="34" charset="0"/>
              <a:buChar char="•"/>
              <a:defRPr/>
            </a:pPr>
            <a:r>
              <a:rPr lang="sv-fi" b="0" i="0" u="none" baseline="0"/>
              <a:t>lindra ensamhet</a:t>
            </a:r>
          </a:p>
          <a:p>
            <a:pPr marL="171450" indent="-171450" algn="l" rtl="0">
              <a:buFont typeface="Arial" panose="020B0604020202020204" pitchFamily="34" charset="0"/>
              <a:buChar char="•"/>
              <a:defRPr/>
            </a:pPr>
            <a:r>
              <a:rPr lang="sv-fi" b="0" i="0" u="none" baseline="0"/>
              <a:t>bringa glädje och omväxling i människans vardag</a:t>
            </a:r>
          </a:p>
          <a:p>
            <a:pPr marL="171450" indent="-171450" algn="l" rtl="0">
              <a:buFont typeface="Arial" panose="020B0604020202020204" pitchFamily="34" charset="0"/>
              <a:buChar char="•"/>
              <a:defRPr/>
            </a:pPr>
            <a:r>
              <a:rPr lang="sv-fi" b="0" i="0" u="none" baseline="0"/>
              <a:t>prata om gemensamma intresseobjekt, läsa en tidning/en bok/dikter...</a:t>
            </a:r>
          </a:p>
          <a:p>
            <a:pPr marL="171450" indent="-171450" algn="l" rtl="0">
              <a:buFont typeface="Arial" panose="020B0604020202020204" pitchFamily="34" charset="0"/>
              <a:buChar char="•"/>
              <a:defRPr/>
            </a:pPr>
            <a:r>
              <a:rPr lang="sv-fi" b="0" i="0" u="none" baseline="0"/>
              <a:t>vistas utomhus tillsammans, gå t.ex. i affären/biblioteket/teatern/konstutställningar/begravningsplatsen osv. tillsammans</a:t>
            </a:r>
          </a:p>
          <a:p>
            <a:pPr marL="171450" indent="-171450" algn="l" rtl="0">
              <a:buFont typeface="Arial" panose="020B0604020202020204" pitchFamily="34" charset="0"/>
              <a:buChar char="•"/>
              <a:defRPr/>
            </a:pPr>
            <a:r>
              <a:rPr lang="sv-fi" b="0" i="0" u="none" baseline="0"/>
              <a:t>hjälpa till med små vardagssysslor</a:t>
            </a:r>
          </a:p>
          <a:p>
            <a:pPr marL="171450" indent="-171450" algn="l" rtl="0">
              <a:buFont typeface="Arial" panose="020B0604020202020204" pitchFamily="34" charset="0"/>
              <a:buChar char="•"/>
              <a:defRPr/>
            </a:pPr>
            <a:r>
              <a:rPr lang="sv-fi" b="0" i="0" u="none" baseline="0"/>
              <a:t>syssla med saker som kommits på och planerats tillsammans</a:t>
            </a:r>
          </a:p>
          <a:p>
            <a:pPr marL="0" indent="0" algn="l" rtl="0">
              <a:buFont typeface="Arial" panose="020B0604020202020204" pitchFamily="34" charset="0"/>
              <a:buNone/>
              <a:defRPr/>
            </a:pPr>
            <a:endParaRPr lang="sv-fi" altLang="fi-FI" dirty="0"/>
          </a:p>
          <a:p>
            <a:pPr marL="0" indent="0" algn="l" rtl="0">
              <a:buFont typeface="Arial" panose="020B0604020202020204" pitchFamily="34" charset="0"/>
              <a:buNone/>
              <a:defRPr/>
            </a:pPr>
            <a:endParaRPr lang="sv-fi" altLang="fi-FI" dirty="0"/>
          </a:p>
          <a:p>
            <a:pPr marL="0" indent="0" algn="l" rtl="0">
              <a:buFont typeface="Arial" panose="020B0604020202020204" pitchFamily="34" charset="0"/>
              <a:buNone/>
              <a:defRPr/>
            </a:pPr>
            <a:endParaRPr lang="sv-fi" altLang="fi-FI"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l" rtl="0"/>
            <a:fld id="{470BCE15-5ABF-47D3-8B85-AC873A5A4B44}" type="slidenum">
              <a:rPr sz="1200">
                <a:solidFill>
                  <a:srgbClr val="000000"/>
                </a:solidFill>
              </a:rPr>
              <a:pPr/>
              <a:t>6</a:t>
            </a:fld>
            <a:endParaRPr lang="sv-fi" altLang="fi-FI" sz="1200">
              <a:solidFill>
                <a:srgbClr val="000000"/>
              </a:solidFill>
            </a:endParaRPr>
          </a:p>
        </p:txBody>
      </p:sp>
    </p:spTree>
    <p:extLst>
      <p:ext uri="{BB962C8B-B14F-4D97-AF65-F5344CB8AC3E}">
        <p14:creationId xmlns:p14="http://schemas.microsoft.com/office/powerpoint/2010/main" val="266283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a:buFont typeface="Arial" panose="020B0604020202020204" pitchFamily="34" charset="0"/>
              <a:buChar char="•"/>
            </a:pPr>
            <a:r>
              <a:rPr lang="sv-fi" b="1" i="0" u="none" baseline="0"/>
              <a:t>VIKTIGT ATT KOMMA IHÅG</a:t>
            </a:r>
            <a:r>
              <a:rPr lang="sv-fi" b="0" i="0" u="none" baseline="0"/>
              <a:t> att den frivilliga </a:t>
            </a:r>
            <a:r>
              <a:rPr lang="sv-fi" b="1" i="0" u="none" baseline="0"/>
              <a:t>INTE är</a:t>
            </a:r>
            <a:r>
              <a:rPr lang="sv-fi" b="0" i="0" u="none" baseline="0"/>
              <a:t> ansvarig för vänklientens liv eller svår livssituation Om någon sak väcker oro, ska man naturligtvis anmäla saken vidare (exempelvis genom vänförmedlingen). Man ska ändå komma ihåg att man inte får göra något bakom ryggen på vänklienten. Om saken eller situationen är livshotande </a:t>
            </a:r>
            <a:r>
              <a:rPr kumimoji="0" lang="sv-fi" sz="1200" b="0" i="0" u="none" strike="noStrike" kern="1200" cap="none" spc="0" normalizeH="0" baseline="0">
                <a:ln>
                  <a:noFill/>
                </a:ln>
                <a:solidFill>
                  <a:prstClr val="black"/>
                </a:solidFill>
                <a:effectLst/>
                <a:uLnTx/>
                <a:uFillTx/>
                <a:latin typeface="+mn-lt"/>
                <a:ea typeface="+mn-ea"/>
                <a:cs typeface="+mn-cs"/>
              </a:rPr>
              <a:t>(t.ex. smärta i hjärtområdet, hård och oväntad huvudvärk)</a:t>
            </a:r>
            <a:r>
              <a:rPr lang="sv-fi" b="0" i="0" u="none" baseline="0"/>
              <a:t>, ringa 112. Då övergår ansvaret till yrkesfolken.</a:t>
            </a:r>
          </a:p>
          <a:p>
            <a:pPr marL="171450" indent="-171450" algn="l" rtl="0">
              <a:buFont typeface="Arial" panose="020B0604020202020204" pitchFamily="34" charset="0"/>
              <a:buChar char="•"/>
            </a:pPr>
            <a:endParaRPr lang="sv-fi" dirty="0"/>
          </a:p>
          <a:p>
            <a:pPr marL="171450" indent="-171450" algn="l" rtl="0">
              <a:buFont typeface="Arial" panose="020B0604020202020204" pitchFamily="34" charset="0"/>
              <a:buChar char="•"/>
            </a:pPr>
            <a:r>
              <a:rPr lang="sv-fi" b="1" i="0" u="none" baseline="0"/>
              <a:t>Med en vanlig människas färdigheter:</a:t>
            </a:r>
            <a:r>
              <a:rPr lang="sv-fi" b="0" i="0" u="none" baseline="0"/>
              <a:t> Röda Korsets vän är kundens vän med en vanlig människas färdigheter och resurser. Att vara vän innebär att umgås och bemöta en annan människa utan ett professionellt grepp. Det är viktigt för både vänklienten och den frivilliga att växelverkan känns frivillig och saknar drag av social- och hälsovårdens klientarbete. Som vän är du närvarande, pratar och lyssnar, följer med utomhus, till staden eller fast på bio – gör sådant som inte kräver några specialfärdigheter eller någon specialkompetens eller utbildning inom ett visst område. Det räcker med att du ger en annan människa din tid och ditt stöd.</a:t>
            </a:r>
          </a:p>
          <a:p>
            <a:pPr marL="171450" indent="-171450" algn="l" rtl="0">
              <a:buFont typeface="Arial" panose="020B0604020202020204" pitchFamily="34" charset="0"/>
              <a:buChar char="•"/>
            </a:pPr>
            <a:r>
              <a:rPr lang="sv-fi" b="1" i="0" u="none" baseline="0"/>
              <a:t>Obetald</a:t>
            </a:r>
            <a:r>
              <a:rPr lang="sv-fi" b="0" i="0" u="none" baseline="0"/>
              <a:t>: Vänverksamheten är obetald och ingen ekonomisk kompensation tas emot av vänklienten. ”Lönen” som den frivilliga får är glädjen och känslan av att vara behövd, eller något annat som känns viktigt.</a:t>
            </a:r>
          </a:p>
          <a:p>
            <a:pPr marL="171450" indent="-171450" algn="l" rtl="0">
              <a:buFont typeface="Arial" panose="020B0604020202020204" pitchFamily="34" charset="0"/>
              <a:buChar char="•"/>
            </a:pPr>
            <a:r>
              <a:rPr lang="sv-fi" b="0" i="0" u="none" baseline="0"/>
              <a:t>frivillighet: Det är viktigt att bevara känslan av frivillighet i all verksamhet. Alla deltar frivilligt, av egen vilja. Var och en får välja en lämplig verksamhetsform och bestämma hur mycket tid som används. De frivilliga kan välja sina uppdrag så att de ger glädje och gott humör. Det går även att byta uppgifter. Alla har rätt att säga ”nej” till sådana begäran eller uppgifter som känns för svåra, opassande eller otrevliga.</a:t>
            </a:r>
          </a:p>
          <a:p>
            <a:pPr marL="171450" indent="-171450" algn="l" rtl="0">
              <a:buFont typeface="Arial" panose="020B0604020202020204" pitchFamily="34" charset="0"/>
              <a:buChar char="•"/>
            </a:pPr>
            <a:r>
              <a:rPr lang="sv-fi" b="1" i="0" u="none" baseline="0"/>
              <a:t>Tillförlitlighet</a:t>
            </a:r>
            <a:r>
              <a:rPr lang="sv-fi" b="0" i="0" u="none" baseline="0"/>
              <a:t>: Den frivilliga är tillförlitlig. Även om människorna deltar frivilligt har de förbundit sig till att göra vad de har lovat. Vi måste ta hand om våra resurser och se till att inte lova mer än vi kan och orkar, utan använda den tid och energi som är lämplig för frivilligverksamheten. I vänverksamheten uppstår tillförlitligheten av att vi håller fast vid de överenskomna uppgifterna, tidtabellerna och tidpunkterna för träffar. Eventuella ändringar meddelas i tid enligt god ton.</a:t>
            </a:r>
          </a:p>
          <a:p>
            <a:pPr marL="171450" indent="-171450" algn="l" rtl="0">
              <a:buFont typeface="Arial" panose="020B0604020202020204" pitchFamily="34" charset="0"/>
              <a:buChar char="•"/>
            </a:pPr>
            <a:r>
              <a:rPr lang="sv-fi" b="1" i="0" u="none" baseline="0"/>
              <a:t>Vännens tystnadsplikt och sekretess: </a:t>
            </a:r>
            <a:r>
              <a:rPr lang="sv-fi" b="0" i="0" u="none" baseline="0"/>
              <a:t>(Obs! Även i sociala medier!) Som Röda Korsets vän har du tystnadsplikt. Verksamheten är konfidentiell för båda parterna och den frivilliga får inte berätta om vänklientens angelägenheter för utomstående utan vänklientens samtycke. Det är fråga om ömsesidig uppskattning och respekt för varandras integritet. I problemsituationer har den frivilliga dock rätt och skyldighet att diskutera frågan med en yrkesutbildad och behöver inte bära ansvaret ensam. Saker kan också reflekteras över under strikt sekretess med andra som deltar i vänverksamheten.</a:t>
            </a:r>
          </a:p>
          <a:p>
            <a:pPr marL="171450" indent="-171450" algn="l" rtl="0">
              <a:buFont typeface="Arial" panose="020B0604020202020204" pitchFamily="34" charset="0"/>
              <a:buChar char="•"/>
            </a:pPr>
            <a:r>
              <a:rPr lang="sv-fi" b="1" i="0" u="none" baseline="0"/>
              <a:t>Neutralitet</a:t>
            </a:r>
            <a:r>
              <a:rPr lang="sv-fi" b="0" i="0" u="none" baseline="0"/>
              <a:t>: Som vän är din viktigaste uppgift att stödja och lyssna, vid eventuella svåra situationer kan ni tillsammans fundera på lösningar. Den frivilliga tar inte ställning och blandar sig inte i konflikter. Enligt spelregeln om neutralitet tar vi i organisationens verksamhet heller inte ställning i exempelvis religions- eller politiska frågor. I frivilligverksamheten hjälps den som behöver hjälp mest oavsett dennes världsåskådning, religion, språk eller hudfärg.</a:t>
            </a:r>
          </a:p>
          <a:p>
            <a:pPr marL="0" indent="0" algn="l" rtl="0">
              <a:buFont typeface="Arial" panose="020B0604020202020204" pitchFamily="34" charset="0"/>
              <a:buNone/>
            </a:pPr>
            <a:endParaRPr lang="sv-fi" dirty="0"/>
          </a:p>
          <a:p>
            <a:pPr marL="0" indent="0" algn="l" rtl="0">
              <a:buFont typeface="Arial" panose="020B0604020202020204" pitchFamily="34" charset="0"/>
              <a:buNone/>
            </a:pPr>
            <a:r>
              <a:rPr lang="sv-fi" b="0" i="0" u="none" baseline="0"/>
              <a:t>Anvisningar för vänverksamheten-guiden under arbete Guiden innehåller även exempel till mötande och identifiering av olika behov och vidare handledning (t.ex. orosanmälan)</a:t>
            </a:r>
          </a:p>
          <a:p>
            <a:pPr marL="171450" indent="-171450" algn="l" rtl="0">
              <a:buFont typeface="Arial" panose="020B0604020202020204" pitchFamily="34" charset="0"/>
              <a:buChar char="•"/>
            </a:pPr>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7</a:t>
            </a:fld>
            <a:endParaRPr lang="sv-fi"/>
          </a:p>
        </p:txBody>
      </p:sp>
    </p:spTree>
    <p:extLst>
      <p:ext uri="{BB962C8B-B14F-4D97-AF65-F5344CB8AC3E}">
        <p14:creationId xmlns:p14="http://schemas.microsoft.com/office/powerpoint/2010/main" val="47363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85189A84-31EB-4A3F-BB0E-348F7B457B69}" type="slidenum">
              <a:rPr/>
              <a:t>9</a:t>
            </a:fld>
            <a:endParaRPr lang="sv-fi"/>
          </a:p>
        </p:txBody>
      </p:sp>
    </p:spTree>
    <p:extLst>
      <p:ext uri="{BB962C8B-B14F-4D97-AF65-F5344CB8AC3E}">
        <p14:creationId xmlns:p14="http://schemas.microsoft.com/office/powerpoint/2010/main" val="377205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kern="1200" baseline="0">
                <a:solidFill>
                  <a:schemeClr val="tx1"/>
                </a:solidFill>
                <a:effectLst/>
                <a:latin typeface="+mn-lt"/>
                <a:ea typeface="+mn-ea"/>
                <a:cs typeface="+mn-cs"/>
              </a:rPr>
              <a:t>Enligt en berättelse</a:t>
            </a:r>
            <a:r>
              <a:rPr lang="sv-fi" sz="1200" b="0" i="0" u="none" kern="1200" baseline="0">
                <a:solidFill>
                  <a:schemeClr val="tx1"/>
                </a:solidFill>
                <a:effectLst/>
                <a:latin typeface="+mn-lt"/>
                <a:ea typeface="+mn-ea"/>
                <a:cs typeface="+mn-cs"/>
              </a:rPr>
              <a:t> ville Ithakas kung och härförare Odysseus när han gick till trojanska kriget att hans son Telemachus skulle läras och uppfostras till sin blivande position. För denna uppgift bad Odysseus sin vän Mentor, som tog emot uppgiften och ansvarade för pojkens handledning under flera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pPr algn="l" rtl="0"/>
            <a:fld id="{85189A84-31EB-4A3F-BB0E-348F7B457B69}" type="slidenum">
              <a:rPr/>
              <a:t>10</a:t>
            </a:fld>
            <a:endParaRPr lang="sv-fi"/>
          </a:p>
        </p:txBody>
      </p:sp>
    </p:spTree>
    <p:extLst>
      <p:ext uri="{BB962C8B-B14F-4D97-AF65-F5344CB8AC3E}">
        <p14:creationId xmlns:p14="http://schemas.microsoft.com/office/powerpoint/2010/main" val="172633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a:t>
            </a:r>
            <a:r>
              <a:rPr lang="sv-fi" b="1" i="0" u="none" baseline="0">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a:t>
            </a:r>
            <a:r>
              <a:rPr lang="sv-fi" b="1" i="0" u="none" baseline="0"/>
              <a:t>syftet är att de frivilliga vänner orkar med verksamheten och engagerar i vänverksamheten</a:t>
            </a:r>
          </a:p>
          <a:p>
            <a:endParaRPr lang="sv-fi" dirty="0"/>
          </a:p>
          <a:p>
            <a:pPr algn="l" rtl="0"/>
            <a:r>
              <a:rPr lang="sv-fi" b="0" i="0" u="none" baseline="0"/>
              <a:t>Den frivilliga vännens ork och engagering blir stött när</a:t>
            </a:r>
          </a:p>
          <a:p>
            <a:pPr marL="171450" indent="-171450" algn="l" rtl="0">
              <a:buFont typeface="Arial" panose="020B0604020202020204" pitchFamily="34" charset="0"/>
              <a:buChar char="•"/>
            </a:pPr>
            <a:r>
              <a:rPr lang="sv-fi" b="0" i="0" u="none" baseline="0"/>
              <a:t>uppgiften är lämplig för hen och hen vet att hen får stöd vid behov</a:t>
            </a:r>
          </a:p>
          <a:p>
            <a:pPr marL="171450" indent="-171450" algn="l" rtl="0">
              <a:buFont typeface="Arial" panose="020B0604020202020204" pitchFamily="34" charset="0"/>
              <a:buChar char="•"/>
            </a:pPr>
            <a:r>
              <a:rPr lang="sv-fi" b="0" i="0" u="none" baseline="0"/>
              <a:t>uppgiften är betydelsefull och den är till nytta för någon</a:t>
            </a:r>
          </a:p>
          <a:p>
            <a:pPr marL="171450" indent="-171450" algn="l" rtl="0">
              <a:buFont typeface="Arial" panose="020B0604020202020204" pitchFamily="34" charset="0"/>
              <a:buChar char="•"/>
            </a:pPr>
            <a:r>
              <a:rPr lang="sv-fi" b="0" i="0" u="none" baseline="0"/>
              <a:t>uppgiften har tydliga spelregler och mål</a:t>
            </a:r>
          </a:p>
          <a:p>
            <a:pPr marL="171450" indent="-171450" algn="l" rtl="0">
              <a:buFont typeface="Arial" panose="020B0604020202020204" pitchFamily="34" charset="0"/>
              <a:buChar char="•"/>
            </a:pPr>
            <a:r>
              <a:rPr lang="sv-fi" b="0" i="0" u="none" baseline="0"/>
              <a:t>hen har möjlighet till att påverka sitt eget arbete</a:t>
            </a:r>
          </a:p>
          <a:p>
            <a:pPr marL="171450" indent="-171450" algn="l" rtl="0">
              <a:buFont typeface="Arial" panose="020B0604020202020204" pitchFamily="34" charset="0"/>
              <a:buChar char="•"/>
            </a:pPr>
            <a:r>
              <a:rPr lang="sv-fi" b="0" i="0" u="none" baseline="0"/>
              <a:t>hen känner att hen hör till en grupp som har samma värden</a:t>
            </a:r>
          </a:p>
          <a:p>
            <a:pPr marL="0" indent="0" algn="l" rtl="0">
              <a:buFont typeface="Arial" panose="020B0604020202020204" pitchFamily="34" charset="0"/>
              <a:buNone/>
            </a:pPr>
            <a:endParaRPr lang="sv-fi" dirty="0"/>
          </a:p>
          <a:p>
            <a:pPr marL="0" indent="0" algn="l" rtl="0">
              <a:buFont typeface="Arial" panose="020B0604020202020204" pitchFamily="34" charset="0"/>
              <a:buNone/>
            </a:pPr>
            <a:r>
              <a:rPr lang="sv-fi" b="0" i="0" u="none" baseline="0"/>
              <a:t>Den frivilliga vännens engagering ökar när</a:t>
            </a:r>
          </a:p>
          <a:p>
            <a:pPr marL="171450" indent="-171450" algn="l" rtl="0">
              <a:buFont typeface="Arial" panose="020B0604020202020204" pitchFamily="34" charset="0"/>
              <a:buChar char="•"/>
            </a:pPr>
            <a:r>
              <a:rPr lang="sv-fi" b="0" i="0" u="none" baseline="0"/>
              <a:t>Hens känsla av skicklighet förstärks</a:t>
            </a:r>
          </a:p>
          <a:p>
            <a:pPr marL="171450" indent="-171450" algn="l" rtl="0">
              <a:buFont typeface="Arial" panose="020B0604020202020204" pitchFamily="34" charset="0"/>
              <a:buChar char="•"/>
            </a:pPr>
            <a:r>
              <a:rPr lang="sv-fi" b="0" i="0" u="none" baseline="0"/>
              <a:t>Hen lär sig nya saker som utvecklar hens kunnande</a:t>
            </a:r>
          </a:p>
        </p:txBody>
      </p:sp>
      <p:sp>
        <p:nvSpPr>
          <p:cNvPr id="4" name="Dian numeron paikkamerkki 3"/>
          <p:cNvSpPr>
            <a:spLocks noGrp="1"/>
          </p:cNvSpPr>
          <p:nvPr>
            <p:ph type="sldNum" sz="quarter" idx="5"/>
          </p:nvPr>
        </p:nvSpPr>
        <p:spPr/>
        <p:txBody>
          <a:bodyPr/>
          <a:lstStyle/>
          <a:p>
            <a:pPr algn="l" rtl="0"/>
            <a:fld id="{85189A84-31EB-4A3F-BB0E-348F7B457B69}" type="slidenum">
              <a:rPr/>
              <a:t>11</a:t>
            </a:fld>
            <a:endParaRPr lang="sv-fi"/>
          </a:p>
        </p:txBody>
      </p:sp>
    </p:spTree>
    <p:extLst>
      <p:ext uri="{BB962C8B-B14F-4D97-AF65-F5344CB8AC3E}">
        <p14:creationId xmlns:p14="http://schemas.microsoft.com/office/powerpoint/2010/main" val="366756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Suorakulmio 7"/>
          <p:cNvSpPr/>
          <p:nvPr userDrawn="1"/>
        </p:nvSpPr>
        <p:spPr>
          <a:xfrm>
            <a:off x="212035" y="1404733"/>
            <a:ext cx="871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ctrTitle"/>
          </p:nvPr>
        </p:nvSpPr>
        <p:spPr>
          <a:xfrm>
            <a:off x="672548" y="2435909"/>
            <a:ext cx="7772400" cy="1620000"/>
          </a:xfrm>
        </p:spPr>
        <p:txBody>
          <a:bodyPr anchor="b">
            <a:normAutofit/>
          </a:bodyPr>
          <a:lstStyle>
            <a:lvl1pPr algn="l">
              <a:defRPr sz="40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72548" y="4208254"/>
            <a:ext cx="7772400" cy="1620000"/>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72E544-3D7F-453F-8E91-2D00BE9DB9D9}" type="datetimeFigureOut">
              <a:rPr lang="fi-FI" smtClean="0"/>
              <a:t>27.1.2023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381795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2E544-3D7F-453F-8E91-2D00BE9DB9D9}" type="datetimeFigureOut">
              <a:rPr lang="fi-FI" smtClean="0"/>
              <a:t>27.1.2023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27302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2E544-3D7F-453F-8E91-2D00BE9DB9D9}" type="datetimeFigureOut">
              <a:rPr lang="fi-FI" smtClean="0"/>
              <a:t>27.1.2023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11599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2E544-3D7F-453F-8E91-2D00BE9DB9D9}" type="datetimeFigureOut">
              <a:rPr lang="fi-FI" smtClean="0"/>
              <a:t>27.1.2023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189733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normAutofit/>
          </a:bodyPr>
          <a:lstStyle>
            <a:lvl1pPr>
              <a:defRPr sz="4000" b="1"/>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307753"/>
          </a:xfrm>
        </p:spPr>
        <p:txBody>
          <a:bodyPr/>
          <a:lstStyle>
            <a:lvl1pPr marL="0" indent="0">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2E544-3D7F-453F-8E91-2D00BE9DB9D9}" type="datetimeFigureOut">
              <a:rPr lang="fi-FI" smtClean="0"/>
              <a:t>27.1.2023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28428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032000"/>
          </a:xfrm>
        </p:spPr>
        <p:txBody>
          <a:bodyPr/>
          <a:lstStyle>
            <a:lvl1pPr>
              <a:defRPr sz="2400"/>
            </a:lvl1pPr>
            <a:lvl2pPr>
              <a:defRPr sz="2200"/>
            </a:lvl2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032000"/>
          </a:xfrm>
        </p:spPr>
        <p:txBody>
          <a:bodyPr/>
          <a:lstStyle>
            <a:lvl1pPr>
              <a:defRPr sz="2400"/>
            </a:lvl1pPr>
            <a:lvl2pPr>
              <a:defRPr sz="2200"/>
            </a:lvl2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72E544-3D7F-453F-8E91-2D00BE9DB9D9}" type="datetimeFigureOut">
              <a:rPr lang="fi-FI" smtClean="0"/>
              <a:t>27.1.2023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253381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ct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348000"/>
          </a:xfrm>
        </p:spPr>
        <p:txBody>
          <a:bodyPr/>
          <a:lstStyle>
            <a:lvl1pPr>
              <a:defRPr sz="2400"/>
            </a:lvl1pPr>
            <a:lvl2pPr>
              <a:defRPr sz="2200"/>
            </a:lvl2pPr>
            <a:lvl3pPr>
              <a:defRPr sz="20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ctr">
            <a:no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348000"/>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2E544-3D7F-453F-8E91-2D00BE9DB9D9}" type="datetimeFigureOut">
              <a:rPr lang="fi-FI" smtClean="0"/>
              <a:t>27.1.2023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176556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72E544-3D7F-453F-8E91-2D00BE9DB9D9}" type="datetimeFigureOut">
              <a:rPr lang="fi-FI" smtClean="0"/>
              <a:t>27.1.2023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224227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2E544-3D7F-453F-8E91-2D00BE9DB9D9}" type="datetimeFigureOut">
              <a:rPr lang="fi-FI" smtClean="0"/>
              <a:t>27.1.2023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376950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927475" y="1433282"/>
            <a:ext cx="4629150" cy="44208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2161194"/>
            <a:ext cx="2949178" cy="36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2E544-3D7F-453F-8E91-2D00BE9DB9D9}" type="datetimeFigureOut">
              <a:rPr lang="fi-FI" smtClean="0"/>
              <a:t>27.1.2023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138097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301086"/>
            <a:ext cx="6278400" cy="13248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8000" y="2048400"/>
            <a:ext cx="5004000" cy="3780000"/>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48400"/>
            <a:ext cx="2949178" cy="378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2E544-3D7F-453F-8E91-2D00BE9DB9D9}" type="datetimeFigureOut">
              <a:rPr lang="fi-FI" smtClean="0"/>
              <a:t>27.1.2023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E628F96-98B1-4CD4-9FA7-42A4FE572E1E}" type="slidenum">
              <a:rPr lang="fi-FI" smtClean="0"/>
              <a:t>‹#›</a:t>
            </a:fld>
            <a:endParaRPr lang="fi-FI"/>
          </a:p>
        </p:txBody>
      </p:sp>
    </p:spTree>
    <p:extLst>
      <p:ext uri="{BB962C8B-B14F-4D97-AF65-F5344CB8AC3E}">
        <p14:creationId xmlns:p14="http://schemas.microsoft.com/office/powerpoint/2010/main" val="387162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216000" y="6109200"/>
            <a:ext cx="8712000" cy="53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p:cNvSpPr>
            <a:spLocks noGrp="1"/>
          </p:cNvSpPr>
          <p:nvPr>
            <p:ph type="title"/>
          </p:nvPr>
        </p:nvSpPr>
        <p:spPr>
          <a:xfrm>
            <a:off x="628650" y="280287"/>
            <a:ext cx="62784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825625"/>
            <a:ext cx="7886700" cy="4032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419850" y="6191251"/>
            <a:ext cx="1289050" cy="365125"/>
          </a:xfrm>
          <a:prstGeom prst="rect">
            <a:avLst/>
          </a:prstGeom>
        </p:spPr>
        <p:txBody>
          <a:bodyPr vert="horz" lIns="91440" tIns="45720" rIns="91440" bIns="45720" rtlCol="0" anchor="ctr"/>
          <a:lstStyle>
            <a:lvl1pPr algn="r">
              <a:defRPr sz="1200">
                <a:solidFill>
                  <a:schemeClr val="bg1"/>
                </a:solidFill>
              </a:defRPr>
            </a:lvl1pPr>
          </a:lstStyle>
          <a:p>
            <a:fld id="{2172E544-3D7F-453F-8E91-2D00BE9DB9D9}" type="datetimeFigureOut">
              <a:rPr lang="fi-FI" smtClean="0"/>
              <a:pPr/>
              <a:t>27.1.2023</a:t>
            </a:fld>
            <a:endParaRPr lang="fi-FI"/>
          </a:p>
        </p:txBody>
      </p:sp>
      <p:sp>
        <p:nvSpPr>
          <p:cNvPr id="5" name="Footer Placeholder 4"/>
          <p:cNvSpPr>
            <a:spLocks noGrp="1"/>
          </p:cNvSpPr>
          <p:nvPr>
            <p:ph type="ftr" sz="quarter" idx="3"/>
          </p:nvPr>
        </p:nvSpPr>
        <p:spPr>
          <a:xfrm>
            <a:off x="628650" y="6191251"/>
            <a:ext cx="5613400" cy="365125"/>
          </a:xfrm>
          <a:prstGeom prst="rect">
            <a:avLst/>
          </a:prstGeom>
        </p:spPr>
        <p:txBody>
          <a:bodyPr vert="horz" lIns="91440" tIns="45720" rIns="91440" bIns="45720" rtlCol="0" anchor="ctr"/>
          <a:lstStyle>
            <a:lvl1pPr algn="l">
              <a:defRPr sz="1600" b="1" cap="all" baseline="0">
                <a:solidFill>
                  <a:schemeClr val="bg1"/>
                </a:solidFill>
              </a:defRPr>
            </a:lvl1pPr>
          </a:lstStyle>
          <a:p>
            <a:endParaRPr lang="fi-FI" dirty="0"/>
          </a:p>
        </p:txBody>
      </p:sp>
      <p:sp>
        <p:nvSpPr>
          <p:cNvPr id="6" name="Slide Number Placeholder 5"/>
          <p:cNvSpPr>
            <a:spLocks noGrp="1"/>
          </p:cNvSpPr>
          <p:nvPr>
            <p:ph type="sldNum" sz="quarter" idx="4"/>
          </p:nvPr>
        </p:nvSpPr>
        <p:spPr>
          <a:xfrm>
            <a:off x="7886700" y="6191251"/>
            <a:ext cx="628650" cy="365125"/>
          </a:xfrm>
          <a:prstGeom prst="rect">
            <a:avLst/>
          </a:prstGeom>
        </p:spPr>
        <p:txBody>
          <a:bodyPr vert="horz" lIns="91440" tIns="45720" rIns="91440" bIns="45720" rtlCol="0" anchor="ctr"/>
          <a:lstStyle>
            <a:lvl1pPr algn="r">
              <a:defRPr sz="1200">
                <a:solidFill>
                  <a:schemeClr val="bg1"/>
                </a:solidFill>
              </a:defRPr>
            </a:lvl1pPr>
          </a:lstStyle>
          <a:p>
            <a:fld id="{7E628F96-98B1-4CD4-9FA7-42A4FE572E1E}" type="slidenum">
              <a:rPr lang="fi-FI" smtClean="0"/>
              <a:pPr/>
              <a:t>‹#›</a:t>
            </a:fld>
            <a:endParaRPr lang="fi-FI"/>
          </a:p>
        </p:txBody>
      </p:sp>
      <p:pic>
        <p:nvPicPr>
          <p:cNvPr id="8" name="Picture 39" descr="PR_pu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1987" y="534987"/>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76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Mentorskapsmodell för vänverksamheten</a:t>
            </a:r>
          </a:p>
        </p:txBody>
      </p:sp>
      <p:sp>
        <p:nvSpPr>
          <p:cNvPr id="3" name="Alaotsikko 2"/>
          <p:cNvSpPr>
            <a:spLocks noGrp="1"/>
          </p:cNvSpPr>
          <p:nvPr>
            <p:ph type="subTitle" idx="1"/>
          </p:nvPr>
        </p:nvSpPr>
        <p:spPr>
          <a:xfrm>
            <a:off x="245036" y="4979764"/>
            <a:ext cx="8673334" cy="981649"/>
          </a:xfrm>
        </p:spPr>
        <p:txBody>
          <a:bodyPr>
            <a:normAutofit fontScale="85000" lnSpcReduction="20000"/>
          </a:bodyPr>
          <a:lstStyle/>
          <a:p>
            <a:pPr algn="l" rtl="0">
              <a:spcBef>
                <a:spcPts val="600"/>
              </a:spcBef>
            </a:pPr>
            <a:r>
              <a:rPr lang="sv-fi" sz="2400" b="0" i="0" u="none" baseline="0"/>
              <a:t>Finlands Röda Kors</a:t>
            </a:r>
          </a:p>
          <a:p>
            <a:pPr algn="l" rtl="0">
              <a:spcBef>
                <a:spcPts val="600"/>
              </a:spcBef>
            </a:pPr>
            <a:r>
              <a:rPr lang="sv-fi" sz="2400" b="0" i="0" u="none" baseline="0"/>
              <a:t>Vi träffas i byar och centrum-projekt</a:t>
            </a:r>
          </a:p>
          <a:p>
            <a:pPr algn="l" rtl="0">
              <a:spcBef>
                <a:spcPts val="600"/>
              </a:spcBef>
            </a:pPr>
            <a:r>
              <a:rPr lang="sv-fi" sz="2400" b="0" i="0" u="none" baseline="0"/>
              <a:t>Anne Pälve</a:t>
            </a:r>
          </a:p>
        </p:txBody>
      </p:sp>
    </p:spTree>
    <p:extLst>
      <p:ext uri="{BB962C8B-B14F-4D97-AF65-F5344CB8AC3E}">
        <p14:creationId xmlns:p14="http://schemas.microsoft.com/office/powerpoint/2010/main" val="326044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428625" y="203993"/>
            <a:ext cx="6278400" cy="1325563"/>
          </a:xfrm>
        </p:spPr>
        <p:txBody>
          <a:bodyPr/>
          <a:lstStyle/>
          <a:p>
            <a:pPr algn="l" rtl="0"/>
            <a:r>
              <a:rPr lang="sv-fi" b="0" i="0" u="none" baseline="0">
                <a:solidFill>
                  <a:srgbClr val="CC0000"/>
                </a:solidFill>
                <a:effectLst>
                  <a:outerShdw blurRad="38100" dist="38100" dir="2700000" algn="tl">
                    <a:srgbClr val="000000">
                      <a:alpha val="43137"/>
                    </a:srgbClr>
                  </a:outerShdw>
                </a:effectLst>
              </a:rPr>
              <a:t>Vad är mentorskap?</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828675" y="1365375"/>
            <a:ext cx="7886700" cy="4625850"/>
          </a:xfrm>
        </p:spPr>
        <p:txBody>
          <a:bodyPr>
            <a:normAutofit/>
          </a:bodyPr>
          <a:lstStyle/>
          <a:p>
            <a:pPr algn="l" rtl="0"/>
            <a:r>
              <a:rPr lang="sv-fi" b="0" i="0" u="none" baseline="0"/>
              <a:t>termen ”mentorskap” har rötter i grekisk mytologi</a:t>
            </a:r>
          </a:p>
          <a:p>
            <a:pPr algn="l" rtl="0"/>
            <a:r>
              <a:rPr lang="sv-fi" b="0" i="0" u="none" baseline="0"/>
              <a:t>går från </a:t>
            </a:r>
            <a:r>
              <a:rPr lang="sv-fi" b="0" i="1" u="sng" baseline="0"/>
              <a:t>behovet av</a:t>
            </a:r>
            <a:r>
              <a:rPr lang="sv-fi" b="0" i="0" u="none" baseline="0"/>
              <a:t> stöd (i arbetslivet, i studier, inom frivilligverksamheten)</a:t>
            </a:r>
          </a:p>
          <a:p>
            <a:pPr algn="l" rtl="0"/>
            <a:r>
              <a:rPr lang="sv-fi" b="0" i="0" u="none" baseline="0"/>
              <a:t>baserar sig på </a:t>
            </a:r>
            <a:r>
              <a:rPr lang="sv-fi" b="0" i="1" u="sng" baseline="0"/>
              <a:t>förtrolig interaktion</a:t>
            </a:r>
            <a:r>
              <a:rPr lang="sv-fi" b="0" i="1" u="none" baseline="0"/>
              <a:t> </a:t>
            </a:r>
          </a:p>
          <a:p>
            <a:pPr algn="l" rtl="0"/>
            <a:r>
              <a:rPr lang="sv-fi" b="0" i="0" u="none" baseline="0"/>
              <a:t>centralt i verksamheten är </a:t>
            </a:r>
            <a:r>
              <a:rPr lang="sv-fi" b="0" i="1" u="sng" baseline="0"/>
              <a:t>målmedvetenhet</a:t>
            </a:r>
            <a:r>
              <a:rPr lang="sv-fi" b="0" i="0" u="none" baseline="0"/>
              <a:t> och </a:t>
            </a:r>
            <a:r>
              <a:rPr lang="sv-fi" b="0" i="1" u="sng" baseline="0"/>
              <a:t>delaktighet</a:t>
            </a:r>
          </a:p>
          <a:p>
            <a:pPr algn="l" rtl="0"/>
            <a:r>
              <a:rPr lang="sv-fi" b="0" i="0" u="none" baseline="0"/>
              <a:t>är inte terapi</a:t>
            </a:r>
          </a:p>
          <a:p>
            <a:endParaRPr lang="sv-fi" dirty="0"/>
          </a:p>
          <a:p>
            <a:endParaRPr lang="sv-fi" dirty="0"/>
          </a:p>
        </p:txBody>
      </p:sp>
    </p:spTree>
    <p:extLst>
      <p:ext uri="{BB962C8B-B14F-4D97-AF65-F5344CB8AC3E}">
        <p14:creationId xmlns:p14="http://schemas.microsoft.com/office/powerpoint/2010/main" val="400345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0662A81-86E4-48D6-B553-2532723B79C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8750" y="4141983"/>
            <a:ext cx="5915026" cy="1935871"/>
          </a:xfrm>
          <a:prstGeom prst="rect">
            <a:avLst/>
          </a:prstGeom>
        </p:spPr>
      </p:pic>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342281" y="285131"/>
            <a:ext cx="5074450" cy="1143009"/>
          </a:xfrm>
        </p:spPr>
        <p:txBody>
          <a:bodyPr>
            <a:normAutofit/>
          </a:bodyPr>
          <a:lstStyle/>
          <a:p>
            <a:pPr algn="l" rtl="0"/>
            <a:r>
              <a:rPr lang="sv-fi" b="0" i="0" u="none" baseline="0" dirty="0">
                <a:solidFill>
                  <a:srgbClr val="CC0000"/>
                </a:solidFill>
                <a:effectLst>
                  <a:outerShdw blurRad="38100" dist="38100" dir="2700000" algn="tl">
                    <a:srgbClr val="000000">
                      <a:alpha val="43137"/>
                    </a:srgbClr>
                  </a:outerShdw>
                </a:effectLst>
              </a:rPr>
              <a:t>Vad är mentorskap</a:t>
            </a:r>
            <a:br>
              <a:rPr lang="sv-fi" dirty="0">
                <a:solidFill>
                  <a:srgbClr val="CC0000"/>
                </a:solidFill>
                <a:effectLst>
                  <a:outerShdw blurRad="38100" dist="38100" dir="2700000" algn="tl">
                    <a:srgbClr val="000000">
                      <a:alpha val="43137"/>
                    </a:srgbClr>
                  </a:outerShdw>
                </a:effectLst>
              </a:rPr>
            </a:br>
            <a:r>
              <a:rPr lang="sv-fi" b="0" i="0" u="none" baseline="0" dirty="0">
                <a:solidFill>
                  <a:srgbClr val="CC0000"/>
                </a:solidFill>
                <a:effectLst>
                  <a:outerShdw blurRad="38100" dist="38100" dir="2700000" algn="tl">
                    <a:srgbClr val="000000">
                      <a:alpha val="43137"/>
                    </a:srgbClr>
                  </a:outerShdw>
                </a:effectLst>
              </a:rPr>
              <a:t>konkret?</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475013" y="1637690"/>
            <a:ext cx="8668987" cy="2829535"/>
          </a:xfrm>
        </p:spPr>
        <p:txBody>
          <a:bodyPr>
            <a:normAutofit fontScale="92500" lnSpcReduction="20000"/>
          </a:bodyPr>
          <a:lstStyle/>
          <a:p>
            <a:pPr algn="l" rtl="0"/>
            <a:r>
              <a:rPr lang="sv-fi" sz="2400" b="0" i="0" u="none" baseline="0"/>
              <a:t>i mentorskapet hjälper mentorn med att sätta i gång frivilligheten</a:t>
            </a:r>
          </a:p>
          <a:p>
            <a:pPr algn="l" rtl="0"/>
            <a:r>
              <a:rPr lang="sv-fi" sz="2400" b="0" i="0" u="none" baseline="0"/>
              <a:t>samlar ihop de frivilliga regelbundet och stöder dem i frivilligverksamheten</a:t>
            </a:r>
          </a:p>
          <a:p>
            <a:pPr algn="l" rtl="0"/>
            <a:r>
              <a:rPr lang="sv-fi" sz="2400" b="0" i="0" u="none" baseline="0"/>
              <a:t>överföring av kunnande, men även erfarenheter och synsätt</a:t>
            </a:r>
          </a:p>
          <a:p>
            <a:pPr algn="l" rtl="0"/>
            <a:r>
              <a:rPr lang="sv-fi" sz="2400" b="0" i="0" u="none" baseline="0"/>
              <a:t>att ge konkret anvisningar</a:t>
            </a:r>
          </a:p>
          <a:p>
            <a:pPr algn="l" rtl="0"/>
            <a:r>
              <a:rPr lang="sv-fi" sz="2400" b="0" i="0" u="none" baseline="0"/>
              <a:t>att ge och få kamratstöd</a:t>
            </a:r>
          </a:p>
          <a:p>
            <a:endParaRPr lang="sv-fi" dirty="0"/>
          </a:p>
        </p:txBody>
      </p:sp>
    </p:spTree>
    <p:extLst>
      <p:ext uri="{BB962C8B-B14F-4D97-AF65-F5344CB8AC3E}">
        <p14:creationId xmlns:p14="http://schemas.microsoft.com/office/powerpoint/2010/main" val="276701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Principerna för mentorskapet</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628650" y="1605850"/>
            <a:ext cx="7886700" cy="3375725"/>
          </a:xfrm>
        </p:spPr>
        <p:txBody>
          <a:bodyPr>
            <a:normAutofit/>
          </a:bodyPr>
          <a:lstStyle/>
          <a:p>
            <a:pPr lvl="1" algn="l" rtl="0"/>
            <a:r>
              <a:rPr lang="sv-fi" sz="2800" b="0" i="0" u="none" baseline="0"/>
              <a:t>Åtagande</a:t>
            </a:r>
          </a:p>
          <a:p>
            <a:pPr lvl="1" algn="l" rtl="0"/>
            <a:r>
              <a:rPr lang="sv-fi" sz="2800" b="0" i="0" u="none" baseline="0"/>
              <a:t>Frivillighet</a:t>
            </a:r>
          </a:p>
          <a:p>
            <a:pPr lvl="1" algn="l" rtl="0"/>
            <a:r>
              <a:rPr lang="sv-fi" sz="2800" b="0" i="0" u="none" baseline="0"/>
              <a:t>Respekt</a:t>
            </a:r>
          </a:p>
          <a:p>
            <a:pPr lvl="1" algn="l" rtl="0"/>
            <a:r>
              <a:rPr lang="sv-fi" sz="2800" b="0" i="0" u="none" baseline="0"/>
              <a:t>Sekretess</a:t>
            </a:r>
          </a:p>
          <a:p>
            <a:pPr lvl="1" algn="l" rtl="0"/>
            <a:r>
              <a:rPr lang="sv-fi" sz="2800" b="0" i="0" u="none" baseline="0"/>
              <a:t>Målmedvetenhet:</a:t>
            </a:r>
          </a:p>
          <a:p>
            <a:pPr lvl="1" algn="l" rtl="0"/>
            <a:r>
              <a:rPr lang="sv-fi" sz="2800" b="0" i="0" u="none" baseline="0"/>
              <a:t>Jämlikhet</a:t>
            </a:r>
          </a:p>
          <a:p>
            <a:pPr marL="0" indent="0" algn="l" rtl="0">
              <a:buNone/>
            </a:pPr>
            <a:endParaRPr lang="sv-fi" dirty="0"/>
          </a:p>
        </p:txBody>
      </p:sp>
    </p:spTree>
    <p:extLst>
      <p:ext uri="{BB962C8B-B14F-4D97-AF65-F5344CB8AC3E}">
        <p14:creationId xmlns:p14="http://schemas.microsoft.com/office/powerpoint/2010/main" val="425853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87ECA6-7127-461B-AC1D-ABAAD0966754}"/>
              </a:ext>
            </a:extLst>
          </p:cNvPr>
          <p:cNvSpPr>
            <a:spLocks noGrp="1"/>
          </p:cNvSpPr>
          <p:nvPr>
            <p:ph type="title"/>
          </p:nvPr>
        </p:nvSpPr>
        <p:spPr>
          <a:xfrm>
            <a:off x="629841" y="301086"/>
            <a:ext cx="6278400" cy="1324800"/>
          </a:xfrm>
        </p:spPr>
        <p:txBody>
          <a:bodyPr anchor="ctr">
            <a:normAutofit/>
          </a:bodyPr>
          <a:lstStyle/>
          <a:p>
            <a:pPr algn="l" rtl="0"/>
            <a:r>
              <a:rPr lang="sv-fi" b="0" i="0" u="none" baseline="0">
                <a:solidFill>
                  <a:srgbClr val="CC0000"/>
                </a:solidFill>
                <a:effectLst>
                  <a:outerShdw blurRad="38100" dist="38100" dir="2700000" algn="tl">
                    <a:srgbClr val="000000">
                      <a:alpha val="43137"/>
                    </a:srgbClr>
                  </a:outerShdw>
                </a:effectLst>
              </a:rPr>
              <a:t>Fundera parvis</a:t>
            </a:r>
          </a:p>
        </p:txBody>
      </p:sp>
      <p:pic>
        <p:nvPicPr>
          <p:cNvPr id="5" name="Kuva 4" descr="Kuva, joka sisältää kohteen kirahvi, nisäkäs, ulko, eläin&#10;&#10;Kuvaus luotu automaattisesti">
            <a:extLst>
              <a:ext uri="{FF2B5EF4-FFF2-40B4-BE49-F238E27FC236}">
                <a16:creationId xmlns:a16="http://schemas.microsoft.com/office/drawing/2014/main" id="{20A08CFD-3ED8-4418-8FCC-6D521ACA80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2"/>
          <a:stretch/>
        </p:blipFill>
        <p:spPr>
          <a:xfrm>
            <a:off x="3888000" y="2048400"/>
            <a:ext cx="5004000" cy="3780000"/>
          </a:xfrm>
          <a:prstGeom prst="rect">
            <a:avLst/>
          </a:prstGeom>
          <a:noFill/>
        </p:spPr>
      </p:pic>
      <p:sp>
        <p:nvSpPr>
          <p:cNvPr id="3" name="Sisällön paikkamerkki 2">
            <a:extLst>
              <a:ext uri="{FF2B5EF4-FFF2-40B4-BE49-F238E27FC236}">
                <a16:creationId xmlns:a16="http://schemas.microsoft.com/office/drawing/2014/main" id="{AFFF0263-A227-4B23-8003-E03304976A14}"/>
              </a:ext>
            </a:extLst>
          </p:cNvPr>
          <p:cNvSpPr>
            <a:spLocks noGrp="1"/>
          </p:cNvSpPr>
          <p:nvPr>
            <p:ph type="body" sz="half" idx="2"/>
          </p:nvPr>
        </p:nvSpPr>
        <p:spPr>
          <a:xfrm>
            <a:off x="629841" y="2048400"/>
            <a:ext cx="2949178" cy="3780000"/>
          </a:xfrm>
        </p:spPr>
        <p:txBody>
          <a:bodyPr>
            <a:normAutofit/>
          </a:bodyPr>
          <a:lstStyle/>
          <a:p>
            <a:pPr marL="342900" indent="-342900" algn="l" rtl="0">
              <a:buFont typeface="Arial" panose="020B0604020202020204" pitchFamily="34" charset="0"/>
              <a:buChar char="•"/>
            </a:pPr>
            <a:r>
              <a:rPr lang="sv-fi" sz="2400" b="0" i="0" u="none" baseline="0"/>
              <a:t>Egenskaper för en bra mentor?</a:t>
            </a:r>
          </a:p>
          <a:p>
            <a:pPr marL="342900" indent="-342900" algn="l" rtl="0">
              <a:buFont typeface="Arial" panose="020B0604020202020204" pitchFamily="34" charset="0"/>
              <a:buChar char="•"/>
            </a:pPr>
            <a:r>
              <a:rPr lang="sv-fi" sz="2400" b="0" i="0" u="none" baseline="0"/>
              <a:t>Varför lönar det sig att bli en mentor?</a:t>
            </a:r>
          </a:p>
        </p:txBody>
      </p:sp>
    </p:spTree>
    <p:extLst>
      <p:ext uri="{BB962C8B-B14F-4D97-AF65-F5344CB8AC3E}">
        <p14:creationId xmlns:p14="http://schemas.microsoft.com/office/powerpoint/2010/main" val="385788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628650" y="375539"/>
            <a:ext cx="6278400" cy="1024638"/>
          </a:xfrm>
        </p:spPr>
        <p:txBody>
          <a:bodyPr/>
          <a:lstStyle/>
          <a:p>
            <a:pPr algn="l" rtl="0"/>
            <a:r>
              <a:rPr lang="sv-fi" b="0" i="0" u="none" baseline="0">
                <a:solidFill>
                  <a:srgbClr val="CC0000"/>
                </a:solidFill>
                <a:effectLst>
                  <a:outerShdw blurRad="38100" dist="38100" dir="2700000" algn="tl">
                    <a:srgbClr val="000000">
                      <a:alpha val="43137"/>
                    </a:srgbClr>
                  </a:outerShdw>
                </a:effectLst>
              </a:rPr>
              <a:t>Så här lyckas jag som en mentor</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628650" y="1547812"/>
            <a:ext cx="7886700" cy="4205287"/>
          </a:xfrm>
        </p:spPr>
        <p:txBody>
          <a:bodyPr>
            <a:normAutofit lnSpcReduction="10000"/>
          </a:bodyPr>
          <a:lstStyle/>
          <a:p>
            <a:pPr lvl="1" algn="l" rtl="0"/>
            <a:r>
              <a:rPr lang="sv-fi" sz="2800" b="0" i="0" u="none" baseline="0"/>
              <a:t>Jag är mig själv</a:t>
            </a:r>
          </a:p>
          <a:p>
            <a:pPr lvl="1" algn="l" rtl="0"/>
            <a:r>
              <a:rPr lang="sv-fi" sz="2800" b="0" i="0" u="none" baseline="0"/>
              <a:t>Jag uppmuntrar deltagarna fundera och förstå själva</a:t>
            </a:r>
          </a:p>
          <a:p>
            <a:pPr lvl="1" algn="l" rtl="0"/>
            <a:r>
              <a:rPr lang="sv-fi" sz="2800" b="0" i="0" u="none" baseline="0"/>
              <a:t>Jag lyssnar mer än jag talar</a:t>
            </a:r>
          </a:p>
          <a:p>
            <a:pPr lvl="1" algn="l" rtl="0"/>
            <a:r>
              <a:rPr lang="sv-fi" sz="2800" b="0" i="0" u="none" baseline="0"/>
              <a:t>Jag behöver inte veta allt</a:t>
            </a:r>
          </a:p>
          <a:p>
            <a:pPr lvl="1" algn="l" rtl="0"/>
            <a:r>
              <a:rPr lang="sv-fi" sz="2800" b="0" i="0" u="none" baseline="0"/>
              <a:t>Jag kan vid behov ändra det planerade innehållet av en mötesgång</a:t>
            </a:r>
          </a:p>
          <a:p>
            <a:pPr lvl="1" algn="l" rtl="0"/>
            <a:r>
              <a:rPr lang="sv-fi" sz="2800" b="0" i="0" u="none" baseline="0"/>
              <a:t>Jag kommer ihåg positiv inställning</a:t>
            </a:r>
          </a:p>
          <a:p>
            <a:pPr lvl="1" algn="l" rtl="0"/>
            <a:r>
              <a:rPr lang="sv-fi" sz="2800" b="0" i="0" u="none" baseline="0"/>
              <a:t>Jag ber om hjälp vid behov</a:t>
            </a:r>
          </a:p>
        </p:txBody>
      </p:sp>
    </p:spTree>
    <p:extLst>
      <p:ext uri="{BB962C8B-B14F-4D97-AF65-F5344CB8AC3E}">
        <p14:creationId xmlns:p14="http://schemas.microsoft.com/office/powerpoint/2010/main" val="337336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351715" y="241421"/>
            <a:ext cx="6278400" cy="1325563"/>
          </a:xfrm>
        </p:spPr>
        <p:txBody>
          <a:bodyPr>
            <a:normAutofit fontScale="90000"/>
          </a:bodyPr>
          <a:lstStyle/>
          <a:p>
            <a:pPr algn="l" rtl="0"/>
            <a:r>
              <a:rPr lang="sv-fi" b="0" i="0" u="none" baseline="0">
                <a:solidFill>
                  <a:srgbClr val="CC0000"/>
                </a:solidFill>
                <a:effectLst>
                  <a:outerShdw blurRad="38100" dist="38100" dir="2700000" algn="tl">
                    <a:srgbClr val="000000">
                      <a:alpha val="43137"/>
                    </a:srgbClr>
                  </a:outerShdw>
                </a:effectLst>
              </a:rPr>
              <a:t>Fördelar med mentorskapet för den frivilliga vännen och för mentorn</a:t>
            </a:r>
          </a:p>
        </p:txBody>
      </p:sp>
      <p:sp>
        <p:nvSpPr>
          <p:cNvPr id="4" name="Vuokaaviosymboli: Liitin 3">
            <a:extLst>
              <a:ext uri="{FF2B5EF4-FFF2-40B4-BE49-F238E27FC236}">
                <a16:creationId xmlns:a16="http://schemas.microsoft.com/office/drawing/2014/main" id="{78AA6E9E-9897-4E87-BA6F-5426F8007395}"/>
              </a:ext>
            </a:extLst>
          </p:cNvPr>
          <p:cNvSpPr/>
          <p:nvPr/>
        </p:nvSpPr>
        <p:spPr>
          <a:xfrm>
            <a:off x="2181224" y="2575439"/>
            <a:ext cx="4267201" cy="1521834"/>
          </a:xfrm>
          <a:prstGeom prst="flowChartConnector">
            <a:avLst/>
          </a:prstGeom>
          <a:solidFill>
            <a:srgbClr val="CC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150000"/>
              </a:lnSpc>
            </a:pPr>
            <a:r>
              <a:rPr lang="sv-fi" b="1" i="0" u="none" baseline="0">
                <a:solidFill>
                  <a:schemeClr val="bg1"/>
                </a:solidFill>
              </a:rPr>
              <a:t>Den frivilliga vännen / Mentorn</a:t>
            </a:r>
          </a:p>
        </p:txBody>
      </p:sp>
      <p:sp>
        <p:nvSpPr>
          <p:cNvPr id="6" name="Vuokaaviosymboli: Liitin 5">
            <a:extLst>
              <a:ext uri="{FF2B5EF4-FFF2-40B4-BE49-F238E27FC236}">
                <a16:creationId xmlns:a16="http://schemas.microsoft.com/office/drawing/2014/main" id="{95C1EB8F-8B77-4AE2-BEB4-DE6228CEA369}"/>
              </a:ext>
            </a:extLst>
          </p:cNvPr>
          <p:cNvSpPr/>
          <p:nvPr/>
        </p:nvSpPr>
        <p:spPr>
          <a:xfrm>
            <a:off x="351715" y="1772892"/>
            <a:ext cx="2039241" cy="874513"/>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dirty="0">
                <a:solidFill>
                  <a:schemeClr val="tx1"/>
                </a:solidFill>
              </a:rPr>
              <a:t>Utvecklar självkännedom</a:t>
            </a:r>
          </a:p>
        </p:txBody>
      </p:sp>
      <p:sp>
        <p:nvSpPr>
          <p:cNvPr id="7" name="Vuokaaviosymboli: Liitin 6">
            <a:extLst>
              <a:ext uri="{FF2B5EF4-FFF2-40B4-BE49-F238E27FC236}">
                <a16:creationId xmlns:a16="http://schemas.microsoft.com/office/drawing/2014/main" id="{3DD93928-5F88-40F9-9174-A54A67A46D97}"/>
              </a:ext>
            </a:extLst>
          </p:cNvPr>
          <p:cNvSpPr/>
          <p:nvPr/>
        </p:nvSpPr>
        <p:spPr>
          <a:xfrm>
            <a:off x="6445440" y="4035279"/>
            <a:ext cx="2471737" cy="1020880"/>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a:solidFill>
                  <a:schemeClr val="tx1"/>
                </a:solidFill>
              </a:rPr>
              <a:t>Underlättar att klä i orden egna styrkor</a:t>
            </a:r>
          </a:p>
        </p:txBody>
      </p:sp>
      <p:sp>
        <p:nvSpPr>
          <p:cNvPr id="8" name="Vuokaaviosymboli: Liitin 7">
            <a:extLst>
              <a:ext uri="{FF2B5EF4-FFF2-40B4-BE49-F238E27FC236}">
                <a16:creationId xmlns:a16="http://schemas.microsoft.com/office/drawing/2014/main" id="{967A41BC-DBB2-45C8-8000-4D915A4D7AB9}"/>
              </a:ext>
            </a:extLst>
          </p:cNvPr>
          <p:cNvSpPr/>
          <p:nvPr/>
        </p:nvSpPr>
        <p:spPr>
          <a:xfrm>
            <a:off x="2856411" y="4317894"/>
            <a:ext cx="3083136" cy="925493"/>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dirty="0">
                <a:solidFill>
                  <a:schemeClr val="tx1"/>
                </a:solidFill>
              </a:rPr>
              <a:t>Utvecklar kommunikationsfärdigheter</a:t>
            </a:r>
          </a:p>
        </p:txBody>
      </p:sp>
      <p:sp>
        <p:nvSpPr>
          <p:cNvPr id="9" name="Vuokaaviosymboli: Liitin 8">
            <a:extLst>
              <a:ext uri="{FF2B5EF4-FFF2-40B4-BE49-F238E27FC236}">
                <a16:creationId xmlns:a16="http://schemas.microsoft.com/office/drawing/2014/main" id="{CECF3AB0-E6F5-406F-B15C-99EA7D540096}"/>
              </a:ext>
            </a:extLst>
          </p:cNvPr>
          <p:cNvSpPr/>
          <p:nvPr/>
        </p:nvSpPr>
        <p:spPr>
          <a:xfrm>
            <a:off x="6161554" y="2557280"/>
            <a:ext cx="2762250" cy="1038225"/>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a:solidFill>
                  <a:schemeClr val="tx1"/>
                </a:solidFill>
              </a:rPr>
              <a:t>Underlättar att klä i orden egna utvecklingsobjekt</a:t>
            </a:r>
          </a:p>
        </p:txBody>
      </p:sp>
      <p:sp>
        <p:nvSpPr>
          <p:cNvPr id="10" name="Vuokaaviosymboli: Liitin 9">
            <a:extLst>
              <a:ext uri="{FF2B5EF4-FFF2-40B4-BE49-F238E27FC236}">
                <a16:creationId xmlns:a16="http://schemas.microsoft.com/office/drawing/2014/main" id="{9443C193-D3F9-4864-A39B-E1AC9A3CA42A}"/>
              </a:ext>
            </a:extLst>
          </p:cNvPr>
          <p:cNvSpPr/>
          <p:nvPr/>
        </p:nvSpPr>
        <p:spPr>
          <a:xfrm>
            <a:off x="138132" y="3110917"/>
            <a:ext cx="2314575" cy="756796"/>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Får nya idéer och råd</a:t>
            </a:r>
          </a:p>
        </p:txBody>
      </p:sp>
      <p:sp>
        <p:nvSpPr>
          <p:cNvPr id="11" name="Vuokaaviosymboli: Liitin 10">
            <a:extLst>
              <a:ext uri="{FF2B5EF4-FFF2-40B4-BE49-F238E27FC236}">
                <a16:creationId xmlns:a16="http://schemas.microsoft.com/office/drawing/2014/main" id="{D717B6E4-1C88-46F5-AE0B-4813E5903E3E}"/>
              </a:ext>
            </a:extLst>
          </p:cNvPr>
          <p:cNvSpPr/>
          <p:nvPr/>
        </p:nvSpPr>
        <p:spPr>
          <a:xfrm>
            <a:off x="510642" y="4545719"/>
            <a:ext cx="2046462" cy="925493"/>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Träffar nya, intressanta människor</a:t>
            </a:r>
          </a:p>
        </p:txBody>
      </p:sp>
      <p:sp>
        <p:nvSpPr>
          <p:cNvPr id="12" name="Vuokaaviosymboli: Liitin 11">
            <a:extLst>
              <a:ext uri="{FF2B5EF4-FFF2-40B4-BE49-F238E27FC236}">
                <a16:creationId xmlns:a16="http://schemas.microsoft.com/office/drawing/2014/main" id="{61A901A0-829D-42C1-B977-6F0823285B81}"/>
              </a:ext>
            </a:extLst>
          </p:cNvPr>
          <p:cNvSpPr/>
          <p:nvPr/>
        </p:nvSpPr>
        <p:spPr>
          <a:xfrm>
            <a:off x="3062286" y="1391285"/>
            <a:ext cx="2176464" cy="1038224"/>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Förstärker egen identitet av den frivilliga</a:t>
            </a:r>
          </a:p>
        </p:txBody>
      </p:sp>
      <p:sp>
        <p:nvSpPr>
          <p:cNvPr id="13" name="Vuokaaviosymboli: Liitin 12">
            <a:extLst>
              <a:ext uri="{FF2B5EF4-FFF2-40B4-BE49-F238E27FC236}">
                <a16:creationId xmlns:a16="http://schemas.microsoft.com/office/drawing/2014/main" id="{30B83EE3-161C-4EDF-A904-ADC542698B33}"/>
              </a:ext>
            </a:extLst>
          </p:cNvPr>
          <p:cNvSpPr/>
          <p:nvPr/>
        </p:nvSpPr>
        <p:spPr>
          <a:xfrm>
            <a:off x="5342495" y="5132713"/>
            <a:ext cx="1838325" cy="800102"/>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Får nya synsätt till saker</a:t>
            </a:r>
          </a:p>
        </p:txBody>
      </p:sp>
      <p:sp>
        <p:nvSpPr>
          <p:cNvPr id="14" name="Vuokaaviosymboli: Liitin 13">
            <a:extLst>
              <a:ext uri="{FF2B5EF4-FFF2-40B4-BE49-F238E27FC236}">
                <a16:creationId xmlns:a16="http://schemas.microsoft.com/office/drawing/2014/main" id="{94CB4CF6-6108-4CD5-8A78-D0AC37B3BC5A}"/>
              </a:ext>
            </a:extLst>
          </p:cNvPr>
          <p:cNvSpPr/>
          <p:nvPr/>
        </p:nvSpPr>
        <p:spPr>
          <a:xfrm>
            <a:off x="5910080" y="1484576"/>
            <a:ext cx="1904999" cy="819152"/>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Utvecklar eget kunnande</a:t>
            </a:r>
          </a:p>
        </p:txBody>
      </p:sp>
    </p:spTree>
    <p:extLst>
      <p:ext uri="{BB962C8B-B14F-4D97-AF65-F5344CB8AC3E}">
        <p14:creationId xmlns:p14="http://schemas.microsoft.com/office/powerpoint/2010/main" val="109599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p:txBody>
          <a:bodyPr>
            <a:normAutofit fontScale="90000"/>
          </a:bodyPr>
          <a:lstStyle/>
          <a:p>
            <a:pPr algn="l" rtl="0"/>
            <a:r>
              <a:rPr lang="sv-fi" b="0" i="0" u="none" baseline="0">
                <a:solidFill>
                  <a:srgbClr val="CC0000"/>
                </a:solidFill>
                <a:effectLst>
                  <a:outerShdw blurRad="38100" dist="38100" dir="2700000" algn="tl">
                    <a:srgbClr val="000000">
                      <a:alpha val="43137"/>
                    </a:srgbClr>
                  </a:outerShdw>
                </a:effectLst>
              </a:rPr>
              <a:t>Fördelar med mentorn och mentorskapet för vänförmedlaren</a:t>
            </a:r>
          </a:p>
        </p:txBody>
      </p:sp>
      <p:sp>
        <p:nvSpPr>
          <p:cNvPr id="4" name="Vuokaaviosymboli: Liitin 3">
            <a:extLst>
              <a:ext uri="{FF2B5EF4-FFF2-40B4-BE49-F238E27FC236}">
                <a16:creationId xmlns:a16="http://schemas.microsoft.com/office/drawing/2014/main" id="{78AA6E9E-9897-4E87-BA6F-5426F8007395}"/>
              </a:ext>
            </a:extLst>
          </p:cNvPr>
          <p:cNvSpPr/>
          <p:nvPr/>
        </p:nvSpPr>
        <p:spPr>
          <a:xfrm>
            <a:off x="3123144" y="2850939"/>
            <a:ext cx="2762249" cy="1438275"/>
          </a:xfrm>
          <a:prstGeom prst="flowChartConnector">
            <a:avLst/>
          </a:prstGeom>
          <a:solidFill>
            <a:srgbClr val="CC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lnSpc>
                <a:spcPct val="150000"/>
              </a:lnSpc>
            </a:pPr>
            <a:r>
              <a:rPr lang="sv-fi" b="1" i="0" u="none" baseline="0">
                <a:solidFill>
                  <a:schemeClr val="bg1"/>
                </a:solidFill>
              </a:rPr>
              <a:t>Vänförmedlare</a:t>
            </a:r>
          </a:p>
        </p:txBody>
      </p:sp>
      <p:sp>
        <p:nvSpPr>
          <p:cNvPr id="6" name="Vuokaaviosymboli: Liitin 5">
            <a:extLst>
              <a:ext uri="{FF2B5EF4-FFF2-40B4-BE49-F238E27FC236}">
                <a16:creationId xmlns:a16="http://schemas.microsoft.com/office/drawing/2014/main" id="{95C1EB8F-8B77-4AE2-BEB4-DE6228CEA369}"/>
              </a:ext>
            </a:extLst>
          </p:cNvPr>
          <p:cNvSpPr/>
          <p:nvPr/>
        </p:nvSpPr>
        <p:spPr>
          <a:xfrm>
            <a:off x="1185863" y="1692462"/>
            <a:ext cx="1904999" cy="819152"/>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Arbetsparet</a:t>
            </a:r>
          </a:p>
        </p:txBody>
      </p:sp>
      <p:sp>
        <p:nvSpPr>
          <p:cNvPr id="7" name="Vuokaaviosymboli: Liitin 6">
            <a:extLst>
              <a:ext uri="{FF2B5EF4-FFF2-40B4-BE49-F238E27FC236}">
                <a16:creationId xmlns:a16="http://schemas.microsoft.com/office/drawing/2014/main" id="{3DD93928-5F88-40F9-9174-A54A67A46D97}"/>
              </a:ext>
            </a:extLst>
          </p:cNvPr>
          <p:cNvSpPr/>
          <p:nvPr/>
        </p:nvSpPr>
        <p:spPr>
          <a:xfrm>
            <a:off x="252411" y="3141989"/>
            <a:ext cx="2471737" cy="1020880"/>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a:solidFill>
                  <a:schemeClr val="tx1"/>
                </a:solidFill>
              </a:rPr>
              <a:t>Underlättar vänförmedlares arbete</a:t>
            </a:r>
          </a:p>
        </p:txBody>
      </p:sp>
      <p:sp>
        <p:nvSpPr>
          <p:cNvPr id="9" name="Vuokaaviosymboli: Liitin 8">
            <a:extLst>
              <a:ext uri="{FF2B5EF4-FFF2-40B4-BE49-F238E27FC236}">
                <a16:creationId xmlns:a16="http://schemas.microsoft.com/office/drawing/2014/main" id="{CECF3AB0-E6F5-406F-B15C-99EA7D540096}"/>
              </a:ext>
            </a:extLst>
          </p:cNvPr>
          <p:cNvSpPr/>
          <p:nvPr/>
        </p:nvSpPr>
        <p:spPr>
          <a:xfrm>
            <a:off x="3359944" y="4755156"/>
            <a:ext cx="2762250" cy="1038225"/>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a:solidFill>
                  <a:schemeClr val="tx1"/>
                </a:solidFill>
              </a:rPr>
              <a:t>Får engagerade frivilliga</a:t>
            </a:r>
          </a:p>
        </p:txBody>
      </p:sp>
      <p:sp>
        <p:nvSpPr>
          <p:cNvPr id="10" name="Vuokaaviosymboli: Liitin 9">
            <a:extLst>
              <a:ext uri="{FF2B5EF4-FFF2-40B4-BE49-F238E27FC236}">
                <a16:creationId xmlns:a16="http://schemas.microsoft.com/office/drawing/2014/main" id="{9443C193-D3F9-4864-A39B-E1AC9A3CA42A}"/>
              </a:ext>
            </a:extLst>
          </p:cNvPr>
          <p:cNvSpPr/>
          <p:nvPr/>
        </p:nvSpPr>
        <p:spPr>
          <a:xfrm>
            <a:off x="330993" y="4755156"/>
            <a:ext cx="2314575" cy="769344"/>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Får nya idéer och råd</a:t>
            </a:r>
          </a:p>
        </p:txBody>
      </p:sp>
      <p:sp>
        <p:nvSpPr>
          <p:cNvPr id="12" name="Vuokaaviosymboli: Liitin 11">
            <a:extLst>
              <a:ext uri="{FF2B5EF4-FFF2-40B4-BE49-F238E27FC236}">
                <a16:creationId xmlns:a16="http://schemas.microsoft.com/office/drawing/2014/main" id="{61A901A0-829D-42C1-B977-6F0823285B81}"/>
              </a:ext>
            </a:extLst>
          </p:cNvPr>
          <p:cNvSpPr/>
          <p:nvPr/>
        </p:nvSpPr>
        <p:spPr>
          <a:xfrm>
            <a:off x="6296025" y="2301176"/>
            <a:ext cx="2595564" cy="1127824"/>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Att stöda de frivilliga tillsammans med mentorn</a:t>
            </a:r>
          </a:p>
        </p:txBody>
      </p:sp>
      <p:sp>
        <p:nvSpPr>
          <p:cNvPr id="13" name="Vuokaaviosymboli: Liitin 12">
            <a:extLst>
              <a:ext uri="{FF2B5EF4-FFF2-40B4-BE49-F238E27FC236}">
                <a16:creationId xmlns:a16="http://schemas.microsoft.com/office/drawing/2014/main" id="{30B83EE3-161C-4EDF-A904-ADC542698B33}"/>
              </a:ext>
            </a:extLst>
          </p:cNvPr>
          <p:cNvSpPr/>
          <p:nvPr/>
        </p:nvSpPr>
        <p:spPr>
          <a:xfrm>
            <a:off x="6472238" y="3988487"/>
            <a:ext cx="1838325" cy="942788"/>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fi" sz="1400" b="0" i="0" u="none" baseline="0">
                <a:solidFill>
                  <a:schemeClr val="tx1"/>
                </a:solidFill>
              </a:rPr>
              <a:t>Får nya synsätt till saker</a:t>
            </a:r>
          </a:p>
        </p:txBody>
      </p:sp>
      <p:sp>
        <p:nvSpPr>
          <p:cNvPr id="3" name="Vuokaaviosymboli: Liitin 2">
            <a:extLst>
              <a:ext uri="{FF2B5EF4-FFF2-40B4-BE49-F238E27FC236}">
                <a16:creationId xmlns:a16="http://schemas.microsoft.com/office/drawing/2014/main" id="{7732B29C-3887-43BA-8092-04965D745AC1}"/>
              </a:ext>
            </a:extLst>
          </p:cNvPr>
          <p:cNvSpPr/>
          <p:nvPr/>
        </p:nvSpPr>
        <p:spPr>
          <a:xfrm>
            <a:off x="3981450" y="1525376"/>
            <a:ext cx="2140743" cy="997944"/>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fi" sz="1400" b="0" i="0" u="none" baseline="0">
                <a:solidFill>
                  <a:schemeClr val="tx1"/>
                </a:solidFill>
              </a:rPr>
              <a:t>Får dela saker och sina känslor</a:t>
            </a:r>
          </a:p>
        </p:txBody>
      </p:sp>
    </p:spTree>
    <p:extLst>
      <p:ext uri="{BB962C8B-B14F-4D97-AF65-F5344CB8AC3E}">
        <p14:creationId xmlns:p14="http://schemas.microsoft.com/office/powerpoint/2010/main" val="275646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Grupp och hur man handleder den</a:t>
            </a:r>
          </a:p>
        </p:txBody>
      </p:sp>
    </p:spTree>
    <p:extLst>
      <p:ext uri="{BB962C8B-B14F-4D97-AF65-F5344CB8AC3E}">
        <p14:creationId xmlns:p14="http://schemas.microsoft.com/office/powerpoint/2010/main" val="367310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415708" y="267760"/>
            <a:ext cx="6849388" cy="847055"/>
          </a:xfrm>
        </p:spPr>
        <p:txBody>
          <a:bodyPr>
            <a:normAutofit/>
          </a:bodyPr>
          <a:lstStyle/>
          <a:p>
            <a:pPr algn="l" rtl="0"/>
            <a:r>
              <a:rPr lang="sv-fi" b="0" i="0" u="none" baseline="0">
                <a:solidFill>
                  <a:srgbClr val="CC0000"/>
                </a:solidFill>
                <a:effectLst>
                  <a:outerShdw blurRad="38100" dist="38100" dir="2700000" algn="tl">
                    <a:srgbClr val="000000">
                      <a:alpha val="43137"/>
                    </a:srgbClr>
                  </a:outerShdw>
                </a:effectLst>
              </a:rPr>
              <a:t>Gruppens faser</a:t>
            </a:r>
            <a:r>
              <a:rPr lang="sv-fi" b="0" i="0" u="none" baseline="0">
                <a:solidFill>
                  <a:srgbClr val="CC0000"/>
                </a:solidFill>
              </a:rPr>
              <a:t> </a:t>
            </a:r>
            <a:r>
              <a:rPr lang="sv-fi" sz="2200" b="0" i="0" u="none" baseline="0"/>
              <a:t>(bl.a. Bruce Tuckman)</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1129690" y="1227551"/>
            <a:ext cx="6636447" cy="4592496"/>
          </a:xfrm>
        </p:spPr>
        <p:txBody>
          <a:bodyPr>
            <a:normAutofit/>
          </a:bodyPr>
          <a:lstStyle/>
          <a:p>
            <a:pPr marL="514350" indent="-514350" algn="l" rtl="0">
              <a:lnSpc>
                <a:spcPct val="150000"/>
              </a:lnSpc>
              <a:buFont typeface="+mj-lt"/>
              <a:buAutoNum type="arabicPeriod"/>
            </a:pPr>
            <a:r>
              <a:rPr lang="sv-fi" sz="3200" b="0" i="0" u="none" baseline="0"/>
              <a:t>Formeringsfas</a:t>
            </a:r>
          </a:p>
          <a:p>
            <a:pPr marL="514350" indent="-514350" algn="l" rtl="0">
              <a:lnSpc>
                <a:spcPct val="150000"/>
              </a:lnSpc>
              <a:buFont typeface="+mj-lt"/>
              <a:buAutoNum type="arabicPeriod"/>
            </a:pPr>
            <a:r>
              <a:rPr lang="sv-fi" sz="3200" b="0" i="0" u="none" baseline="0"/>
              <a:t>Konfliktfas</a:t>
            </a:r>
          </a:p>
          <a:p>
            <a:pPr marL="514350" indent="-514350" algn="l" rtl="0">
              <a:lnSpc>
                <a:spcPct val="150000"/>
              </a:lnSpc>
              <a:buFont typeface="+mj-lt"/>
              <a:buAutoNum type="arabicPeriod"/>
            </a:pPr>
            <a:r>
              <a:rPr lang="sv-fi" sz="3200" b="0" i="0" u="none" baseline="0"/>
              <a:t>Avtalsfas</a:t>
            </a:r>
          </a:p>
          <a:p>
            <a:pPr marL="514350" indent="-514350" algn="l" rtl="0">
              <a:lnSpc>
                <a:spcPct val="150000"/>
              </a:lnSpc>
              <a:buFont typeface="+mj-lt"/>
              <a:buAutoNum type="arabicPeriod"/>
            </a:pPr>
            <a:r>
              <a:rPr lang="sv-fi" sz="3200" b="0" i="0" u="none" baseline="0"/>
              <a:t>En fungerande grupp</a:t>
            </a:r>
          </a:p>
          <a:p>
            <a:pPr marL="514350" indent="-514350" algn="l" rtl="0">
              <a:lnSpc>
                <a:spcPct val="150000"/>
              </a:lnSpc>
              <a:buFont typeface="+mj-lt"/>
              <a:buAutoNum type="arabicPeriod"/>
            </a:pPr>
            <a:r>
              <a:rPr lang="sv-fi" sz="3200" b="0" i="0" u="none" baseline="0"/>
              <a:t>Avslutning av gruppen</a:t>
            </a:r>
          </a:p>
        </p:txBody>
      </p:sp>
    </p:spTree>
    <p:extLst>
      <p:ext uri="{BB962C8B-B14F-4D97-AF65-F5344CB8AC3E}">
        <p14:creationId xmlns:p14="http://schemas.microsoft.com/office/powerpoint/2010/main" val="342154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248785B-F5DA-48C9-86EF-156364EF298D}"/>
              </a:ext>
            </a:extLst>
          </p:cNvPr>
          <p:cNvSpPr txBox="1">
            <a:spLocks noChangeArrowheads="1"/>
          </p:cNvSpPr>
          <p:nvPr/>
        </p:nvSpPr>
        <p:spPr bwMode="auto">
          <a:xfrm>
            <a:off x="428429" y="168821"/>
            <a:ext cx="5450091" cy="9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1041400"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2pPr>
            <a:lvl3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3pPr>
            <a:lvl4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4pPr>
            <a:lvl5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5pPr>
            <a:lvl6pPr marL="457200" algn="l" defTabSz="1041400" rtl="0" fontAlgn="base">
              <a:spcBef>
                <a:spcPct val="0"/>
              </a:spcBef>
              <a:spcAft>
                <a:spcPct val="0"/>
              </a:spcAft>
              <a:defRPr sz="3200">
                <a:solidFill>
                  <a:schemeClr val="tx2"/>
                </a:solidFill>
                <a:latin typeface="Verdana" pitchFamily="34" charset="0"/>
              </a:defRPr>
            </a:lvl6pPr>
            <a:lvl7pPr marL="914400" algn="l" defTabSz="1041400" rtl="0" fontAlgn="base">
              <a:spcBef>
                <a:spcPct val="0"/>
              </a:spcBef>
              <a:spcAft>
                <a:spcPct val="0"/>
              </a:spcAft>
              <a:defRPr sz="3200">
                <a:solidFill>
                  <a:schemeClr val="tx2"/>
                </a:solidFill>
                <a:latin typeface="Verdana" pitchFamily="34" charset="0"/>
              </a:defRPr>
            </a:lvl7pPr>
            <a:lvl8pPr marL="1371600" algn="l" defTabSz="1041400" rtl="0" fontAlgn="base">
              <a:spcBef>
                <a:spcPct val="0"/>
              </a:spcBef>
              <a:spcAft>
                <a:spcPct val="0"/>
              </a:spcAft>
              <a:defRPr sz="3200">
                <a:solidFill>
                  <a:schemeClr val="tx2"/>
                </a:solidFill>
                <a:latin typeface="Verdana" pitchFamily="34" charset="0"/>
              </a:defRPr>
            </a:lvl8pPr>
            <a:lvl9pPr marL="1828800" algn="l" defTabSz="1041400" rtl="0" fontAlgn="base">
              <a:spcBef>
                <a:spcPct val="0"/>
              </a:spcBef>
              <a:spcAft>
                <a:spcPct val="0"/>
              </a:spcAft>
              <a:defRPr sz="3200">
                <a:solidFill>
                  <a:schemeClr val="tx2"/>
                </a:solidFill>
                <a:latin typeface="Verdana" pitchFamily="34" charset="0"/>
              </a:defRPr>
            </a:lvl9pPr>
          </a:lstStyle>
          <a:p>
            <a:pPr marL="0" marR="0" lvl="0" indent="0" algn="l" defTabSz="1041400" rtl="0" eaLnBrk="1" fontAlgn="base" latinLnBrk="0" hangingPunct="1">
              <a:lnSpc>
                <a:spcPct val="100000"/>
              </a:lnSpc>
              <a:spcBef>
                <a:spcPct val="0"/>
              </a:spcBef>
              <a:spcAft>
                <a:spcPct val="0"/>
              </a:spcAft>
              <a:buClrTx/>
              <a:buSzTx/>
              <a:buFontTx/>
              <a:buNone/>
              <a:tabLst/>
              <a:defRPr/>
            </a:pPr>
            <a:r>
              <a:rPr kumimoji="0" lang="sv-fi" b="0" i="0" u="none" strike="noStrike" kern="0" cap="none" spc="0" normalizeH="0" baseline="0">
                <a:ln>
                  <a:noFill/>
                </a:ln>
                <a:solidFill>
                  <a:srgbClr val="CC0000"/>
                </a:solidFill>
                <a:effectLst>
                  <a:outerShdw blurRad="38100" dist="38100" dir="2700000" algn="tl">
                    <a:srgbClr val="000000">
                      <a:alpha val="43137"/>
                    </a:srgbClr>
                  </a:outerShdw>
                </a:effectLst>
                <a:uLnTx/>
                <a:uFillTx/>
                <a:latin typeface="Verdana"/>
                <a:ea typeface="ＭＳ Ｐゴシック" charset="0"/>
              </a:rPr>
              <a:t>Människans mångsidighet</a:t>
            </a:r>
            <a:endParaRPr kumimoji="0" lang="sv-fi" b="0" i="0" u="none" strike="noStrike" kern="0" cap="none" spc="0" normalizeH="0" baseline="0" noProof="0" dirty="0">
              <a:ln>
                <a:noFill/>
              </a:ln>
              <a:solidFill>
                <a:srgbClr val="CC0000"/>
              </a:solidFill>
              <a:effectLst>
                <a:outerShdw blurRad="38100" dist="38100" dir="2700000" algn="tl">
                  <a:srgbClr val="000000">
                    <a:alpha val="43137"/>
                  </a:srgbClr>
                </a:outerShdw>
              </a:effectLst>
              <a:uLnTx/>
              <a:uFillTx/>
              <a:latin typeface="Verdana"/>
              <a:ea typeface="ＭＳ Ｐゴシック" charset="0"/>
            </a:endParaRPr>
          </a:p>
        </p:txBody>
      </p:sp>
      <p:sp>
        <p:nvSpPr>
          <p:cNvPr id="5" name="Freeform 3">
            <a:extLst>
              <a:ext uri="{FF2B5EF4-FFF2-40B4-BE49-F238E27FC236}">
                <a16:creationId xmlns:a16="http://schemas.microsoft.com/office/drawing/2014/main" id="{F8A1A171-1020-4248-BF11-BB9383756D3C}"/>
              </a:ext>
            </a:extLst>
          </p:cNvPr>
          <p:cNvSpPr>
            <a:spLocks/>
          </p:cNvSpPr>
          <p:nvPr/>
        </p:nvSpPr>
        <p:spPr bwMode="auto">
          <a:xfrm>
            <a:off x="756445" y="1227136"/>
            <a:ext cx="7631113" cy="5032375"/>
          </a:xfrm>
          <a:custGeom>
            <a:avLst/>
            <a:gdLst>
              <a:gd name="T0" fmla="*/ 2147483646 w 4110"/>
              <a:gd name="T1" fmla="*/ 2147483646 h 2875"/>
              <a:gd name="T2" fmla="*/ 2147483646 w 4110"/>
              <a:gd name="T3" fmla="*/ 2147483646 h 2875"/>
              <a:gd name="T4" fmla="*/ 2147483646 w 4110"/>
              <a:gd name="T5" fmla="*/ 2147483646 h 2875"/>
              <a:gd name="T6" fmla="*/ 2147483646 w 4110"/>
              <a:gd name="T7" fmla="*/ 2147483646 h 2875"/>
              <a:gd name="T8" fmla="*/ 2147483646 w 4110"/>
              <a:gd name="T9" fmla="*/ 2147483646 h 2875"/>
              <a:gd name="T10" fmla="*/ 2147483646 w 4110"/>
              <a:gd name="T11" fmla="*/ 2147483646 h 2875"/>
              <a:gd name="T12" fmla="*/ 2147483646 w 4110"/>
              <a:gd name="T13" fmla="*/ 2147483646 h 2875"/>
              <a:gd name="T14" fmla="*/ 2147483646 w 4110"/>
              <a:gd name="T15" fmla="*/ 2147483646 h 2875"/>
              <a:gd name="T16" fmla="*/ 2147483646 w 4110"/>
              <a:gd name="T17" fmla="*/ 2147483646 h 2875"/>
              <a:gd name="T18" fmla="*/ 2147483646 w 4110"/>
              <a:gd name="T19" fmla="*/ 2147483646 h 2875"/>
              <a:gd name="T20" fmla="*/ 2147483646 w 4110"/>
              <a:gd name="T21" fmla="*/ 2147483646 h 2875"/>
              <a:gd name="T22" fmla="*/ 2147483646 w 4110"/>
              <a:gd name="T23" fmla="*/ 2147483646 h 2875"/>
              <a:gd name="T24" fmla="*/ 2147483646 w 4110"/>
              <a:gd name="T25" fmla="*/ 2147483646 h 2875"/>
              <a:gd name="T26" fmla="*/ 2147483646 w 4110"/>
              <a:gd name="T27" fmla="*/ 2147483646 h 2875"/>
              <a:gd name="T28" fmla="*/ 2147483646 w 4110"/>
              <a:gd name="T29" fmla="*/ 2147483646 h 2875"/>
              <a:gd name="T30" fmla="*/ 2147483646 w 4110"/>
              <a:gd name="T31" fmla="*/ 2147483646 h 2875"/>
              <a:gd name="T32" fmla="*/ 2147483646 w 4110"/>
              <a:gd name="T33" fmla="*/ 2147483646 h 2875"/>
              <a:gd name="T34" fmla="*/ 2147483646 w 4110"/>
              <a:gd name="T35" fmla="*/ 2147483646 h 2875"/>
              <a:gd name="T36" fmla="*/ 2147483646 w 4110"/>
              <a:gd name="T37" fmla="*/ 2147483646 h 2875"/>
              <a:gd name="T38" fmla="*/ 2147483646 w 4110"/>
              <a:gd name="T39" fmla="*/ 2147483646 h 2875"/>
              <a:gd name="T40" fmla="*/ 2147483646 w 4110"/>
              <a:gd name="T41" fmla="*/ 2147483646 h 2875"/>
              <a:gd name="T42" fmla="*/ 2147483646 w 4110"/>
              <a:gd name="T43" fmla="*/ 2147483646 h 2875"/>
              <a:gd name="T44" fmla="*/ 2147483646 w 4110"/>
              <a:gd name="T45" fmla="*/ 2147483646 h 2875"/>
              <a:gd name="T46" fmla="*/ 2147483646 w 4110"/>
              <a:gd name="T47" fmla="*/ 2147483646 h 2875"/>
              <a:gd name="T48" fmla="*/ 2147483646 w 4110"/>
              <a:gd name="T49" fmla="*/ 2147483646 h 2875"/>
              <a:gd name="T50" fmla="*/ 2147483646 w 4110"/>
              <a:gd name="T51" fmla="*/ 2147483646 h 2875"/>
              <a:gd name="T52" fmla="*/ 2147483646 w 4110"/>
              <a:gd name="T53" fmla="*/ 2147483646 h 2875"/>
              <a:gd name="T54" fmla="*/ 2147483646 w 4110"/>
              <a:gd name="T55" fmla="*/ 2147483646 h 2875"/>
              <a:gd name="T56" fmla="*/ 2147483646 w 4110"/>
              <a:gd name="T57" fmla="*/ 2147483646 h 2875"/>
              <a:gd name="T58" fmla="*/ 2147483646 w 4110"/>
              <a:gd name="T59" fmla="*/ 2147483646 h 2875"/>
              <a:gd name="T60" fmla="*/ 2147483646 w 4110"/>
              <a:gd name="T61" fmla="*/ 2147483646 h 2875"/>
              <a:gd name="T62" fmla="*/ 2147483646 w 4110"/>
              <a:gd name="T63" fmla="*/ 2147483646 h 2875"/>
              <a:gd name="T64" fmla="*/ 2147483646 w 4110"/>
              <a:gd name="T65" fmla="*/ 2147483646 h 28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10"/>
              <a:gd name="T100" fmla="*/ 0 h 2875"/>
              <a:gd name="T101" fmla="*/ 4110 w 4110"/>
              <a:gd name="T102" fmla="*/ 2875 h 28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10" h="2875">
                <a:moveTo>
                  <a:pt x="6" y="2802"/>
                </a:moveTo>
                <a:cubicBezTo>
                  <a:pt x="18" y="2783"/>
                  <a:pt x="60" y="2721"/>
                  <a:pt x="78" y="2694"/>
                </a:cubicBezTo>
                <a:cubicBezTo>
                  <a:pt x="85" y="2683"/>
                  <a:pt x="83" y="2669"/>
                  <a:pt x="90" y="2658"/>
                </a:cubicBezTo>
                <a:cubicBezTo>
                  <a:pt x="108" y="2630"/>
                  <a:pt x="135" y="2616"/>
                  <a:pt x="162" y="2598"/>
                </a:cubicBezTo>
                <a:cubicBezTo>
                  <a:pt x="215" y="2519"/>
                  <a:pt x="264" y="2449"/>
                  <a:pt x="294" y="2358"/>
                </a:cubicBezTo>
                <a:cubicBezTo>
                  <a:pt x="299" y="2344"/>
                  <a:pt x="320" y="2344"/>
                  <a:pt x="330" y="2334"/>
                </a:cubicBezTo>
                <a:cubicBezTo>
                  <a:pt x="344" y="2320"/>
                  <a:pt x="354" y="2302"/>
                  <a:pt x="366" y="2286"/>
                </a:cubicBezTo>
                <a:cubicBezTo>
                  <a:pt x="374" y="2262"/>
                  <a:pt x="370" y="2229"/>
                  <a:pt x="390" y="2214"/>
                </a:cubicBezTo>
                <a:cubicBezTo>
                  <a:pt x="420" y="2191"/>
                  <a:pt x="451" y="2172"/>
                  <a:pt x="474" y="2142"/>
                </a:cubicBezTo>
                <a:cubicBezTo>
                  <a:pt x="492" y="2119"/>
                  <a:pt x="498" y="2086"/>
                  <a:pt x="522" y="2070"/>
                </a:cubicBezTo>
                <a:cubicBezTo>
                  <a:pt x="556" y="2047"/>
                  <a:pt x="604" y="2022"/>
                  <a:pt x="630" y="1986"/>
                </a:cubicBezTo>
                <a:cubicBezTo>
                  <a:pt x="670" y="1930"/>
                  <a:pt x="690" y="1805"/>
                  <a:pt x="714" y="1734"/>
                </a:cubicBezTo>
                <a:cubicBezTo>
                  <a:pt x="723" y="1707"/>
                  <a:pt x="786" y="1686"/>
                  <a:pt x="786" y="1686"/>
                </a:cubicBezTo>
                <a:cubicBezTo>
                  <a:pt x="829" y="1622"/>
                  <a:pt x="800" y="1660"/>
                  <a:pt x="882" y="1578"/>
                </a:cubicBezTo>
                <a:cubicBezTo>
                  <a:pt x="939" y="1521"/>
                  <a:pt x="879" y="1565"/>
                  <a:pt x="918" y="1506"/>
                </a:cubicBezTo>
                <a:cubicBezTo>
                  <a:pt x="956" y="1449"/>
                  <a:pt x="952" y="1493"/>
                  <a:pt x="978" y="1434"/>
                </a:cubicBezTo>
                <a:cubicBezTo>
                  <a:pt x="1044" y="1285"/>
                  <a:pt x="950" y="1440"/>
                  <a:pt x="1050" y="1290"/>
                </a:cubicBezTo>
                <a:cubicBezTo>
                  <a:pt x="1069" y="1262"/>
                  <a:pt x="1107" y="1248"/>
                  <a:pt x="1122" y="1218"/>
                </a:cubicBezTo>
                <a:cubicBezTo>
                  <a:pt x="1154" y="1155"/>
                  <a:pt x="1133" y="1183"/>
                  <a:pt x="1182" y="1134"/>
                </a:cubicBezTo>
                <a:cubicBezTo>
                  <a:pt x="1186" y="1122"/>
                  <a:pt x="1186" y="1108"/>
                  <a:pt x="1194" y="1098"/>
                </a:cubicBezTo>
                <a:cubicBezTo>
                  <a:pt x="1208" y="1081"/>
                  <a:pt x="1302" y="978"/>
                  <a:pt x="1326" y="954"/>
                </a:cubicBezTo>
                <a:cubicBezTo>
                  <a:pt x="1362" y="847"/>
                  <a:pt x="1370" y="816"/>
                  <a:pt x="1470" y="750"/>
                </a:cubicBezTo>
                <a:cubicBezTo>
                  <a:pt x="1494" y="677"/>
                  <a:pt x="1548" y="648"/>
                  <a:pt x="1602" y="594"/>
                </a:cubicBezTo>
                <a:cubicBezTo>
                  <a:pt x="1606" y="582"/>
                  <a:pt x="1608" y="569"/>
                  <a:pt x="1614" y="558"/>
                </a:cubicBezTo>
                <a:cubicBezTo>
                  <a:pt x="1620" y="545"/>
                  <a:pt x="1632" y="535"/>
                  <a:pt x="1638" y="522"/>
                </a:cubicBezTo>
                <a:cubicBezTo>
                  <a:pt x="1657" y="478"/>
                  <a:pt x="1652" y="440"/>
                  <a:pt x="1686" y="402"/>
                </a:cubicBezTo>
                <a:cubicBezTo>
                  <a:pt x="1744" y="337"/>
                  <a:pt x="1802" y="280"/>
                  <a:pt x="1854" y="210"/>
                </a:cubicBezTo>
                <a:cubicBezTo>
                  <a:pt x="1883" y="124"/>
                  <a:pt x="1857" y="152"/>
                  <a:pt x="1914" y="114"/>
                </a:cubicBezTo>
                <a:cubicBezTo>
                  <a:pt x="1971" y="28"/>
                  <a:pt x="1942" y="62"/>
                  <a:pt x="1998" y="6"/>
                </a:cubicBezTo>
                <a:cubicBezTo>
                  <a:pt x="2078" y="13"/>
                  <a:pt x="2163" y="0"/>
                  <a:pt x="2238" y="30"/>
                </a:cubicBezTo>
                <a:cubicBezTo>
                  <a:pt x="2251" y="35"/>
                  <a:pt x="2254" y="54"/>
                  <a:pt x="2262" y="66"/>
                </a:cubicBezTo>
                <a:cubicBezTo>
                  <a:pt x="2266" y="102"/>
                  <a:pt x="2268" y="138"/>
                  <a:pt x="2274" y="174"/>
                </a:cubicBezTo>
                <a:cubicBezTo>
                  <a:pt x="2283" y="227"/>
                  <a:pt x="2288" y="196"/>
                  <a:pt x="2310" y="246"/>
                </a:cubicBezTo>
                <a:cubicBezTo>
                  <a:pt x="2336" y="303"/>
                  <a:pt x="2343" y="336"/>
                  <a:pt x="2370" y="390"/>
                </a:cubicBezTo>
                <a:cubicBezTo>
                  <a:pt x="2390" y="429"/>
                  <a:pt x="2380" y="452"/>
                  <a:pt x="2394" y="498"/>
                </a:cubicBezTo>
                <a:cubicBezTo>
                  <a:pt x="2405" y="536"/>
                  <a:pt x="2423" y="549"/>
                  <a:pt x="2442" y="582"/>
                </a:cubicBezTo>
                <a:cubicBezTo>
                  <a:pt x="2494" y="672"/>
                  <a:pt x="2546" y="740"/>
                  <a:pt x="2634" y="798"/>
                </a:cubicBezTo>
                <a:cubicBezTo>
                  <a:pt x="2658" y="870"/>
                  <a:pt x="2626" y="801"/>
                  <a:pt x="2694" y="858"/>
                </a:cubicBezTo>
                <a:cubicBezTo>
                  <a:pt x="2714" y="875"/>
                  <a:pt x="2729" y="924"/>
                  <a:pt x="2742" y="942"/>
                </a:cubicBezTo>
                <a:cubicBezTo>
                  <a:pt x="2752" y="956"/>
                  <a:pt x="2766" y="966"/>
                  <a:pt x="2778" y="978"/>
                </a:cubicBezTo>
                <a:cubicBezTo>
                  <a:pt x="2790" y="1010"/>
                  <a:pt x="2787" y="1053"/>
                  <a:pt x="2814" y="1074"/>
                </a:cubicBezTo>
                <a:cubicBezTo>
                  <a:pt x="2854" y="1106"/>
                  <a:pt x="2958" y="1122"/>
                  <a:pt x="2958" y="1122"/>
                </a:cubicBezTo>
                <a:cubicBezTo>
                  <a:pt x="3010" y="1174"/>
                  <a:pt x="3026" y="1242"/>
                  <a:pt x="3066" y="1302"/>
                </a:cubicBezTo>
                <a:cubicBezTo>
                  <a:pt x="3085" y="1377"/>
                  <a:pt x="3131" y="1410"/>
                  <a:pt x="3174" y="1470"/>
                </a:cubicBezTo>
                <a:cubicBezTo>
                  <a:pt x="3228" y="1545"/>
                  <a:pt x="3253" y="1633"/>
                  <a:pt x="3318" y="1698"/>
                </a:cubicBezTo>
                <a:cubicBezTo>
                  <a:pt x="3345" y="1779"/>
                  <a:pt x="3308" y="1691"/>
                  <a:pt x="3366" y="1758"/>
                </a:cubicBezTo>
                <a:cubicBezTo>
                  <a:pt x="3385" y="1780"/>
                  <a:pt x="3391" y="1813"/>
                  <a:pt x="3414" y="1830"/>
                </a:cubicBezTo>
                <a:cubicBezTo>
                  <a:pt x="3430" y="1842"/>
                  <a:pt x="3448" y="1852"/>
                  <a:pt x="3462" y="1866"/>
                </a:cubicBezTo>
                <a:cubicBezTo>
                  <a:pt x="3501" y="1905"/>
                  <a:pt x="3480" y="1921"/>
                  <a:pt x="3510" y="1974"/>
                </a:cubicBezTo>
                <a:cubicBezTo>
                  <a:pt x="3518" y="1989"/>
                  <a:pt x="3534" y="1998"/>
                  <a:pt x="3546" y="2010"/>
                </a:cubicBezTo>
                <a:cubicBezTo>
                  <a:pt x="3569" y="2078"/>
                  <a:pt x="3549" y="2037"/>
                  <a:pt x="3630" y="2118"/>
                </a:cubicBezTo>
                <a:cubicBezTo>
                  <a:pt x="3683" y="2171"/>
                  <a:pt x="3649" y="2151"/>
                  <a:pt x="3738" y="2166"/>
                </a:cubicBezTo>
                <a:cubicBezTo>
                  <a:pt x="3765" y="2219"/>
                  <a:pt x="3797" y="2253"/>
                  <a:pt x="3834" y="2298"/>
                </a:cubicBezTo>
                <a:cubicBezTo>
                  <a:pt x="3887" y="2362"/>
                  <a:pt x="3917" y="2425"/>
                  <a:pt x="3966" y="2490"/>
                </a:cubicBezTo>
                <a:cubicBezTo>
                  <a:pt x="3973" y="2517"/>
                  <a:pt x="3990" y="2592"/>
                  <a:pt x="4002" y="2610"/>
                </a:cubicBezTo>
                <a:cubicBezTo>
                  <a:pt x="4018" y="2634"/>
                  <a:pt x="4037" y="2656"/>
                  <a:pt x="4050" y="2682"/>
                </a:cubicBezTo>
                <a:cubicBezTo>
                  <a:pt x="4073" y="2728"/>
                  <a:pt x="4082" y="2772"/>
                  <a:pt x="4110" y="2814"/>
                </a:cubicBezTo>
                <a:cubicBezTo>
                  <a:pt x="4098" y="2822"/>
                  <a:pt x="4088" y="2837"/>
                  <a:pt x="4074" y="2838"/>
                </a:cubicBezTo>
                <a:cubicBezTo>
                  <a:pt x="3978" y="2847"/>
                  <a:pt x="3878" y="2801"/>
                  <a:pt x="3786" y="2778"/>
                </a:cubicBezTo>
                <a:cubicBezTo>
                  <a:pt x="3720" y="2789"/>
                  <a:pt x="3647" y="2823"/>
                  <a:pt x="3582" y="2826"/>
                </a:cubicBezTo>
                <a:cubicBezTo>
                  <a:pt x="3430" y="2833"/>
                  <a:pt x="3278" y="2834"/>
                  <a:pt x="3126" y="2838"/>
                </a:cubicBezTo>
                <a:cubicBezTo>
                  <a:pt x="2977" y="2875"/>
                  <a:pt x="2125" y="2827"/>
                  <a:pt x="2058" y="2826"/>
                </a:cubicBezTo>
                <a:cubicBezTo>
                  <a:pt x="1936" y="2796"/>
                  <a:pt x="1856" y="2806"/>
                  <a:pt x="1722" y="2814"/>
                </a:cubicBezTo>
                <a:cubicBezTo>
                  <a:pt x="1488" y="2853"/>
                  <a:pt x="1262" y="2819"/>
                  <a:pt x="1026" y="2802"/>
                </a:cubicBezTo>
                <a:cubicBezTo>
                  <a:pt x="723" y="2810"/>
                  <a:pt x="386" y="2865"/>
                  <a:pt x="90" y="2766"/>
                </a:cubicBezTo>
                <a:cubicBezTo>
                  <a:pt x="74" y="2791"/>
                  <a:pt x="52" y="2872"/>
                  <a:pt x="6" y="2826"/>
                </a:cubicBezTo>
                <a:cubicBezTo>
                  <a:pt x="0" y="2820"/>
                  <a:pt x="6" y="2810"/>
                  <a:pt x="6" y="2802"/>
                </a:cubicBezTo>
                <a:close/>
              </a:path>
            </a:pathLst>
          </a:custGeom>
          <a:solidFill>
            <a:srgbClr val="EAEAEA"/>
          </a:solidFill>
          <a:ln w="9525">
            <a:solidFill>
              <a:srgbClr val="000000"/>
            </a:solidFill>
            <a:round/>
            <a:headEnd/>
            <a:tailEnd/>
          </a:ln>
        </p:spPr>
        <p:txBody>
          <a:bodyPr wrap="none" lIns="104306" tIns="52153" rIns="104306" bIns="52153"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fi" sz="25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6" name="Line 4">
            <a:extLst>
              <a:ext uri="{FF2B5EF4-FFF2-40B4-BE49-F238E27FC236}">
                <a16:creationId xmlns:a16="http://schemas.microsoft.com/office/drawing/2014/main" id="{BB0CCC38-6F31-4957-9ED9-98C35FB4C46A}"/>
              </a:ext>
            </a:extLst>
          </p:cNvPr>
          <p:cNvSpPr>
            <a:spLocks noChangeShapeType="1"/>
          </p:cNvSpPr>
          <p:nvPr/>
        </p:nvSpPr>
        <p:spPr bwMode="auto">
          <a:xfrm>
            <a:off x="1056904" y="2784845"/>
            <a:ext cx="754729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lIns="104306" tIns="52153" rIns="104306" bIns="52153"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fi" sz="250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7" name="Text Box 5">
            <a:extLst>
              <a:ext uri="{FF2B5EF4-FFF2-40B4-BE49-F238E27FC236}">
                <a16:creationId xmlns:a16="http://schemas.microsoft.com/office/drawing/2014/main" id="{B4A76F5D-DBFD-4141-B62A-D68CE8BC9D0C}"/>
              </a:ext>
            </a:extLst>
          </p:cNvPr>
          <p:cNvSpPr txBox="1">
            <a:spLocks noChangeArrowheads="1"/>
          </p:cNvSpPr>
          <p:nvPr/>
        </p:nvSpPr>
        <p:spPr bwMode="auto">
          <a:xfrm>
            <a:off x="160394" y="1301938"/>
            <a:ext cx="1868487"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sv-fi" sz="2000" b="0" i="0" u="none" kern="0" baseline="0">
                <a:solidFill>
                  <a:srgbClr val="006600"/>
                </a:solidFill>
              </a:rPr>
              <a:t>y</a:t>
            </a:r>
            <a:r>
              <a:rPr kumimoji="0" lang="sv-fi" sz="2000" b="0" i="0" u="none" strike="noStrike" kern="0" cap="none" spc="0" normalizeH="0" baseline="0">
                <a:ln>
                  <a:noFill/>
                </a:ln>
                <a:solidFill>
                  <a:srgbClr val="006600"/>
                </a:solidFill>
                <a:effectLst/>
                <a:uLnTx/>
                <a:uFillTx/>
                <a:latin typeface="Verdana" panose="020B0604030504040204" pitchFamily="34" charset="0"/>
                <a:ea typeface="ＭＳ Ｐゴシック" panose="020B0600070205080204" pitchFamily="34" charset="-128"/>
              </a:rPr>
              <a:t>tlig</a:t>
            </a:r>
            <a:endParaRPr kumimoji="0" lang="sv-fi" altLang="fi-FI" sz="2000" b="0" i="0" u="none" strike="noStrike" kern="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endParaRPr>
          </a:p>
        </p:txBody>
      </p:sp>
      <p:sp>
        <p:nvSpPr>
          <p:cNvPr id="8" name="Text Box 6">
            <a:extLst>
              <a:ext uri="{FF2B5EF4-FFF2-40B4-BE49-F238E27FC236}">
                <a16:creationId xmlns:a16="http://schemas.microsoft.com/office/drawing/2014/main" id="{264E2036-F559-48B7-A649-30A78ED9E889}"/>
              </a:ext>
            </a:extLst>
          </p:cNvPr>
          <p:cNvSpPr txBox="1">
            <a:spLocks noChangeArrowheads="1"/>
          </p:cNvSpPr>
          <p:nvPr/>
        </p:nvSpPr>
        <p:spPr bwMode="auto">
          <a:xfrm>
            <a:off x="211138" y="3200324"/>
            <a:ext cx="18684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sv-fi" sz="2000" b="0" i="0" u="none" kern="0" baseline="0" dirty="0">
                <a:solidFill>
                  <a:srgbClr val="000066"/>
                </a:solidFill>
              </a:rPr>
              <a:t>d</a:t>
            </a:r>
            <a:r>
              <a:rPr kumimoji="0" lang="sv-fi" sz="20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jupgående</a:t>
            </a:r>
            <a:endParaRPr kumimoji="0" lang="sv-fi" altLang="fi-FI" sz="2000" b="0" i="0" u="none" strike="noStrike" kern="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endParaRPr>
          </a:p>
        </p:txBody>
      </p:sp>
      <p:sp>
        <p:nvSpPr>
          <p:cNvPr id="9" name="Text Box 7">
            <a:extLst>
              <a:ext uri="{FF2B5EF4-FFF2-40B4-BE49-F238E27FC236}">
                <a16:creationId xmlns:a16="http://schemas.microsoft.com/office/drawing/2014/main" id="{EBE9F951-F416-428D-AA18-76DE766A1FF0}"/>
              </a:ext>
            </a:extLst>
          </p:cNvPr>
          <p:cNvSpPr txBox="1">
            <a:spLocks noChangeArrowheads="1"/>
          </p:cNvSpPr>
          <p:nvPr/>
        </p:nvSpPr>
        <p:spPr bwMode="auto">
          <a:xfrm>
            <a:off x="6480813" y="1308027"/>
            <a:ext cx="2501898"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sv-fi" sz="2000" b="0" i="0" u="none" kern="0" baseline="0">
                <a:solidFill>
                  <a:srgbClr val="006600"/>
                </a:solidFill>
              </a:rPr>
              <a:t>s</a:t>
            </a:r>
            <a:r>
              <a:rPr kumimoji="0" lang="sv-fi" sz="2000" b="0" i="0" u="none" strike="noStrike" kern="0" cap="none" spc="0" normalizeH="0" baseline="0">
                <a:ln>
                  <a:noFill/>
                </a:ln>
                <a:solidFill>
                  <a:srgbClr val="006600"/>
                </a:solidFill>
                <a:effectLst/>
                <a:uLnTx/>
                <a:uFillTx/>
                <a:latin typeface="Verdana" panose="020B0604030504040204" pitchFamily="34" charset="0"/>
                <a:ea typeface="ＭＳ Ｐゴシック" panose="020B0600070205080204" pitchFamily="34" charset="-128"/>
              </a:rPr>
              <a:t>ynlig/hörbar</a:t>
            </a:r>
            <a:endParaRPr kumimoji="0" lang="sv-fi" altLang="fi-FI" sz="2000" b="0" i="0" u="none" strike="noStrike" kern="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endParaRPr>
          </a:p>
        </p:txBody>
      </p:sp>
      <p:sp>
        <p:nvSpPr>
          <p:cNvPr id="10" name="Text Box 8">
            <a:extLst>
              <a:ext uri="{FF2B5EF4-FFF2-40B4-BE49-F238E27FC236}">
                <a16:creationId xmlns:a16="http://schemas.microsoft.com/office/drawing/2014/main" id="{AF2A4CAD-C89E-4A9C-A15C-CF09034E0FA3}"/>
              </a:ext>
            </a:extLst>
          </p:cNvPr>
          <p:cNvSpPr txBox="1">
            <a:spLocks noChangeArrowheads="1"/>
          </p:cNvSpPr>
          <p:nvPr/>
        </p:nvSpPr>
        <p:spPr bwMode="auto">
          <a:xfrm>
            <a:off x="3019231" y="2882673"/>
            <a:ext cx="2859289"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fi" sz="1800" b="0" i="0" u="sng"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Andra skiljaktigheter</a:t>
            </a:r>
            <a:endParaRPr kumimoji="0" lang="sv-fi" altLang="fi-FI" sz="1800" b="0" i="0" u="sng" strike="noStrike" kern="0" cap="none" spc="0" normalizeH="0" baseline="0" noProof="0" dirty="0">
              <a:ln>
                <a:noFill/>
              </a:ln>
              <a:solidFill>
                <a:srgbClr val="000066"/>
              </a:solidFill>
              <a:effectLst/>
              <a:uLnTx/>
              <a:uFillTx/>
              <a:latin typeface="Verdana" panose="020B0604030504040204" pitchFamily="34" charset="0"/>
              <a:ea typeface="ＭＳ Ｐゴシック" panose="020B0600070205080204" pitchFamily="34" charset="-128"/>
            </a:endParaRPr>
          </a:p>
        </p:txBody>
      </p:sp>
      <p:sp>
        <p:nvSpPr>
          <p:cNvPr id="11" name="Text Box 9">
            <a:extLst>
              <a:ext uri="{FF2B5EF4-FFF2-40B4-BE49-F238E27FC236}">
                <a16:creationId xmlns:a16="http://schemas.microsoft.com/office/drawing/2014/main" id="{DEF3FAF7-ACEC-4F28-95AD-5C40EA88E73D}"/>
              </a:ext>
            </a:extLst>
          </p:cNvPr>
          <p:cNvSpPr txBox="1">
            <a:spLocks noChangeArrowheads="1"/>
          </p:cNvSpPr>
          <p:nvPr/>
        </p:nvSpPr>
        <p:spPr bwMode="auto">
          <a:xfrm>
            <a:off x="877478" y="3328806"/>
            <a:ext cx="7631112" cy="158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Familj Härkomst Uppfostran Etnisk bakgrund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Tro/religion Människosyn Livsåskådning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Utbildning Social klass Livserfarenhet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Sexualitet Arbetserfarenhet Kompetenser </a:t>
            </a:r>
            <a:endParaRPr lang="sv-fi" altLang="fi-FI" sz="1600" kern="0" dirty="0">
              <a:solidFill>
                <a:srgbClr val="000066"/>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  Politiska åsikter Attityder Värderingar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dirty="0">
                <a:ln>
                  <a:noFill/>
                </a:ln>
                <a:solidFill>
                  <a:srgbClr val="000066"/>
                </a:solidFill>
                <a:effectLst/>
                <a:uLnTx/>
                <a:uFillTx/>
                <a:latin typeface="Verdana" panose="020B0604030504040204" pitchFamily="34" charset="0"/>
                <a:ea typeface="ＭＳ Ｐゴシック" panose="020B0600070205080204" pitchFamily="34" charset="-128"/>
              </a:rPr>
              <a:t>Resor Kultur Sociala relationer Känslor osv.</a:t>
            </a:r>
            <a:endParaRPr kumimoji="0" lang="sv-fi" altLang="fi-FI" sz="1600" b="0" i="0" u="none" strike="noStrike" kern="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endParaRPr>
          </a:p>
        </p:txBody>
      </p:sp>
      <p:sp>
        <p:nvSpPr>
          <p:cNvPr id="12" name="Text Box 10">
            <a:extLst>
              <a:ext uri="{FF2B5EF4-FFF2-40B4-BE49-F238E27FC236}">
                <a16:creationId xmlns:a16="http://schemas.microsoft.com/office/drawing/2014/main" id="{73EBAAC1-A094-44DB-ACE5-72E5499E8A8D}"/>
              </a:ext>
            </a:extLst>
          </p:cNvPr>
          <p:cNvSpPr txBox="1">
            <a:spLocks noChangeArrowheads="1"/>
          </p:cNvSpPr>
          <p:nvPr/>
        </p:nvSpPr>
        <p:spPr bwMode="auto">
          <a:xfrm>
            <a:off x="1329316" y="4841648"/>
            <a:ext cx="2080474"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fi" sz="2000" b="0" i="0" u="sng" strike="noStrike" kern="0" cap="none" spc="0" normalizeH="0" baseline="0">
                <a:ln>
                  <a:noFill/>
                </a:ln>
                <a:solidFill>
                  <a:schemeClr val="accent4"/>
                </a:solidFill>
                <a:effectLst/>
                <a:uLnTx/>
                <a:uFillTx/>
                <a:latin typeface="Verdana" panose="020B0604030504040204" pitchFamily="34" charset="0"/>
                <a:ea typeface="ＭＳ Ｐゴシック" panose="020B0600070205080204" pitchFamily="34" charset="-128"/>
              </a:rPr>
              <a:t>Humanitet</a:t>
            </a:r>
            <a:endParaRPr kumimoji="0" lang="sv-fi" altLang="fi-FI" sz="2000" b="0" i="0" u="sng" strike="noStrike" kern="0" cap="none" spc="0" normalizeH="0" baseline="0" noProof="0" dirty="0">
              <a:ln>
                <a:noFill/>
              </a:ln>
              <a:solidFill>
                <a:schemeClr val="accent4"/>
              </a:solidFill>
              <a:effectLst/>
              <a:uLnTx/>
              <a:uFillTx/>
              <a:latin typeface="Verdana" panose="020B0604030504040204" pitchFamily="34" charset="0"/>
              <a:ea typeface="ＭＳ Ｐゴシック" panose="020B0600070205080204" pitchFamily="34" charset="-128"/>
            </a:endParaRPr>
          </a:p>
        </p:txBody>
      </p:sp>
      <p:sp>
        <p:nvSpPr>
          <p:cNvPr id="13" name="Text Box 11">
            <a:extLst>
              <a:ext uri="{FF2B5EF4-FFF2-40B4-BE49-F238E27FC236}">
                <a16:creationId xmlns:a16="http://schemas.microsoft.com/office/drawing/2014/main" id="{54130B0A-DC73-4C53-94BE-200DA837BFBC}"/>
              </a:ext>
            </a:extLst>
          </p:cNvPr>
          <p:cNvSpPr txBox="1">
            <a:spLocks noChangeArrowheads="1"/>
          </p:cNvSpPr>
          <p:nvPr/>
        </p:nvSpPr>
        <p:spPr bwMode="auto">
          <a:xfrm>
            <a:off x="52322" y="5248325"/>
            <a:ext cx="5060198" cy="10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a:ln>
                  <a:noFill/>
                </a:ln>
                <a:solidFill>
                  <a:schemeClr val="accent4"/>
                </a:solidFill>
                <a:effectLst/>
                <a:uLnTx/>
                <a:uFillTx/>
                <a:latin typeface="Verdana" panose="020B0604030504040204" pitchFamily="34" charset="0"/>
                <a:ea typeface="ＭＳ Ｐゴシック" panose="020B0600070205080204" pitchFamily="34" charset="-128"/>
              </a:rPr>
              <a:t>Glädje Sorg Framgång Motgångar</a:t>
            </a:r>
            <a:endParaRPr kumimoji="0" lang="sv-fi" altLang="fi-FI" sz="1600" b="0" i="0" u="none" strike="noStrike" kern="0" cap="none" spc="0" normalizeH="0" baseline="0" noProof="0" dirty="0">
              <a:ln>
                <a:noFill/>
              </a:ln>
              <a:solidFill>
                <a:schemeClr val="accent4"/>
              </a:solidFill>
              <a:effectLst/>
              <a:uLnTx/>
              <a:uFillTx/>
              <a:latin typeface="Verdana" panose="020B060403050404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a:ln>
                  <a:noFill/>
                </a:ln>
                <a:solidFill>
                  <a:schemeClr val="accent4"/>
                </a:solidFill>
                <a:effectLst/>
                <a:uLnTx/>
                <a:uFillTx/>
                <a:latin typeface="Verdana" panose="020B0604030504040204" pitchFamily="34" charset="0"/>
                <a:ea typeface="ＭＳ Ｐゴシック" panose="020B0600070205080204" pitchFamily="34" charset="-128"/>
              </a:rPr>
              <a:t>Hälsa Sjukdom Kärlek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a:ln>
                  <a:noFill/>
                </a:ln>
                <a:solidFill>
                  <a:schemeClr val="accent4"/>
                </a:solidFill>
                <a:effectLst/>
                <a:uLnTx/>
                <a:uFillTx/>
                <a:latin typeface="Verdana" panose="020B0604030504040204" pitchFamily="34" charset="0"/>
                <a:ea typeface="ＭＳ Ｐゴシック" panose="020B0600070205080204" pitchFamily="34" charset="-128"/>
              </a:rPr>
              <a:t>Behovet av att leva, leva tillsammans</a:t>
            </a:r>
            <a:endParaRPr kumimoji="0" lang="sv-fi" altLang="fi-FI" sz="1600" b="0" i="0" u="none" strike="noStrike" kern="0" cap="none" spc="0" normalizeH="0" baseline="0" noProof="0" dirty="0">
              <a:ln>
                <a:noFill/>
              </a:ln>
              <a:solidFill>
                <a:schemeClr val="accent4"/>
              </a:solidFill>
              <a:effectLst/>
              <a:uLnTx/>
              <a:uFillTx/>
              <a:latin typeface="Verdana" panose="020B0604030504040204" pitchFamily="34" charset="0"/>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fi" altLang="fi-FI" sz="1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14" name="Text Box 12">
            <a:extLst>
              <a:ext uri="{FF2B5EF4-FFF2-40B4-BE49-F238E27FC236}">
                <a16:creationId xmlns:a16="http://schemas.microsoft.com/office/drawing/2014/main" id="{286D142A-28D4-468D-99E8-4390395B05F9}"/>
              </a:ext>
            </a:extLst>
          </p:cNvPr>
          <p:cNvSpPr txBox="1">
            <a:spLocks noChangeArrowheads="1"/>
          </p:cNvSpPr>
          <p:nvPr/>
        </p:nvSpPr>
        <p:spPr bwMode="auto">
          <a:xfrm>
            <a:off x="5165766" y="4876523"/>
            <a:ext cx="2993479" cy="4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fi" sz="2000" b="0" i="0" u="sng" strike="noStrike" kern="0" cap="none" spc="0" normalizeH="0" baseline="0">
                <a:ln>
                  <a:noFill/>
                </a:ln>
                <a:solidFill>
                  <a:srgbClr val="660033"/>
                </a:solidFill>
                <a:effectLst/>
                <a:uLnTx/>
                <a:uFillTx/>
                <a:latin typeface="Verdana" panose="020B0604030504040204" pitchFamily="34" charset="0"/>
                <a:ea typeface="ＭＳ Ｐゴシック" panose="020B0600070205080204" pitchFamily="34" charset="-128"/>
              </a:rPr>
              <a:t>Personlighet</a:t>
            </a:r>
            <a:endParaRPr kumimoji="0" lang="sv-fi" altLang="fi-FI" sz="2000" b="0" i="0" u="sng" strike="noStrike" kern="0" cap="none" spc="0" normalizeH="0" baseline="0" noProof="0" dirty="0">
              <a:ln>
                <a:noFill/>
              </a:ln>
              <a:solidFill>
                <a:srgbClr val="660033"/>
              </a:solidFill>
              <a:effectLst/>
              <a:uLnTx/>
              <a:uFillTx/>
              <a:latin typeface="Verdana" panose="020B0604030504040204" pitchFamily="34" charset="0"/>
              <a:ea typeface="ＭＳ Ｐゴシック" panose="020B0600070205080204" pitchFamily="34" charset="-128"/>
            </a:endParaRPr>
          </a:p>
        </p:txBody>
      </p:sp>
      <p:sp>
        <p:nvSpPr>
          <p:cNvPr id="15" name="Text Box 13">
            <a:extLst>
              <a:ext uri="{FF2B5EF4-FFF2-40B4-BE49-F238E27FC236}">
                <a16:creationId xmlns:a16="http://schemas.microsoft.com/office/drawing/2014/main" id="{86409B70-D67C-42A5-99F1-34A27B4AF64C}"/>
              </a:ext>
            </a:extLst>
          </p:cNvPr>
          <p:cNvSpPr txBox="1">
            <a:spLocks noChangeArrowheads="1"/>
          </p:cNvSpPr>
          <p:nvPr/>
        </p:nvSpPr>
        <p:spPr bwMode="auto">
          <a:xfrm>
            <a:off x="4830550" y="5290880"/>
            <a:ext cx="3988432" cy="84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600" b="0" i="0" u="none" strike="noStrike" kern="0" cap="none" spc="0" normalizeH="0" baseline="0">
                <a:ln>
                  <a:noFill/>
                </a:ln>
                <a:solidFill>
                  <a:srgbClr val="660033"/>
                </a:solidFill>
                <a:effectLst/>
                <a:uLnTx/>
                <a:uFillTx/>
                <a:latin typeface="Verdana" panose="020B0604030504040204" pitchFamily="34" charset="0"/>
                <a:ea typeface="ＭＳ Ｐゴシック" panose="020B0600070205080204" pitchFamily="34" charset="-128"/>
              </a:rPr>
              <a:t>Min unika erfarenhet; personlighet som skiljer mig från andra i min grupp</a:t>
            </a:r>
            <a:endParaRPr kumimoji="0" lang="sv-fi" altLang="fi-FI" sz="1600" b="0" i="0" u="none" strike="noStrike" kern="0" cap="none" spc="0" normalizeH="0" baseline="0" noProof="0" dirty="0">
              <a:ln>
                <a:noFill/>
              </a:ln>
              <a:solidFill>
                <a:srgbClr val="660033"/>
              </a:solidFill>
              <a:effectLst/>
              <a:uLnTx/>
              <a:uFillTx/>
              <a:latin typeface="Verdana" panose="020B0604030504040204" pitchFamily="34" charset="0"/>
              <a:ea typeface="ＭＳ Ｐゴシック" panose="020B0600070205080204" pitchFamily="34" charset="-128"/>
            </a:endParaRPr>
          </a:p>
        </p:txBody>
      </p:sp>
      <p:sp>
        <p:nvSpPr>
          <p:cNvPr id="16" name="Text Box 14">
            <a:extLst>
              <a:ext uri="{FF2B5EF4-FFF2-40B4-BE49-F238E27FC236}">
                <a16:creationId xmlns:a16="http://schemas.microsoft.com/office/drawing/2014/main" id="{6FC73179-1533-40BD-8196-5F72B5518ADB}"/>
              </a:ext>
            </a:extLst>
          </p:cNvPr>
          <p:cNvSpPr txBox="1">
            <a:spLocks noChangeArrowheads="1"/>
          </p:cNvSpPr>
          <p:nvPr/>
        </p:nvSpPr>
        <p:spPr bwMode="auto">
          <a:xfrm>
            <a:off x="1931193" y="1300682"/>
            <a:ext cx="6059488" cy="169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spcBef>
                <a:spcPct val="0"/>
              </a:spcBef>
              <a:spcAft>
                <a:spcPct val="0"/>
              </a:spcAft>
              <a:buClrTx/>
              <a:buSzTx/>
              <a:buFontTx/>
              <a:buNone/>
              <a:tabLst/>
              <a:defRPr/>
            </a:pPr>
            <a:r>
              <a:rPr kumimoji="0" lang="sv-fi" sz="1400" b="0" i="0" u="none" strike="noStrike" kern="0" cap="none" spc="0" normalizeH="0" baseline="0" dirty="0">
                <a:ln>
                  <a:noFill/>
                </a:ln>
                <a:solidFill>
                  <a:srgbClr val="000000"/>
                </a:solidFill>
                <a:effectLst/>
                <a:uLnTx/>
                <a:uFillTx/>
                <a:latin typeface="Times New Roman" panose="02020603050405020304" pitchFamily="18" charset="0"/>
                <a:ea typeface="ＭＳ Ｐゴシック" panose="020B0600070205080204" pitchFamily="34" charset="-128"/>
              </a:rPr>
              <a:t> </a:t>
            </a:r>
            <a:r>
              <a:rPr kumimoji="0" lang="sv-fi" sz="1400" b="0" i="0" u="none" strike="noStrike" kern="0" cap="none" spc="0" normalizeH="0" baseline="0" dirty="0">
                <a:ln>
                  <a:noFill/>
                </a:ln>
                <a:solidFill>
                  <a:srgbClr val="006600"/>
                </a:solidFill>
                <a:effectLst/>
                <a:uLnTx/>
                <a:uFillTx/>
                <a:latin typeface="Times New Roman" panose="02020603050405020304" pitchFamily="18" charset="0"/>
                <a:ea typeface="ＭＳ Ｐゴシック" panose="020B0600070205080204" pitchFamily="34" charset="-128"/>
              </a:rPr>
              <a:t>	</a:t>
            </a:r>
            <a:r>
              <a:rPr kumimoji="0" lang="sv-fi" sz="1400" b="0" i="0" u="none" strike="noStrike" kern="0" cap="none" spc="0" normalizeH="0" baseline="0" dirty="0">
                <a:ln>
                  <a:noFill/>
                </a:ln>
                <a:solidFill>
                  <a:srgbClr val="006600"/>
                </a:solidFill>
                <a:effectLst/>
                <a:uLnTx/>
                <a:uFillTx/>
                <a:latin typeface="Verdana" panose="020B0604030504040204" pitchFamily="34" charset="0"/>
                <a:ea typeface="ＭＳ Ｐゴシック" panose="020B0600070205080204" pitchFamily="34" charset="-128"/>
              </a:rPr>
              <a:t>                       </a:t>
            </a:r>
            <a:r>
              <a:rPr kumimoji="0" lang="sv-fi" sz="1600" b="0" i="0" u="none" strike="noStrike" kern="0" cap="none" spc="0" normalizeH="0" baseline="0" dirty="0">
                <a:ln>
                  <a:noFill/>
                </a:ln>
                <a:solidFill>
                  <a:srgbClr val="006600"/>
                </a:solidFill>
                <a:effectLst/>
                <a:uLnTx/>
                <a:uFillTx/>
                <a:latin typeface="Verdana" panose="020B0604030504040204" pitchFamily="34" charset="0"/>
                <a:ea typeface="ＭＳ Ｐゴシック" panose="020B0600070205080204" pitchFamily="34" charset="-128"/>
              </a:rPr>
              <a:t>Kön</a:t>
            </a:r>
            <a:endParaRPr kumimoji="0" lang="sv-fi" altLang="fi-FI" sz="16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marL="0" marR="0" lvl="0" indent="0" algn="l" defTabSz="914400" rtl="0" eaLnBrk="0" fontAlgn="base" latinLnBrk="0" hangingPunct="0">
              <a:spcBef>
                <a:spcPct val="0"/>
              </a:spcBef>
              <a:spcAft>
                <a:spcPct val="0"/>
              </a:spcAft>
              <a:buClrTx/>
              <a:buSzTx/>
              <a:buFontTx/>
              <a:buNone/>
              <a:tabLst/>
              <a:defRPr/>
            </a:pPr>
            <a:endParaRPr kumimoji="0" lang="sv-fi" altLang="fi-FI" sz="8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lvl="0" algn="l" rtl="0" eaLnBrk="0" fontAlgn="base" hangingPunct="0">
              <a:spcBef>
                <a:spcPct val="0"/>
              </a:spcBef>
              <a:spcAft>
                <a:spcPct val="0"/>
              </a:spcAft>
              <a:buClrTx/>
              <a:buNone/>
              <a:defRPr/>
            </a:pPr>
            <a:r>
              <a:rPr lang="sv-fi" sz="1600" b="0" i="0" u="none" kern="0" baseline="0" dirty="0">
                <a:solidFill>
                  <a:srgbClr val="006600"/>
                </a:solidFill>
              </a:rPr>
              <a:t>                         </a:t>
            </a:r>
            <a:r>
              <a:rPr kumimoji="0" lang="sv-fi" sz="1600" b="0" i="0" u="none" strike="noStrike" kern="0" cap="none" spc="0" normalizeH="0" baseline="0" dirty="0">
                <a:ln>
                  <a:noFill/>
                </a:ln>
                <a:solidFill>
                  <a:srgbClr val="006600"/>
                </a:solidFill>
                <a:effectLst/>
                <a:uLnTx/>
                <a:uFillTx/>
                <a:latin typeface="Verdana" panose="020B0604030504040204" pitchFamily="34" charset="0"/>
                <a:ea typeface="ＭＳ Ｐゴシック" panose="020B0600070205080204" pitchFamily="34" charset="-128"/>
              </a:rPr>
              <a:t>Klädsel  Ålder</a:t>
            </a:r>
            <a:endParaRPr kumimoji="0" lang="sv-fi" altLang="fi-FI" sz="16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lvl="0" algn="l" rtl="0" eaLnBrk="0" fontAlgn="base" hangingPunct="0">
              <a:spcBef>
                <a:spcPct val="0"/>
              </a:spcBef>
              <a:spcAft>
                <a:spcPct val="0"/>
              </a:spcAft>
              <a:buClrTx/>
              <a:buNone/>
              <a:defRPr/>
            </a:pPr>
            <a:endParaRPr kumimoji="0" lang="sv-fi" altLang="fi-FI" sz="8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marL="0" marR="0" lvl="0" indent="0" algn="l" defTabSz="914400" rtl="0" eaLnBrk="0" fontAlgn="base" latinLnBrk="0" hangingPunct="0">
              <a:spcBef>
                <a:spcPct val="0"/>
              </a:spcBef>
              <a:spcAft>
                <a:spcPct val="0"/>
              </a:spcAft>
              <a:buClrTx/>
              <a:buSzTx/>
              <a:buFontTx/>
              <a:buNone/>
              <a:tabLst/>
              <a:defRPr/>
            </a:pPr>
            <a:r>
              <a:rPr kumimoji="0" lang="sv-fi" sz="1600" b="0" i="0" u="none" strike="noStrike" kern="0" cap="none" spc="0" normalizeH="0" baseline="0" dirty="0">
                <a:ln>
                  <a:noFill/>
                </a:ln>
                <a:solidFill>
                  <a:srgbClr val="006600"/>
                </a:solidFill>
                <a:effectLst/>
                <a:uLnTx/>
                <a:uFillTx/>
                <a:latin typeface="Verdana" panose="020B0604030504040204" pitchFamily="34" charset="0"/>
                <a:ea typeface="ＭＳ Ｐゴシック" panose="020B0600070205080204" pitchFamily="34" charset="-128"/>
              </a:rPr>
              <a:t>                         Namn  Hudfärg   </a:t>
            </a:r>
            <a:r>
              <a:rPr kumimoji="0" lang="sv-fi" sz="1600" b="0" i="0" u="none" strike="noStrike" kern="0" cap="none" spc="0" normalizeH="0" baseline="0" dirty="0">
                <a:ln>
                  <a:noFill/>
                </a:ln>
                <a:solidFill>
                  <a:srgbClr val="006600"/>
                </a:solidFill>
                <a:effectLst/>
                <a:uLnTx/>
                <a:uFillTx/>
              </a:rPr>
              <a:t>Språk</a:t>
            </a:r>
            <a:endParaRPr lang="sv-fi" altLang="fi-FI" sz="1600" kern="0" dirty="0">
              <a:solidFill>
                <a:srgbClr val="006600"/>
              </a:solidFill>
            </a:endParaRPr>
          </a:p>
          <a:p>
            <a:pPr marL="0" marR="0" lvl="0" indent="0" algn="l" defTabSz="914400" rtl="0" eaLnBrk="0" fontAlgn="base" latinLnBrk="0" hangingPunct="0">
              <a:spcBef>
                <a:spcPct val="0"/>
              </a:spcBef>
              <a:spcAft>
                <a:spcPct val="0"/>
              </a:spcAft>
              <a:buClrTx/>
              <a:buSzTx/>
              <a:buFontTx/>
              <a:buNone/>
              <a:tabLst/>
              <a:defRPr/>
            </a:pPr>
            <a:endParaRPr kumimoji="0" lang="sv-fi" altLang="fi-FI" sz="8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marL="0" marR="0" lvl="0" indent="0" algn="l" defTabSz="914400" rtl="0" eaLnBrk="0" fontAlgn="base" latinLnBrk="0" hangingPunct="0">
              <a:spcBef>
                <a:spcPct val="0"/>
              </a:spcBef>
              <a:spcAft>
                <a:spcPct val="0"/>
              </a:spcAft>
              <a:buClrTx/>
              <a:buSzTx/>
              <a:buFontTx/>
              <a:buNone/>
              <a:tabLst/>
              <a:defRPr/>
            </a:pPr>
            <a:r>
              <a:rPr kumimoji="0" lang="sv-fi" sz="1600" b="0" i="0" u="none" strike="noStrike" kern="0" cap="none" spc="0" normalizeH="0" baseline="0" dirty="0">
                <a:ln>
                  <a:noFill/>
                </a:ln>
                <a:solidFill>
                  <a:srgbClr val="006600"/>
                </a:solidFill>
                <a:effectLst/>
                <a:uLnTx/>
                <a:uFillTx/>
                <a:latin typeface="Verdana" panose="020B0604030504040204" pitchFamily="34" charset="0"/>
                <a:ea typeface="ＭＳ Ｐゴシック" panose="020B0600070205080204" pitchFamily="34" charset="-128"/>
              </a:rPr>
              <a:t>                Handikapp      Kulturella drag</a:t>
            </a:r>
            <a:endParaRPr kumimoji="0" lang="sv-fi" altLang="fi-FI" sz="1600" i="0" u="none" strike="noStrike" kern="0" cap="none" spc="0" normalizeH="0" baseline="0" noProof="0" dirty="0">
              <a:ln>
                <a:noFill/>
              </a:ln>
              <a:solidFill>
                <a:srgbClr val="006600"/>
              </a:solidFill>
              <a:effectLst/>
              <a:uLnTx/>
              <a:uFillTx/>
              <a:latin typeface="Verdana" panose="020B060403050404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fi" altLang="fi-FI" sz="1400" b="0" i="0" u="none" strike="noStrike" kern="0" cap="none" spc="0" normalizeH="0" baseline="0" noProof="0" dirty="0">
              <a:ln>
                <a:noFill/>
              </a:ln>
              <a:solidFill>
                <a:schemeClr val="accent1"/>
              </a:solidFill>
              <a:effectLst/>
              <a:uLnTx/>
              <a:uFillTx/>
              <a:latin typeface="Verdana" panose="020B0604030504040204" pitchFamily="34" charset="0"/>
              <a:ea typeface="ＭＳ Ｐゴシック" panose="020B0600070205080204" pitchFamily="34" charset="-128"/>
            </a:endParaRPr>
          </a:p>
        </p:txBody>
      </p:sp>
      <p:sp>
        <p:nvSpPr>
          <p:cNvPr id="17" name="Rectangle 15">
            <a:extLst>
              <a:ext uri="{FF2B5EF4-FFF2-40B4-BE49-F238E27FC236}">
                <a16:creationId xmlns:a16="http://schemas.microsoft.com/office/drawing/2014/main" id="{09881A45-6309-415D-B23E-F2C521FEA8AA}"/>
              </a:ext>
            </a:extLst>
          </p:cNvPr>
          <p:cNvSpPr>
            <a:spLocks noChangeArrowheads="1"/>
          </p:cNvSpPr>
          <p:nvPr/>
        </p:nvSpPr>
        <p:spPr bwMode="auto">
          <a:xfrm>
            <a:off x="0" y="3105150"/>
            <a:ext cx="211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nchor="ctr">
            <a:spAutoFit/>
          </a:bodyPr>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lgn="l" rtl="0" fontAlgn="base">
              <a:spcBef>
                <a:spcPct val="0"/>
              </a:spcBef>
              <a:spcAft>
                <a:spcPct val="0"/>
              </a:spcAft>
              <a:buClrTx/>
              <a:buFontTx/>
              <a:buNone/>
            </a:pPr>
            <a:endParaRPr lang="sv-fi" altLang="fi-FI" sz="25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1007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D05952-BBFF-4312-A2E4-E8E6940AE8FE}"/>
              </a:ext>
            </a:extLst>
          </p:cNvPr>
          <p:cNvSpPr>
            <a:spLocks noGrp="1"/>
          </p:cNvSpPr>
          <p:nvPr>
            <p:ph type="title"/>
          </p:nvPr>
        </p:nvSpPr>
        <p:spPr>
          <a:xfrm>
            <a:off x="433633" y="256227"/>
            <a:ext cx="6278400" cy="1157494"/>
          </a:xfrm>
        </p:spPr>
        <p:txBody>
          <a:bodyPr/>
          <a:lstStyle/>
          <a:p>
            <a:pPr algn="l" rtl="0"/>
            <a:r>
              <a:rPr lang="sv-fi" b="0" i="0" u="none" baseline="0">
                <a:solidFill>
                  <a:srgbClr val="CC0000"/>
                </a:solidFill>
                <a:effectLst>
                  <a:outerShdw blurRad="38100" dist="38100" dir="2700000" algn="tl">
                    <a:srgbClr val="000000">
                      <a:alpha val="43137"/>
                    </a:srgbClr>
                  </a:outerShdw>
                </a:effectLst>
              </a:rPr>
              <a:t>Varför är vi här?</a:t>
            </a:r>
          </a:p>
        </p:txBody>
      </p:sp>
      <p:sp>
        <p:nvSpPr>
          <p:cNvPr id="3" name="Sisällön paikkamerkki 2">
            <a:extLst>
              <a:ext uri="{FF2B5EF4-FFF2-40B4-BE49-F238E27FC236}">
                <a16:creationId xmlns:a16="http://schemas.microsoft.com/office/drawing/2014/main" id="{6E88F979-E481-45CA-8C0E-2FB123A828D5}"/>
              </a:ext>
            </a:extLst>
          </p:cNvPr>
          <p:cNvSpPr>
            <a:spLocks noGrp="1"/>
          </p:cNvSpPr>
          <p:nvPr>
            <p:ph idx="1"/>
          </p:nvPr>
        </p:nvSpPr>
        <p:spPr>
          <a:xfrm>
            <a:off x="433633" y="3518632"/>
            <a:ext cx="8319842" cy="2301422"/>
          </a:xfrm>
        </p:spPr>
        <p:txBody>
          <a:bodyPr>
            <a:normAutofit fontScale="92500"/>
          </a:bodyPr>
          <a:lstStyle/>
          <a:p>
            <a:pPr marL="0" lvl="0" indent="0" algn="l" rtl="0">
              <a:buNone/>
            </a:pPr>
            <a:r>
              <a:rPr lang="sv-fi" sz="1900" b="0" i="0" u="sng" baseline="0" dirty="0">
                <a:solidFill>
                  <a:prstClr val="black"/>
                </a:solidFill>
              </a:rPr>
              <a:t>Utbildningens mål:</a:t>
            </a:r>
          </a:p>
          <a:p>
            <a:pPr lvl="0" algn="l" rtl="0"/>
            <a:r>
              <a:rPr lang="sv-fi" sz="1900" b="0" i="0" u="none" baseline="0" dirty="0">
                <a:solidFill>
                  <a:prstClr val="black"/>
                </a:solidFill>
              </a:rPr>
              <a:t>Utveckla stödet som erbjuds de frivilliga</a:t>
            </a:r>
          </a:p>
          <a:p>
            <a:pPr lvl="0" algn="l" rtl="0"/>
            <a:r>
              <a:rPr lang="sv-fi" sz="1900" b="0" i="0" u="none" baseline="0" dirty="0">
                <a:solidFill>
                  <a:prstClr val="black"/>
                </a:solidFill>
              </a:rPr>
              <a:t>Ge färdigheter för stödandet av de frivilliga i vänverksamheten</a:t>
            </a:r>
          </a:p>
          <a:p>
            <a:pPr lvl="0" algn="l" rtl="0"/>
            <a:r>
              <a:rPr lang="sv-fi" sz="1900" b="0" i="0" u="none" baseline="0" dirty="0">
                <a:solidFill>
                  <a:prstClr val="black"/>
                </a:solidFill>
              </a:rPr>
              <a:t>Ge färdigheter och vägkost för handledning av kamratstödsmöten</a:t>
            </a:r>
          </a:p>
          <a:p>
            <a:pPr lvl="0" algn="l" rtl="0"/>
            <a:r>
              <a:rPr lang="sv-fi" sz="1900" b="0" i="0" u="none" baseline="0" dirty="0">
                <a:solidFill>
                  <a:prstClr val="black"/>
                </a:solidFill>
              </a:rPr>
              <a:t>Teman för kamratstödsmöten och anvisningar för deras ordnande</a:t>
            </a:r>
          </a:p>
          <a:p>
            <a:pPr marL="0" indent="0" algn="l" rtl="0">
              <a:buNone/>
            </a:pPr>
            <a:endParaRPr lang="sv-fi" sz="2000" dirty="0"/>
          </a:p>
          <a:p>
            <a:pPr marL="0" indent="0" algn="l" rtl="0">
              <a:buNone/>
            </a:pPr>
            <a:endParaRPr lang="sv-fi" sz="1800" dirty="0"/>
          </a:p>
          <a:p>
            <a:pPr marL="0" indent="0" algn="l" rtl="0">
              <a:buNone/>
            </a:pPr>
            <a:endParaRPr lang="sv-fi" dirty="0"/>
          </a:p>
        </p:txBody>
      </p:sp>
      <p:sp>
        <p:nvSpPr>
          <p:cNvPr id="5" name="Tekstiruutu 4">
            <a:extLst>
              <a:ext uri="{FF2B5EF4-FFF2-40B4-BE49-F238E27FC236}">
                <a16:creationId xmlns:a16="http://schemas.microsoft.com/office/drawing/2014/main" id="{41DEA0A6-542E-4D34-9E67-BDF5FF191446}"/>
              </a:ext>
            </a:extLst>
          </p:cNvPr>
          <p:cNvSpPr txBox="1"/>
          <p:nvPr/>
        </p:nvSpPr>
        <p:spPr>
          <a:xfrm>
            <a:off x="433633" y="1546506"/>
            <a:ext cx="7843468" cy="1792863"/>
          </a:xfrm>
          <a:prstGeom prst="rect">
            <a:avLst/>
          </a:prstGeom>
          <a:noFill/>
        </p:spPr>
        <p:txBody>
          <a:bodyPr wrap="square" rtlCol="0">
            <a:spAutoFit/>
          </a:bodyPr>
          <a:lstStyle/>
          <a:p>
            <a:pPr algn="just" rtl="0">
              <a:lnSpc>
                <a:spcPts val="2700"/>
              </a:lnSpc>
            </a:pPr>
            <a:r>
              <a:rPr lang="sv-fi" sz="2100" b="0" i="0" u="none" baseline="0" dirty="0"/>
              <a:t>Utveckling av mentorskapsmodellen och utbildningen för mentorerna har gått från behovet av att få ett </a:t>
            </a:r>
            <a:r>
              <a:rPr lang="sv-fi" sz="2100" b="0" i="0" u="none" baseline="0" dirty="0" err="1"/>
              <a:t>arbetspar</a:t>
            </a:r>
            <a:r>
              <a:rPr lang="sv-fi" sz="2100" b="0" i="0" u="none" baseline="0" dirty="0"/>
              <a:t> för </a:t>
            </a:r>
            <a:r>
              <a:rPr lang="sv-fi" sz="2100" b="0" i="0" u="none" baseline="0" dirty="0" err="1"/>
              <a:t>vänförmedlarna</a:t>
            </a:r>
            <a:r>
              <a:rPr lang="sv-fi" sz="2100" b="0" i="0" u="none" baseline="0" dirty="0"/>
              <a:t> för att organisera kamratstödsmöten för de frivilliga vännerna samt som stöder och </a:t>
            </a:r>
            <a:r>
              <a:rPr lang="sv-fi" sz="2100" b="0" i="0" u="none" baseline="0" dirty="0" err="1"/>
              <a:t>redar</a:t>
            </a:r>
            <a:r>
              <a:rPr lang="sv-fi" sz="2100" b="0" i="0" u="none" baseline="0" dirty="0"/>
              <a:t> upp konfliktsituationer tillsammans med </a:t>
            </a:r>
            <a:r>
              <a:rPr lang="sv-fi" sz="2100" b="0" i="0" u="none" baseline="0" dirty="0" err="1"/>
              <a:t>vänförmedlaren</a:t>
            </a:r>
            <a:r>
              <a:rPr lang="sv-fi" sz="2100" b="0" i="0" u="none" baseline="0" dirty="0"/>
              <a:t>.</a:t>
            </a:r>
          </a:p>
        </p:txBody>
      </p:sp>
    </p:spTree>
    <p:extLst>
      <p:ext uri="{BB962C8B-B14F-4D97-AF65-F5344CB8AC3E}">
        <p14:creationId xmlns:p14="http://schemas.microsoft.com/office/powerpoint/2010/main" val="340131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447675" y="223137"/>
            <a:ext cx="6278400" cy="1325563"/>
          </a:xfrm>
        </p:spPr>
        <p:txBody>
          <a:bodyPr anchor="ctr">
            <a:normAutofit/>
          </a:bodyPr>
          <a:lstStyle/>
          <a:p>
            <a:pPr algn="l" rtl="0"/>
            <a:r>
              <a:rPr lang="sv-fi" b="0" i="0" u="none" baseline="0">
                <a:solidFill>
                  <a:srgbClr val="CC0000"/>
                </a:solidFill>
                <a:effectLst>
                  <a:outerShdw blurRad="38100" dist="38100" dir="2700000" algn="tl">
                    <a:srgbClr val="000000">
                      <a:alpha val="43137"/>
                    </a:srgbClr>
                  </a:outerShdw>
                </a:effectLst>
              </a:rPr>
              <a:t>Grupp och hur man handleder den</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sz="half" idx="1"/>
          </p:nvPr>
        </p:nvSpPr>
        <p:spPr>
          <a:xfrm>
            <a:off x="447675" y="1825625"/>
            <a:ext cx="3886200" cy="4032000"/>
          </a:xfrm>
        </p:spPr>
        <p:txBody>
          <a:bodyPr>
            <a:normAutofit/>
          </a:bodyPr>
          <a:lstStyle/>
          <a:p>
            <a:pPr algn="l" rtl="0"/>
            <a:r>
              <a:rPr lang="sv-fi" b="0" i="0" u="none" baseline="0"/>
              <a:t>Öppen eller sluten grupp</a:t>
            </a:r>
          </a:p>
          <a:p>
            <a:pPr algn="l" rtl="0"/>
            <a:r>
              <a:rPr lang="sv-fi" b="0" i="0" u="none" baseline="0"/>
              <a:t>Tystnad och spelregler</a:t>
            </a:r>
          </a:p>
          <a:p>
            <a:pPr algn="l" rtl="0"/>
            <a:r>
              <a:rPr lang="sv-fi" b="0" i="0" u="none" baseline="0"/>
              <a:t>Atmosfär</a:t>
            </a:r>
          </a:p>
          <a:p>
            <a:pPr algn="l" rtl="0"/>
            <a:r>
              <a:rPr lang="sv-fi" b="0" i="0" u="none" baseline="0"/>
              <a:t>Verbal och nonverbal kommunikation</a:t>
            </a:r>
          </a:p>
        </p:txBody>
      </p:sp>
      <p:pic>
        <p:nvPicPr>
          <p:cNvPr id="4" name="Kuva 3">
            <a:extLst>
              <a:ext uri="{FF2B5EF4-FFF2-40B4-BE49-F238E27FC236}">
                <a16:creationId xmlns:a16="http://schemas.microsoft.com/office/drawing/2014/main" id="{142C162C-9563-4843-BDE0-9233F214CF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4448175" y="1825625"/>
            <a:ext cx="4419600" cy="4032000"/>
          </a:xfrm>
          <a:prstGeom prst="rect">
            <a:avLst/>
          </a:prstGeom>
          <a:noFill/>
        </p:spPr>
      </p:pic>
    </p:spTree>
    <p:extLst>
      <p:ext uri="{BB962C8B-B14F-4D97-AF65-F5344CB8AC3E}">
        <p14:creationId xmlns:p14="http://schemas.microsoft.com/office/powerpoint/2010/main" val="95435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Fundera parvis</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628650" y="1605850"/>
            <a:ext cx="7886700" cy="4032000"/>
          </a:xfrm>
        </p:spPr>
        <p:txBody>
          <a:bodyPr/>
          <a:lstStyle/>
          <a:p>
            <a:pPr marL="0" indent="0" algn="l" rtl="0">
              <a:buNone/>
            </a:pPr>
            <a:r>
              <a:rPr lang="sv-fi" b="0" i="0" u="none" baseline="0"/>
              <a:t>Ni har samlats redan två gånger och du har märkt att det i din grupp finns:</a:t>
            </a:r>
          </a:p>
          <a:p>
            <a:pPr marL="0" indent="0" algn="l" rtl="0">
              <a:buNone/>
            </a:pPr>
            <a:endParaRPr lang="sv-fi" sz="800" dirty="0"/>
          </a:p>
          <a:p>
            <a:pPr lvl="1" algn="l" rtl="0">
              <a:buFontTx/>
              <a:buChar char="-"/>
            </a:pPr>
            <a:r>
              <a:rPr lang="sv-fi" b="0" i="0" u="none" baseline="0"/>
              <a:t>En dominerande deltagare</a:t>
            </a:r>
          </a:p>
          <a:p>
            <a:pPr lvl="1" algn="l" rtl="0">
              <a:buFontTx/>
              <a:buChar char="-"/>
            </a:pPr>
            <a:r>
              <a:rPr lang="sv-fi" b="0" i="0" u="none" baseline="0"/>
              <a:t>En tyst deltagare</a:t>
            </a:r>
          </a:p>
          <a:p>
            <a:pPr lvl="1" algn="l" rtl="0">
              <a:buFontTx/>
              <a:buChar char="-"/>
            </a:pPr>
            <a:r>
              <a:rPr lang="sv-fi" b="0" i="0" u="none" baseline="0"/>
              <a:t>En kritisk deltagare</a:t>
            </a:r>
          </a:p>
          <a:p>
            <a:pPr marL="0" indent="0" algn="l" rtl="0">
              <a:buNone/>
            </a:pPr>
            <a:endParaRPr lang="sv-fi" dirty="0"/>
          </a:p>
          <a:p>
            <a:pPr marL="0" indent="0" algn="l" rtl="0">
              <a:buNone/>
            </a:pPr>
            <a:r>
              <a:rPr lang="sv-fi" b="0" i="0" u="none" baseline="0"/>
              <a:t>Hur skulle du ingripa i en dylik situation?</a:t>
            </a:r>
          </a:p>
        </p:txBody>
      </p:sp>
    </p:spTree>
    <p:extLst>
      <p:ext uri="{BB962C8B-B14F-4D97-AF65-F5344CB8AC3E}">
        <p14:creationId xmlns:p14="http://schemas.microsoft.com/office/powerpoint/2010/main" val="2973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a:xfrm>
            <a:off x="628650" y="280287"/>
            <a:ext cx="6278400" cy="1325563"/>
          </a:xfrm>
        </p:spPr>
        <p:txBody>
          <a:bodyPr anchor="ctr">
            <a:normAutofit fontScale="90000"/>
          </a:bodyPr>
          <a:lstStyle/>
          <a:p>
            <a:pPr algn="l" rtl="0"/>
            <a:r>
              <a:rPr lang="sv-fi" b="0" i="0" u="none" baseline="0">
                <a:solidFill>
                  <a:srgbClr val="CC0000"/>
                </a:solidFill>
                <a:effectLst>
                  <a:outerShdw blurRad="38100" dist="38100" dir="2700000" algn="tl">
                    <a:srgbClr val="000000">
                      <a:alpha val="43137"/>
                    </a:srgbClr>
                  </a:outerShdw>
                </a:effectLst>
              </a:rPr>
              <a:t>Spelreglerna för en konstruktiv diskussion</a:t>
            </a:r>
            <a:r>
              <a:rPr lang="sv-fi" b="0" i="0" u="none" baseline="0">
                <a:solidFill>
                  <a:srgbClr val="CC0000"/>
                </a:solidFill>
              </a:rPr>
              <a:t> (Dialogpaus)</a:t>
            </a:r>
          </a:p>
        </p:txBody>
      </p:sp>
      <p:graphicFrame>
        <p:nvGraphicFramePr>
          <p:cNvPr id="5" name="Sisällön paikkamerkki 2">
            <a:extLst>
              <a:ext uri="{FF2B5EF4-FFF2-40B4-BE49-F238E27FC236}">
                <a16:creationId xmlns:a16="http://schemas.microsoft.com/office/drawing/2014/main" id="{B49EB792-0809-4AF1-9DC8-72D1214D0242}"/>
              </a:ext>
            </a:extLst>
          </p:cNvPr>
          <p:cNvGraphicFramePr>
            <a:graphicFrameLocks noGrp="1"/>
          </p:cNvGraphicFramePr>
          <p:nvPr>
            <p:ph idx="1"/>
            <p:extLst>
              <p:ext uri="{D42A27DB-BD31-4B8C-83A1-F6EECF244321}">
                <p14:modId xmlns:p14="http://schemas.microsoft.com/office/powerpoint/2010/main" val="2422073379"/>
              </p:ext>
            </p:extLst>
          </p:nvPr>
        </p:nvGraphicFramePr>
        <p:xfrm>
          <a:off x="257175" y="1825625"/>
          <a:ext cx="8667750" cy="395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40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5FA00-9627-4AC1-B774-3B4A81F5CEB0}"/>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Så här ställer du dialogiska frågor</a:t>
            </a:r>
          </a:p>
        </p:txBody>
      </p:sp>
      <p:sp>
        <p:nvSpPr>
          <p:cNvPr id="3" name="Sisällön paikkamerkki 2">
            <a:extLst>
              <a:ext uri="{FF2B5EF4-FFF2-40B4-BE49-F238E27FC236}">
                <a16:creationId xmlns:a16="http://schemas.microsoft.com/office/drawing/2014/main" id="{31B13A7F-9F70-4DE6-A48D-35A9625FD2C1}"/>
              </a:ext>
            </a:extLst>
          </p:cNvPr>
          <p:cNvSpPr>
            <a:spLocks noGrp="1"/>
          </p:cNvSpPr>
          <p:nvPr>
            <p:ph idx="1"/>
          </p:nvPr>
        </p:nvSpPr>
        <p:spPr>
          <a:xfrm>
            <a:off x="474270" y="1873125"/>
            <a:ext cx="7886700" cy="4032000"/>
          </a:xfrm>
        </p:spPr>
        <p:txBody>
          <a:bodyPr/>
          <a:lstStyle/>
          <a:p>
            <a:pPr marL="514350" indent="-514350" algn="l" rtl="0">
              <a:buFont typeface="+mj-lt"/>
              <a:buAutoNum type="arabicPeriod"/>
            </a:pPr>
            <a:r>
              <a:rPr lang="sv-fi" b="0" i="0" u="none" baseline="0"/>
              <a:t>Ställ öppna frågor, inte slutna.</a:t>
            </a:r>
          </a:p>
          <a:p>
            <a:pPr marL="514350" indent="-514350" algn="l" rtl="0">
              <a:buFont typeface="+mj-lt"/>
              <a:buAutoNum type="arabicPeriod"/>
            </a:pPr>
            <a:r>
              <a:rPr lang="sv-fi" b="0" i="0" u="none" baseline="0"/>
              <a:t>Fäst särskild vikt vid vissa dimensioner i deltagarnas erfarenheter i din fråga.</a:t>
            </a:r>
          </a:p>
          <a:p>
            <a:pPr marL="514350" indent="-514350" algn="l" rtl="0">
              <a:buFont typeface="+mj-lt"/>
              <a:buAutoNum type="arabicPeriod"/>
            </a:pPr>
            <a:r>
              <a:rPr lang="sv-fi" b="0" i="0" u="none" baseline="0"/>
              <a:t>Lägg grunden till frågan genom att berätta vilken typ av egen erfarenhet den kommer från.</a:t>
            </a:r>
          </a:p>
          <a:p>
            <a:endParaRPr lang="sv-fi" dirty="0"/>
          </a:p>
          <a:p>
            <a:pPr marL="0" indent="0" algn="l" rtl="0">
              <a:buNone/>
            </a:pPr>
            <a:endParaRPr lang="sv-fi" dirty="0"/>
          </a:p>
        </p:txBody>
      </p:sp>
    </p:spTree>
    <p:extLst>
      <p:ext uri="{BB962C8B-B14F-4D97-AF65-F5344CB8AC3E}">
        <p14:creationId xmlns:p14="http://schemas.microsoft.com/office/powerpoint/2010/main" val="394989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Kamratstödsmöten</a:t>
            </a:r>
            <a:br>
              <a:rPr lang="sv-fi" sz="3200"/>
            </a:br>
            <a:r>
              <a:rPr lang="sv-fi" sz="3200" b="1" i="0" u="none" baseline="0"/>
              <a:t>(längd 2-3 h)</a:t>
            </a:r>
          </a:p>
        </p:txBody>
      </p:sp>
    </p:spTree>
    <p:extLst>
      <p:ext uri="{BB962C8B-B14F-4D97-AF65-F5344CB8AC3E}">
        <p14:creationId xmlns:p14="http://schemas.microsoft.com/office/powerpoint/2010/main" val="157313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a:xfrm>
            <a:off x="438150" y="299493"/>
            <a:ext cx="6278400" cy="1325563"/>
          </a:xfrm>
        </p:spPr>
        <p:txBody>
          <a:bodyPr/>
          <a:lstStyle/>
          <a:p>
            <a:pPr algn="l" rtl="0"/>
            <a:r>
              <a:rPr lang="sv-fi" b="0" i="0" u="none" baseline="0">
                <a:solidFill>
                  <a:srgbClr val="CC0000"/>
                </a:solidFill>
                <a:effectLst>
                  <a:outerShdw blurRad="38100" dist="38100" dir="2700000" algn="tl">
                    <a:srgbClr val="000000">
                      <a:alpha val="43137"/>
                    </a:srgbClr>
                  </a:outerShdw>
                </a:effectLst>
              </a:rPr>
              <a:t>Att börja gruppen och lära känna varandra</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a:xfrm>
            <a:off x="742950" y="1863725"/>
            <a:ext cx="7886700" cy="4032000"/>
          </a:xfrm>
        </p:spPr>
        <p:txBody>
          <a:bodyPr/>
          <a:lstStyle/>
          <a:p>
            <a:pPr marL="0" indent="0" algn="l" rtl="0">
              <a:buNone/>
            </a:pPr>
            <a:r>
              <a:rPr lang="sv-fi" b="0" i="0" u="none" baseline="0"/>
              <a:t>Syfte:</a:t>
            </a:r>
          </a:p>
          <a:p>
            <a:pPr lvl="1" algn="l" rtl="0"/>
            <a:r>
              <a:rPr lang="sv-fi" sz="2600" b="0" i="0" u="none" baseline="0"/>
              <a:t>vi lär känna de andra i gruppen</a:t>
            </a:r>
          </a:p>
          <a:p>
            <a:pPr lvl="1" algn="l" rtl="0"/>
            <a:r>
              <a:rPr lang="sv-fi" sz="2600" b="0" i="0" u="none" baseline="0"/>
              <a:t>vi kommer överens om spelreglerna på mötesgångarna</a:t>
            </a:r>
          </a:p>
          <a:p>
            <a:endParaRPr lang="sv-fi" dirty="0"/>
          </a:p>
        </p:txBody>
      </p:sp>
    </p:spTree>
    <p:extLst>
      <p:ext uri="{BB962C8B-B14F-4D97-AF65-F5344CB8AC3E}">
        <p14:creationId xmlns:p14="http://schemas.microsoft.com/office/powerpoint/2010/main" val="211265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Egen ork och resurser</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normAutofit/>
          </a:bodyPr>
          <a:lstStyle/>
          <a:p>
            <a:pPr marL="0" indent="0" algn="l" rtl="0">
              <a:buNone/>
            </a:pPr>
            <a:r>
              <a:rPr lang="sv-fi" b="0" i="0" u="none" baseline="0"/>
              <a:t>Syfte:</a:t>
            </a:r>
          </a:p>
          <a:p>
            <a:pPr lvl="1" algn="l" rtl="0"/>
            <a:r>
              <a:rPr lang="sv-fi" b="0" i="0" u="none" baseline="0"/>
              <a:t>vi funderar på och diskuterar egen ork och egna resurser</a:t>
            </a:r>
          </a:p>
          <a:p>
            <a:pPr lvl="2" algn="l" rtl="0"/>
            <a:r>
              <a:rPr lang="sv-fi" b="0" i="0" u="none" baseline="0"/>
              <a:t>varför det är svårt att säga nej, empatisk utmattning, självmedkänsla, resurser och resiliens</a:t>
            </a:r>
            <a:endParaRPr lang="sv-fi" dirty="0"/>
          </a:p>
          <a:p>
            <a:pPr lvl="1" algn="l" rtl="0"/>
            <a:r>
              <a:rPr lang="sv-fi" b="0" i="0" u="none" baseline="0"/>
              <a:t>vi gör ett par små uppgifter, som hjälper i att öva självmedkänslan samt slopande av en sak/känsla/e.d. som ”anstränger” egen ork. </a:t>
            </a:r>
          </a:p>
          <a:p>
            <a:endParaRPr lang="sv-fi" dirty="0"/>
          </a:p>
        </p:txBody>
      </p:sp>
    </p:spTree>
    <p:extLst>
      <p:ext uri="{BB962C8B-B14F-4D97-AF65-F5344CB8AC3E}">
        <p14:creationId xmlns:p14="http://schemas.microsoft.com/office/powerpoint/2010/main" val="361824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a:xfrm>
            <a:off x="428625" y="280287"/>
            <a:ext cx="6278400" cy="1325563"/>
          </a:xfrm>
        </p:spPr>
        <p:txBody>
          <a:bodyPr/>
          <a:lstStyle/>
          <a:p>
            <a:pPr algn="l" rtl="0"/>
            <a:r>
              <a:rPr lang="sv-fi" b="0" i="0" u="none" baseline="0">
                <a:solidFill>
                  <a:srgbClr val="CC0000"/>
                </a:solidFill>
                <a:effectLst>
                  <a:outerShdw blurRad="38100" dist="38100" dir="2700000" algn="tl">
                    <a:srgbClr val="000000">
                      <a:alpha val="43137"/>
                    </a:srgbClr>
                  </a:outerShdw>
                </a:effectLst>
              </a:rPr>
              <a:t>Utmanande situationer</a:t>
            </a:r>
            <a:endParaRPr lang="sv-fi" dirty="0">
              <a:solidFill>
                <a:srgbClr val="CC0000"/>
              </a:solidFill>
              <a:effectLst>
                <a:outerShdw blurRad="38100" dist="38100" dir="2700000" algn="tl">
                  <a:srgbClr val="000000">
                    <a:alpha val="43137"/>
                  </a:srgbClr>
                </a:outerShdw>
              </a:effectLst>
            </a:endParaRP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a:xfrm>
            <a:off x="628650" y="1605850"/>
            <a:ext cx="7886700" cy="3623375"/>
          </a:xfrm>
        </p:spPr>
        <p:txBody>
          <a:bodyPr/>
          <a:lstStyle/>
          <a:p>
            <a:pPr marL="0" indent="0" algn="l" rtl="0">
              <a:buNone/>
            </a:pPr>
            <a:r>
              <a:rPr lang="sv-fi" b="0" i="0" u="none" baseline="0"/>
              <a:t>Syfte:</a:t>
            </a:r>
          </a:p>
          <a:p>
            <a:pPr lvl="1" algn="l" rtl="0"/>
            <a:r>
              <a:rPr lang="sv-fi" sz="2600" b="0" i="0" u="none" baseline="0"/>
              <a:t>hur den frivilliga vännen klarar av en utmanande situation</a:t>
            </a:r>
          </a:p>
          <a:p>
            <a:pPr lvl="1" algn="l" rtl="0"/>
            <a:r>
              <a:rPr lang="sv-fi" sz="2600" b="0" i="0" u="none" baseline="0"/>
              <a:t>hur hen får den ur sina tankar</a:t>
            </a:r>
          </a:p>
          <a:p>
            <a:pPr lvl="1" algn="l" rtl="0"/>
            <a:r>
              <a:rPr lang="sv-fi" sz="2600" b="0" i="0" u="none" baseline="0"/>
              <a:t>vi går i genom några utmanande situationer och funderar på hur det skulle vara bra att agera i dem</a:t>
            </a:r>
          </a:p>
        </p:txBody>
      </p:sp>
    </p:spTree>
    <p:extLst>
      <p:ext uri="{BB962C8B-B14F-4D97-AF65-F5344CB8AC3E}">
        <p14:creationId xmlns:p14="http://schemas.microsoft.com/office/powerpoint/2010/main" val="909771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”Skämma bort-kväll”</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lstStyle/>
          <a:p>
            <a:pPr marL="0" indent="0" algn="l" rtl="0">
              <a:buNone/>
            </a:pPr>
            <a:r>
              <a:rPr lang="sv-fi" b="0" i="0" u="none" baseline="0"/>
              <a:t>Syfte:</a:t>
            </a:r>
          </a:p>
          <a:p>
            <a:pPr lvl="1" algn="l" rtl="0"/>
            <a:r>
              <a:rPr lang="sv-fi" sz="2600" b="0" i="0" u="none" baseline="0"/>
              <a:t>vi har en trevlig kväll tillsammans, skämmer bort oss och får nya krafter</a:t>
            </a:r>
          </a:p>
          <a:p>
            <a:pPr marL="0" indent="0" algn="l" rtl="0">
              <a:buNone/>
            </a:pPr>
            <a:endParaRPr lang="sv-fi" dirty="0"/>
          </a:p>
        </p:txBody>
      </p:sp>
    </p:spTree>
    <p:extLst>
      <p:ext uri="{BB962C8B-B14F-4D97-AF65-F5344CB8AC3E}">
        <p14:creationId xmlns:p14="http://schemas.microsoft.com/office/powerpoint/2010/main" val="813288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normAutofit/>
          </a:bodyPr>
          <a:lstStyle/>
          <a:p>
            <a:pPr algn="l" rtl="0"/>
            <a:r>
              <a:rPr lang="sv-fi" b="0" i="0" u="none" baseline="0">
                <a:solidFill>
                  <a:srgbClr val="CC0000"/>
                </a:solidFill>
                <a:effectLst>
                  <a:outerShdw blurRad="38100" dist="38100" dir="2700000" algn="tl">
                    <a:srgbClr val="000000">
                      <a:alpha val="43137"/>
                    </a:srgbClr>
                  </a:outerShdw>
                </a:effectLst>
              </a:rPr>
              <a:t>Expertbesök och utbildningar</a:t>
            </a:r>
            <a:endParaRPr lang="sv-fi" dirty="0">
              <a:solidFill>
                <a:srgbClr val="CC0000"/>
              </a:solidFill>
              <a:effectLst>
                <a:outerShdw blurRad="38100" dist="38100" dir="2700000" algn="tl">
                  <a:srgbClr val="000000">
                    <a:alpha val="43137"/>
                  </a:srgbClr>
                </a:outerShdw>
              </a:effectLst>
            </a:endParaRP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lstStyle/>
          <a:p>
            <a:pPr marL="0" indent="0" algn="l" rtl="0">
              <a:buNone/>
            </a:pPr>
            <a:r>
              <a:rPr lang="sv-fi" b="0" i="0" u="none" baseline="0"/>
              <a:t>Syfte:</a:t>
            </a:r>
          </a:p>
          <a:p>
            <a:pPr lvl="1" algn="l" rtl="0"/>
            <a:r>
              <a:rPr lang="sv-fi" sz="2600" b="0" i="0" u="none" baseline="0"/>
              <a:t>höra experter inom olika branscher</a:t>
            </a:r>
          </a:p>
          <a:p>
            <a:pPr lvl="1" algn="l" rtl="0"/>
            <a:r>
              <a:rPr lang="sv-fi" sz="2600" b="0" i="0" u="none" baseline="0"/>
              <a:t>lära sig något nytt</a:t>
            </a:r>
          </a:p>
          <a:p>
            <a:pPr marL="0" indent="0" algn="l" rtl="0">
              <a:buNone/>
            </a:pPr>
            <a:endParaRPr lang="sv-fi" dirty="0"/>
          </a:p>
        </p:txBody>
      </p:sp>
    </p:spTree>
    <p:extLst>
      <p:ext uri="{BB962C8B-B14F-4D97-AF65-F5344CB8AC3E}">
        <p14:creationId xmlns:p14="http://schemas.microsoft.com/office/powerpoint/2010/main" val="295984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D05952-BBFF-4312-A2E4-E8E6940AE8FE}"/>
              </a:ext>
            </a:extLst>
          </p:cNvPr>
          <p:cNvSpPr>
            <a:spLocks noGrp="1"/>
          </p:cNvSpPr>
          <p:nvPr>
            <p:ph type="title"/>
          </p:nvPr>
        </p:nvSpPr>
        <p:spPr>
          <a:xfrm>
            <a:off x="433633" y="442706"/>
            <a:ext cx="6278400" cy="1128919"/>
          </a:xfrm>
        </p:spPr>
        <p:txBody>
          <a:bodyPr/>
          <a:lstStyle/>
          <a:p>
            <a:pPr algn="l" rtl="0"/>
            <a:r>
              <a:rPr lang="sv-fi" b="0" i="0" u="none" baseline="0">
                <a:solidFill>
                  <a:srgbClr val="CC0000"/>
                </a:solidFill>
                <a:effectLst>
                  <a:outerShdw blurRad="38100" dist="38100" dir="2700000" algn="tl">
                    <a:srgbClr val="000000">
                      <a:alpha val="43137"/>
                    </a:srgbClr>
                  </a:outerShdw>
                </a:effectLst>
              </a:rPr>
              <a:t>Utbildningens innehåll</a:t>
            </a:r>
          </a:p>
        </p:txBody>
      </p:sp>
      <p:sp>
        <p:nvSpPr>
          <p:cNvPr id="3" name="Sisällön paikkamerkki 2">
            <a:extLst>
              <a:ext uri="{FF2B5EF4-FFF2-40B4-BE49-F238E27FC236}">
                <a16:creationId xmlns:a16="http://schemas.microsoft.com/office/drawing/2014/main" id="{6E88F979-E481-45CA-8C0E-2FB123A828D5}"/>
              </a:ext>
            </a:extLst>
          </p:cNvPr>
          <p:cNvSpPr>
            <a:spLocks noGrp="1"/>
          </p:cNvSpPr>
          <p:nvPr>
            <p:ph idx="1"/>
          </p:nvPr>
        </p:nvSpPr>
        <p:spPr>
          <a:xfrm>
            <a:off x="433633" y="1962150"/>
            <a:ext cx="8300792" cy="3228975"/>
          </a:xfrm>
        </p:spPr>
        <p:txBody>
          <a:bodyPr>
            <a:normAutofit lnSpcReduction="10000"/>
          </a:bodyPr>
          <a:lstStyle/>
          <a:p>
            <a:pPr lvl="1" algn="l" rtl="0"/>
            <a:r>
              <a:rPr lang="sv-fi" b="0" i="0" u="none" baseline="0"/>
              <a:t>Mångsidig vänverksamhet och dess spelregler, vänförmedling</a:t>
            </a:r>
          </a:p>
          <a:p>
            <a:pPr lvl="1" algn="l" rtl="0"/>
            <a:r>
              <a:rPr lang="sv-fi" b="0" i="0" u="none" baseline="0"/>
              <a:t>Vad är mentorskap?</a:t>
            </a:r>
          </a:p>
          <a:p>
            <a:pPr lvl="1" algn="l" rtl="0"/>
            <a:r>
              <a:rPr lang="sv-fi" b="0" i="0" u="none" baseline="0"/>
              <a:t>Grupp och hur man handleder den</a:t>
            </a:r>
          </a:p>
          <a:p>
            <a:pPr lvl="1" algn="l" rtl="0"/>
            <a:r>
              <a:rPr lang="sv-fi" b="0" i="0" u="none" baseline="0"/>
              <a:t>Kamratstödsmöten och deras innehåll</a:t>
            </a:r>
          </a:p>
          <a:p>
            <a:pPr lvl="1" algn="l" rtl="0"/>
            <a:r>
              <a:rPr lang="sv-fi" b="0" i="0" u="none" baseline="0"/>
              <a:t>Mentorns stödnätverk</a:t>
            </a:r>
          </a:p>
          <a:p>
            <a:pPr lvl="1" algn="l" rtl="0"/>
            <a:endParaRPr lang="sv-fi" dirty="0"/>
          </a:p>
          <a:p>
            <a:pPr lvl="1" algn="l" rtl="0"/>
            <a:r>
              <a:rPr lang="sv-fi" b="0" i="0" u="none" baseline="0"/>
              <a:t>Utbildningens längd 6 h</a:t>
            </a:r>
          </a:p>
          <a:p>
            <a:pPr marL="0" indent="0" algn="l" rtl="0">
              <a:buNone/>
            </a:pPr>
            <a:endParaRPr lang="sv-fi" sz="1800" dirty="0"/>
          </a:p>
          <a:p>
            <a:pPr marL="0" indent="0" algn="l" rtl="0">
              <a:buNone/>
            </a:pPr>
            <a:endParaRPr lang="sv-fi" dirty="0"/>
          </a:p>
        </p:txBody>
      </p:sp>
    </p:spTree>
    <p:extLst>
      <p:ext uri="{BB962C8B-B14F-4D97-AF65-F5344CB8AC3E}">
        <p14:creationId xmlns:p14="http://schemas.microsoft.com/office/powerpoint/2010/main" val="59651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a:xfrm>
            <a:off x="504825" y="337593"/>
            <a:ext cx="6278400" cy="1325563"/>
          </a:xfrm>
        </p:spPr>
        <p:txBody>
          <a:bodyPr>
            <a:normAutofit/>
          </a:bodyPr>
          <a:lstStyle/>
          <a:p>
            <a:pPr algn="l" rtl="0"/>
            <a:r>
              <a:rPr lang="sv-fi" b="0" i="0" u="none" baseline="0">
                <a:solidFill>
                  <a:srgbClr val="CC0000"/>
                </a:solidFill>
                <a:effectLst>
                  <a:outerShdw blurRad="38100" dist="38100" dir="2700000" algn="tl">
                    <a:srgbClr val="000000">
                      <a:alpha val="43137"/>
                    </a:srgbClr>
                  </a:outerShdw>
                </a:effectLst>
              </a:rPr>
              <a:t>Ett äkta möte och principerna för uppskattande lyssnande</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lstStyle/>
          <a:p>
            <a:pPr marL="0" indent="0" algn="l" rtl="0">
              <a:buNone/>
            </a:pPr>
            <a:r>
              <a:rPr lang="sv-fi" b="0" i="0" u="none" baseline="0"/>
              <a:t>Syfte:</a:t>
            </a:r>
          </a:p>
          <a:p>
            <a:pPr lvl="1" algn="l" rtl="0"/>
            <a:r>
              <a:rPr lang="sv-fi" sz="2600" b="0" i="0" u="none" baseline="0"/>
              <a:t>hur möter jag en människa på ett äkta sätt</a:t>
            </a:r>
          </a:p>
          <a:p>
            <a:pPr lvl="1" algn="l" rtl="0"/>
            <a:r>
              <a:rPr lang="sv-fi" sz="2600" b="0" i="0" u="none" baseline="0"/>
              <a:t>närvaro</a:t>
            </a:r>
          </a:p>
          <a:p>
            <a:pPr lvl="1" algn="l" rtl="0"/>
            <a:r>
              <a:rPr lang="sv-fi" sz="2600" b="0" i="0" u="none" baseline="0"/>
              <a:t>viktigheten av att bli hört</a:t>
            </a:r>
          </a:p>
          <a:p>
            <a:pPr marL="0" indent="0" algn="l" rtl="0">
              <a:buNone/>
            </a:pPr>
            <a:endParaRPr lang="sv-fi" dirty="0"/>
          </a:p>
        </p:txBody>
      </p:sp>
    </p:spTree>
    <p:extLst>
      <p:ext uri="{BB962C8B-B14F-4D97-AF65-F5344CB8AC3E}">
        <p14:creationId xmlns:p14="http://schemas.microsoft.com/office/powerpoint/2010/main" val="258162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Praktisk gång</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lstStyle/>
          <a:p>
            <a:pPr marL="0" indent="0" algn="l" rtl="0">
              <a:buNone/>
            </a:pPr>
            <a:r>
              <a:rPr lang="sv-fi" b="0" i="0" u="none" baseline="0"/>
              <a:t>Syfte:</a:t>
            </a:r>
          </a:p>
          <a:p>
            <a:pPr lvl="1" algn="l" rtl="0"/>
            <a:r>
              <a:rPr lang="sv-fi" sz="2600" b="0" i="0" u="none" baseline="0"/>
              <a:t>en trevlig gemensam syssla</a:t>
            </a:r>
          </a:p>
          <a:p>
            <a:pPr lvl="1" algn="l" rtl="0"/>
            <a:r>
              <a:rPr lang="sv-fi" sz="2600" b="0" i="0" u="none" baseline="0"/>
              <a:t>kan vara ett bekantskapsbesök, utflykt, något fysiskt eller något annat som kommits på tillsammans</a:t>
            </a:r>
          </a:p>
          <a:p>
            <a:pPr lvl="1" algn="l" rtl="0"/>
            <a:endParaRPr lang="sv-fi" dirty="0"/>
          </a:p>
          <a:p>
            <a:pPr marL="0" indent="0" algn="l" rtl="0">
              <a:buNone/>
            </a:pPr>
            <a:endParaRPr lang="sv-fi" dirty="0"/>
          </a:p>
        </p:txBody>
      </p:sp>
    </p:spTree>
    <p:extLst>
      <p:ext uri="{BB962C8B-B14F-4D97-AF65-F5344CB8AC3E}">
        <p14:creationId xmlns:p14="http://schemas.microsoft.com/office/powerpoint/2010/main" val="3251876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Sista</a:t>
            </a:r>
            <a:r>
              <a:rPr lang="sv-fi" b="0" i="0" u="none" baseline="0">
                <a:solidFill>
                  <a:srgbClr val="FFC000"/>
                </a:solidFill>
                <a:effectLst>
                  <a:outerShdw blurRad="38100" dist="38100" dir="2700000" algn="tl">
                    <a:srgbClr val="000000">
                      <a:alpha val="43137"/>
                    </a:srgbClr>
                  </a:outerShdw>
                </a:effectLst>
              </a:rPr>
              <a:t> </a:t>
            </a:r>
            <a:r>
              <a:rPr lang="sv-fi" b="0" i="0" u="none" baseline="0">
                <a:solidFill>
                  <a:srgbClr val="CC0000"/>
                </a:solidFill>
                <a:effectLst>
                  <a:outerShdw blurRad="38100" dist="38100" dir="2700000" algn="tl">
                    <a:srgbClr val="000000">
                      <a:alpha val="43137"/>
                    </a:srgbClr>
                  </a:outerShdw>
                </a:effectLst>
              </a:rPr>
              <a:t>gången</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p:txBody>
          <a:bodyPr/>
          <a:lstStyle/>
          <a:p>
            <a:pPr marL="0" indent="0" algn="l" rtl="0">
              <a:buNone/>
            </a:pPr>
            <a:r>
              <a:rPr lang="sv-fi" b="0" i="0" u="none" baseline="0"/>
              <a:t>Syfte:</a:t>
            </a:r>
          </a:p>
          <a:p>
            <a:pPr lvl="1" algn="l" rtl="0"/>
            <a:r>
              <a:rPr lang="sv-fi" sz="2600" b="0" i="0" u="none" baseline="0"/>
              <a:t>att sammanfatta alla gånger</a:t>
            </a:r>
          </a:p>
          <a:p>
            <a:pPr lvl="1" algn="l" rtl="0"/>
            <a:r>
              <a:rPr lang="sv-fi" sz="2600" b="0" i="0" u="none" baseline="0"/>
              <a:t>att höra deltagarnas erfarenheter</a:t>
            </a:r>
          </a:p>
          <a:p>
            <a:pPr lvl="1" algn="l" rtl="0"/>
            <a:r>
              <a:rPr lang="sv-fi" sz="2600" b="0" i="0" u="none" baseline="0"/>
              <a:t>att be om feedback och utvecklingsidéer</a:t>
            </a:r>
          </a:p>
          <a:p>
            <a:pPr lvl="1" algn="l" rtl="0"/>
            <a:r>
              <a:rPr lang="sv-fi" sz="2600" b="0" i="0" u="none" baseline="0"/>
              <a:t>att tacka deltagarna</a:t>
            </a:r>
          </a:p>
        </p:txBody>
      </p:sp>
    </p:spTree>
    <p:extLst>
      <p:ext uri="{BB962C8B-B14F-4D97-AF65-F5344CB8AC3E}">
        <p14:creationId xmlns:p14="http://schemas.microsoft.com/office/powerpoint/2010/main" val="73675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Mentorns stödnätverk</a:t>
            </a:r>
          </a:p>
        </p:txBody>
      </p:sp>
    </p:spTree>
    <p:extLst>
      <p:ext uri="{BB962C8B-B14F-4D97-AF65-F5344CB8AC3E}">
        <p14:creationId xmlns:p14="http://schemas.microsoft.com/office/powerpoint/2010/main" val="15851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1C0BA-4DB3-4AAA-9DBC-CF5088B4A0FA}"/>
              </a:ext>
            </a:extLst>
          </p:cNvPr>
          <p:cNvSpPr>
            <a:spLocks noGrp="1"/>
          </p:cNvSpPr>
          <p:nvPr>
            <p:ph type="title"/>
          </p:nvPr>
        </p:nvSpPr>
        <p:spPr/>
        <p:txBody>
          <a:bodyPr/>
          <a:lstStyle/>
          <a:p>
            <a:pPr algn="l" rtl="0"/>
            <a:r>
              <a:rPr lang="sv-fi" b="0" i="0" u="none" baseline="0">
                <a:solidFill>
                  <a:srgbClr val="CC0000"/>
                </a:solidFill>
                <a:effectLst>
                  <a:outerShdw blurRad="38100" dist="38100" dir="2700000" algn="tl">
                    <a:srgbClr val="000000">
                      <a:alpha val="43137"/>
                    </a:srgbClr>
                  </a:outerShdw>
                </a:effectLst>
              </a:rPr>
              <a:t>Hur kommer du med?</a:t>
            </a:r>
          </a:p>
        </p:txBody>
      </p:sp>
      <p:sp>
        <p:nvSpPr>
          <p:cNvPr id="3" name="Sisällön paikkamerkki 2">
            <a:extLst>
              <a:ext uri="{FF2B5EF4-FFF2-40B4-BE49-F238E27FC236}">
                <a16:creationId xmlns:a16="http://schemas.microsoft.com/office/drawing/2014/main" id="{F6C9FC01-F981-4E57-B5B1-65FAA968A133}"/>
              </a:ext>
            </a:extLst>
          </p:cNvPr>
          <p:cNvSpPr>
            <a:spLocks noGrp="1"/>
          </p:cNvSpPr>
          <p:nvPr>
            <p:ph idx="1"/>
          </p:nvPr>
        </p:nvSpPr>
        <p:spPr>
          <a:xfrm>
            <a:off x="628649" y="1605850"/>
            <a:ext cx="8006303" cy="4318700"/>
          </a:xfrm>
        </p:spPr>
        <p:txBody>
          <a:bodyPr>
            <a:normAutofit/>
          </a:bodyPr>
          <a:lstStyle/>
          <a:p>
            <a:pPr algn="l" rtl="0"/>
            <a:r>
              <a:rPr lang="sv-fi" sz="2600" b="0" i="0" u="none" baseline="0"/>
              <a:t>Denna är en ny frivilliguppgift och man behöver inte vara FRK frivillig för att komma med i uppgiften</a:t>
            </a:r>
          </a:p>
          <a:p>
            <a:pPr algn="l" rtl="0"/>
            <a:r>
              <a:rPr lang="sv-fi" sz="2600" b="0" i="0" u="none" baseline="0"/>
              <a:t>Man ska ha tagit Grundkurs i vänverksamhet</a:t>
            </a:r>
          </a:p>
          <a:p>
            <a:pPr algn="l" rtl="0"/>
            <a:r>
              <a:rPr lang="sv-fi" sz="2600" b="0" i="0" u="none" baseline="0"/>
              <a:t>Fundera på din motivation och om du har tid för att engagera (man ska handleda en helhet som innehåller 6-8 gånger)</a:t>
            </a:r>
          </a:p>
          <a:p>
            <a:pPr algn="l" rtl="0"/>
            <a:r>
              <a:rPr lang="sv-fi" sz="2600" b="0" i="0" u="none" baseline="0"/>
              <a:t>Vänförmedlaren intervjuar före man börjar</a:t>
            </a:r>
          </a:p>
          <a:p>
            <a:pPr marL="0" indent="0" algn="l" rtl="0">
              <a:buNone/>
            </a:pPr>
            <a:endParaRPr lang="sv-fi" sz="2600" dirty="0"/>
          </a:p>
        </p:txBody>
      </p:sp>
    </p:spTree>
    <p:extLst>
      <p:ext uri="{BB962C8B-B14F-4D97-AF65-F5344CB8AC3E}">
        <p14:creationId xmlns:p14="http://schemas.microsoft.com/office/powerpoint/2010/main" val="3309611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7037E1-F6CC-4B90-953C-8327BFE1AE2F}"/>
              </a:ext>
            </a:extLst>
          </p:cNvPr>
          <p:cNvSpPr>
            <a:spLocks noGrp="1"/>
          </p:cNvSpPr>
          <p:nvPr>
            <p:ph type="title"/>
          </p:nvPr>
        </p:nvSpPr>
        <p:spPr>
          <a:xfrm>
            <a:off x="628650" y="280287"/>
            <a:ext cx="6278400" cy="1325563"/>
          </a:xfrm>
        </p:spPr>
        <p:txBody>
          <a:bodyPr anchor="ctr">
            <a:normAutofit/>
          </a:bodyPr>
          <a:lstStyle/>
          <a:p>
            <a:pPr algn="l" rtl="0"/>
            <a:r>
              <a:rPr lang="sv-fi" b="0" i="0" u="none" baseline="0">
                <a:solidFill>
                  <a:srgbClr val="C00000"/>
                </a:solidFill>
                <a:effectLst>
                  <a:outerShdw blurRad="38100" dist="38100" dir="2700000" algn="tl">
                    <a:srgbClr val="000000">
                      <a:alpha val="43137"/>
                    </a:srgbClr>
                  </a:outerShdw>
                </a:effectLst>
              </a:rPr>
              <a:t>Mentorns stödnätverk</a:t>
            </a:r>
          </a:p>
        </p:txBody>
      </p:sp>
      <p:pic>
        <p:nvPicPr>
          <p:cNvPr id="4" name="Kuva 3">
            <a:extLst>
              <a:ext uri="{FF2B5EF4-FFF2-40B4-BE49-F238E27FC236}">
                <a16:creationId xmlns:a16="http://schemas.microsoft.com/office/drawing/2014/main" id="{19BF3201-8490-458E-ABCD-121379F87F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
          <a:stretch/>
        </p:blipFill>
        <p:spPr>
          <a:xfrm>
            <a:off x="628650" y="1825625"/>
            <a:ext cx="3886200" cy="4032000"/>
          </a:xfrm>
          <a:prstGeom prst="rect">
            <a:avLst/>
          </a:prstGeom>
          <a:noFill/>
        </p:spPr>
      </p:pic>
      <p:sp>
        <p:nvSpPr>
          <p:cNvPr id="3" name="Sisällön paikkamerkki 2">
            <a:extLst>
              <a:ext uri="{FF2B5EF4-FFF2-40B4-BE49-F238E27FC236}">
                <a16:creationId xmlns:a16="http://schemas.microsoft.com/office/drawing/2014/main" id="{1C289AFA-6785-4429-A8C5-D6A108BE2DDD}"/>
              </a:ext>
            </a:extLst>
          </p:cNvPr>
          <p:cNvSpPr>
            <a:spLocks noGrp="1"/>
          </p:cNvSpPr>
          <p:nvPr>
            <p:ph sz="half" idx="2"/>
          </p:nvPr>
        </p:nvSpPr>
        <p:spPr>
          <a:xfrm>
            <a:off x="4629150" y="1825625"/>
            <a:ext cx="3886200" cy="4032000"/>
          </a:xfrm>
        </p:spPr>
        <p:txBody>
          <a:bodyPr>
            <a:normAutofit fontScale="92500"/>
          </a:bodyPr>
          <a:lstStyle/>
          <a:p>
            <a:pPr lvl="1" algn="l" rtl="0"/>
            <a:r>
              <a:rPr lang="sv-fi" sz="2400" b="0" i="0" u="none" baseline="0"/>
              <a:t>Avdelningens styrelse</a:t>
            </a:r>
          </a:p>
          <a:p>
            <a:pPr lvl="1" algn="l" rtl="0"/>
            <a:endParaRPr lang="sv-fi" sz="1600" dirty="0"/>
          </a:p>
          <a:p>
            <a:pPr lvl="1" algn="l" rtl="0"/>
            <a:r>
              <a:rPr lang="sv-fi" sz="2400" b="0" i="0" u="none" baseline="0"/>
              <a:t>Avdelningens vänförmedlare eller vänförmedlingsteam</a:t>
            </a:r>
          </a:p>
          <a:p>
            <a:pPr marL="457200" lvl="1" indent="0" algn="l" rtl="0">
              <a:buNone/>
            </a:pPr>
            <a:endParaRPr lang="sv-fi" sz="1600" dirty="0"/>
          </a:p>
          <a:p>
            <a:pPr lvl="1" algn="l" rtl="0"/>
            <a:r>
              <a:rPr lang="sv-fi" sz="2400" b="0" i="0" u="none" baseline="0"/>
              <a:t>Distriktets ansvarsperson för socialt välbefinnande</a:t>
            </a:r>
          </a:p>
        </p:txBody>
      </p:sp>
    </p:spTree>
    <p:extLst>
      <p:ext uri="{BB962C8B-B14F-4D97-AF65-F5344CB8AC3E}">
        <p14:creationId xmlns:p14="http://schemas.microsoft.com/office/powerpoint/2010/main" val="4005895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08BD6D6-5965-47BA-BE43-43934851A2EC}"/>
              </a:ext>
            </a:extLst>
          </p:cNvPr>
          <p:cNvSpPr>
            <a:spLocks noGrp="1"/>
          </p:cNvSpPr>
          <p:nvPr>
            <p:ph type="title"/>
          </p:nvPr>
        </p:nvSpPr>
        <p:spPr>
          <a:xfrm>
            <a:off x="628650" y="337593"/>
            <a:ext cx="6248400" cy="1325563"/>
          </a:xfrm>
        </p:spPr>
        <p:txBody>
          <a:bodyPr anchor="ctr">
            <a:normAutofit/>
          </a:bodyPr>
          <a:lstStyle/>
          <a:p>
            <a:pPr algn="ctr" rtl="0"/>
            <a:r>
              <a:rPr lang="sv-fi" sz="8000" b="1" i="0" u="none" baseline="0">
                <a:solidFill>
                  <a:srgbClr val="CC0000"/>
                </a:solidFill>
                <a:effectLst>
                  <a:outerShdw blurRad="38100" dist="38100" dir="2700000" algn="tl">
                    <a:srgbClr val="000000">
                      <a:alpha val="43137"/>
                    </a:srgbClr>
                  </a:outerShdw>
                </a:effectLst>
                <a:latin typeface="Bradley Hand ITC" panose="03070402050302030203" pitchFamily="66" charset="0"/>
                <a:ea typeface="Bradley Hand ITC" panose="03070402050302030203" pitchFamily="66" charset="0"/>
                <a:cs typeface="Bradley Hand ITC" panose="03070402050302030203" pitchFamily="66" charset="0"/>
                <a:sym typeface="Bradley Hand ITC" panose="03070402050302030203" pitchFamily="66" charset="0"/>
              </a:rPr>
              <a:t>Tack!</a:t>
            </a:r>
          </a:p>
        </p:txBody>
      </p:sp>
      <p:pic>
        <p:nvPicPr>
          <p:cNvPr id="4" name="Sisällön paikkamerkki 3" descr="Kuva, joka sisältää kohteen ruoka, pala, rakennus, useat&#10;&#10;Kuvaus luotu automaattisesti">
            <a:extLst>
              <a:ext uri="{FF2B5EF4-FFF2-40B4-BE49-F238E27FC236}">
                <a16:creationId xmlns:a16="http://schemas.microsoft.com/office/drawing/2014/main" id="{3976FC8A-358C-49B1-881F-A22B460FCF0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28650" y="1825625"/>
            <a:ext cx="7886700" cy="4032000"/>
          </a:xfrm>
          <a:prstGeom prst="rect">
            <a:avLst/>
          </a:prstGeom>
          <a:noFill/>
        </p:spPr>
      </p:pic>
    </p:spTree>
    <p:extLst>
      <p:ext uri="{BB962C8B-B14F-4D97-AF65-F5344CB8AC3E}">
        <p14:creationId xmlns:p14="http://schemas.microsoft.com/office/powerpoint/2010/main" val="100159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930E677-B8D5-4839-9DCF-E9A02AAB887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655788" y="1161350"/>
            <a:ext cx="4278662" cy="4887025"/>
          </a:xfrm>
          <a:prstGeom prst="rect">
            <a:avLst/>
          </a:prstGeom>
        </p:spPr>
      </p:pic>
      <p:sp>
        <p:nvSpPr>
          <p:cNvPr id="2" name="Otsikko 1">
            <a:extLst>
              <a:ext uri="{FF2B5EF4-FFF2-40B4-BE49-F238E27FC236}">
                <a16:creationId xmlns:a16="http://schemas.microsoft.com/office/drawing/2014/main" id="{E3A90DBB-04B4-49E9-9503-329A63B69929}"/>
              </a:ext>
            </a:extLst>
          </p:cNvPr>
          <p:cNvSpPr>
            <a:spLocks noGrp="1"/>
          </p:cNvSpPr>
          <p:nvPr>
            <p:ph type="title"/>
          </p:nvPr>
        </p:nvSpPr>
        <p:spPr>
          <a:xfrm>
            <a:off x="333375" y="313275"/>
            <a:ext cx="6278400" cy="929388"/>
          </a:xfrm>
        </p:spPr>
        <p:txBody>
          <a:bodyPr/>
          <a:lstStyle/>
          <a:p>
            <a:pPr algn="l" rtl="0"/>
            <a:r>
              <a:rPr lang="sv-fi" b="0" i="0" u="none" baseline="0">
                <a:solidFill>
                  <a:srgbClr val="CC0000"/>
                </a:solidFill>
                <a:effectLst>
                  <a:outerShdw blurRad="38100" dist="38100" dir="2700000" algn="tl">
                    <a:srgbClr val="000000">
                      <a:alpha val="43137"/>
                    </a:srgbClr>
                  </a:outerShdw>
                </a:effectLst>
              </a:rPr>
              <a:t>Låt oss lära känna varandra</a:t>
            </a:r>
          </a:p>
        </p:txBody>
      </p:sp>
      <p:sp>
        <p:nvSpPr>
          <p:cNvPr id="3" name="Sisällön paikkamerkki 2">
            <a:extLst>
              <a:ext uri="{FF2B5EF4-FFF2-40B4-BE49-F238E27FC236}">
                <a16:creationId xmlns:a16="http://schemas.microsoft.com/office/drawing/2014/main" id="{ACD4F188-13DA-4083-96C7-082D8A1B3A02}"/>
              </a:ext>
            </a:extLst>
          </p:cNvPr>
          <p:cNvSpPr>
            <a:spLocks noGrp="1"/>
          </p:cNvSpPr>
          <p:nvPr>
            <p:ph idx="1"/>
          </p:nvPr>
        </p:nvSpPr>
        <p:spPr>
          <a:xfrm>
            <a:off x="333375" y="1323976"/>
            <a:ext cx="8115300" cy="4638425"/>
          </a:xfrm>
        </p:spPr>
        <p:txBody>
          <a:bodyPr numCol="2"/>
          <a:lstStyle/>
          <a:p>
            <a:pPr lvl="0" algn="l" rtl="0"/>
            <a:r>
              <a:rPr lang="sv-fi" b="0" i="0" u="none" baseline="0">
                <a:solidFill>
                  <a:prstClr val="black"/>
                </a:solidFill>
              </a:rPr>
              <a:t>Berätta lite om dig själv</a:t>
            </a:r>
          </a:p>
          <a:p>
            <a:pPr marL="0" lvl="0" indent="0" algn="l" rtl="0">
              <a:buNone/>
            </a:pPr>
            <a:endParaRPr lang="sv-fi" sz="1200" dirty="0">
              <a:solidFill>
                <a:prstClr val="black"/>
              </a:solidFill>
            </a:endParaRPr>
          </a:p>
          <a:p>
            <a:pPr lvl="1" algn="l" rtl="0"/>
            <a:r>
              <a:rPr lang="sv-fi" b="0" i="0" u="none" baseline="0">
                <a:solidFill>
                  <a:prstClr val="black"/>
                </a:solidFill>
              </a:rPr>
              <a:t>Namn och varifrån kommer du?</a:t>
            </a:r>
          </a:p>
          <a:p>
            <a:pPr lvl="1" algn="l" rtl="0"/>
            <a:r>
              <a:rPr lang="sv-fi" b="0" i="0" u="none" baseline="0">
                <a:solidFill>
                  <a:prstClr val="black"/>
                </a:solidFill>
              </a:rPr>
              <a:t>Är Röda Korsets verksamhet bekant för dig?</a:t>
            </a:r>
          </a:p>
          <a:p>
            <a:pPr lvl="1" algn="l" rtl="0"/>
            <a:r>
              <a:rPr lang="sv-fi" b="0" i="0" u="none" baseline="0">
                <a:solidFill>
                  <a:prstClr val="black"/>
                </a:solidFill>
              </a:rPr>
              <a:t>Varför du är här?</a:t>
            </a:r>
          </a:p>
          <a:p>
            <a:pPr lvl="1" algn="l" rtl="0"/>
            <a:r>
              <a:rPr lang="sv-fi" b="0" i="0" u="none" baseline="0">
                <a:solidFill>
                  <a:prstClr val="black"/>
                </a:solidFill>
              </a:rPr>
              <a:t>Vilka förväntningar har du?</a:t>
            </a:r>
          </a:p>
          <a:p>
            <a:pPr marL="0" indent="0" algn="l" rtl="0">
              <a:buNone/>
            </a:pPr>
            <a:endParaRPr lang="sv-fi" dirty="0"/>
          </a:p>
        </p:txBody>
      </p:sp>
    </p:spTree>
    <p:extLst>
      <p:ext uri="{BB962C8B-B14F-4D97-AF65-F5344CB8AC3E}">
        <p14:creationId xmlns:p14="http://schemas.microsoft.com/office/powerpoint/2010/main" val="54061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Mångsidig vänverksamhet och vänförmedlare</a:t>
            </a:r>
          </a:p>
        </p:txBody>
      </p:sp>
    </p:spTree>
    <p:extLst>
      <p:ext uri="{BB962C8B-B14F-4D97-AF65-F5344CB8AC3E}">
        <p14:creationId xmlns:p14="http://schemas.microsoft.com/office/powerpoint/2010/main" val="89269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8541B-51F1-4096-959B-7ED35E2D5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 y="196455"/>
            <a:ext cx="9143131" cy="64650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3C4186-3055-45DB-A442-41402EA9F114}"/>
              </a:ext>
            </a:extLst>
          </p:cNvPr>
          <p:cNvSpPr>
            <a:spLocks noGrp="1"/>
          </p:cNvSpPr>
          <p:nvPr>
            <p:ph type="title"/>
          </p:nvPr>
        </p:nvSpPr>
        <p:spPr>
          <a:xfrm>
            <a:off x="628650" y="280287"/>
            <a:ext cx="6278400" cy="1018413"/>
          </a:xfrm>
        </p:spPr>
        <p:txBody>
          <a:bodyPr>
            <a:normAutofit/>
          </a:bodyPr>
          <a:lstStyle/>
          <a:p>
            <a:pPr algn="l" rtl="0"/>
            <a:r>
              <a:rPr lang="sv-fi" b="0" i="0" u="none" baseline="0">
                <a:solidFill>
                  <a:srgbClr val="CC0000"/>
                </a:solidFill>
                <a:effectLst>
                  <a:outerShdw blurRad="38100" dist="38100" dir="2700000" algn="tl">
                    <a:srgbClr val="000000">
                      <a:alpha val="43137"/>
                    </a:srgbClr>
                  </a:outerShdw>
                </a:effectLst>
              </a:rPr>
              <a:t>Spelregler för vänverksamheten</a:t>
            </a:r>
          </a:p>
        </p:txBody>
      </p:sp>
      <p:sp>
        <p:nvSpPr>
          <p:cNvPr id="3" name="Sisällön paikkamerkki 2">
            <a:extLst>
              <a:ext uri="{FF2B5EF4-FFF2-40B4-BE49-F238E27FC236}">
                <a16:creationId xmlns:a16="http://schemas.microsoft.com/office/drawing/2014/main" id="{C948DF1C-6CD4-41EF-86C1-E0A631F81B65}"/>
              </a:ext>
            </a:extLst>
          </p:cNvPr>
          <p:cNvSpPr>
            <a:spLocks noGrp="1"/>
          </p:cNvSpPr>
          <p:nvPr>
            <p:ph idx="1"/>
          </p:nvPr>
        </p:nvSpPr>
        <p:spPr>
          <a:xfrm>
            <a:off x="523875" y="1527300"/>
            <a:ext cx="7886700" cy="4032000"/>
          </a:xfrm>
        </p:spPr>
        <p:txBody>
          <a:bodyPr>
            <a:normAutofit/>
          </a:bodyPr>
          <a:lstStyle/>
          <a:p>
            <a:pPr lvl="1" algn="l" rtl="0"/>
            <a:r>
              <a:rPr lang="sv-fi" b="0" i="0" u="none" baseline="0"/>
              <a:t>Med en vanlig människas färdigheter</a:t>
            </a:r>
          </a:p>
          <a:p>
            <a:pPr lvl="1" algn="l" rtl="0"/>
            <a:r>
              <a:rPr lang="sv-fi" b="0" i="0" u="none" baseline="0"/>
              <a:t>Oavlönat</a:t>
            </a:r>
          </a:p>
          <a:p>
            <a:pPr lvl="1" algn="l" rtl="0"/>
            <a:r>
              <a:rPr lang="sv-fi" b="0" i="0" u="none" baseline="0"/>
              <a:t>Frivillighet</a:t>
            </a:r>
          </a:p>
          <a:p>
            <a:pPr lvl="1" algn="l" rtl="0"/>
            <a:r>
              <a:rPr lang="sv-fi" b="0" i="0" u="none" baseline="0"/>
              <a:t>Tillförlitlighet</a:t>
            </a:r>
          </a:p>
          <a:p>
            <a:pPr lvl="1" algn="l" rtl="0"/>
            <a:r>
              <a:rPr lang="sv-fi" b="0" i="0" u="none" baseline="0"/>
              <a:t>Tystnadsplikt och sekretess</a:t>
            </a:r>
          </a:p>
          <a:p>
            <a:pPr lvl="1" algn="l" rtl="0"/>
            <a:r>
              <a:rPr lang="sv-fi" b="0" i="0" u="none" baseline="0"/>
              <a:t>Neutralitet</a:t>
            </a:r>
          </a:p>
          <a:p>
            <a:pPr lvl="1" algn="l" rtl="0"/>
            <a:r>
              <a:rPr lang="sv-fi" b="0" i="0" u="none" baseline="0"/>
              <a:t>Verksamhet på den hjälpbehövandes villkor</a:t>
            </a:r>
          </a:p>
          <a:p>
            <a:pPr lvl="1" algn="l" rtl="0"/>
            <a:r>
              <a:rPr lang="sv-fi" b="0" i="0" u="none" baseline="0"/>
              <a:t>Jämlikhet</a:t>
            </a:r>
          </a:p>
          <a:p>
            <a:pPr lvl="1" algn="l" rtl="0"/>
            <a:r>
              <a:rPr lang="sv-fi" b="0" i="0" u="none" baseline="0"/>
              <a:t>Glädje i verksamheten</a:t>
            </a:r>
          </a:p>
          <a:p>
            <a:endParaRPr lang="sv-fi" dirty="0"/>
          </a:p>
        </p:txBody>
      </p:sp>
    </p:spTree>
    <p:extLst>
      <p:ext uri="{BB962C8B-B14F-4D97-AF65-F5344CB8AC3E}">
        <p14:creationId xmlns:p14="http://schemas.microsoft.com/office/powerpoint/2010/main" val="148051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9CC1D-FC69-4FCA-8000-05182803209F}"/>
              </a:ext>
            </a:extLst>
          </p:cNvPr>
          <p:cNvSpPr>
            <a:spLocks noGrp="1"/>
          </p:cNvSpPr>
          <p:nvPr>
            <p:ph type="title"/>
          </p:nvPr>
        </p:nvSpPr>
        <p:spPr>
          <a:xfrm>
            <a:off x="476250" y="251713"/>
            <a:ext cx="6278400" cy="948438"/>
          </a:xfrm>
        </p:spPr>
        <p:txBody>
          <a:bodyPr/>
          <a:lstStyle/>
          <a:p>
            <a:pPr algn="l" rtl="0"/>
            <a:r>
              <a:rPr lang="sv-fi" b="0" i="0" u="none" baseline="0">
                <a:solidFill>
                  <a:srgbClr val="CC0000"/>
                </a:solidFill>
                <a:effectLst>
                  <a:outerShdw blurRad="38100" dist="38100" dir="2700000" algn="tl">
                    <a:srgbClr val="000000">
                      <a:alpha val="43137"/>
                    </a:srgbClr>
                  </a:outerShdw>
                </a:effectLst>
              </a:rPr>
              <a:t>Vad gör vänförmedlaren?</a:t>
            </a:r>
          </a:p>
        </p:txBody>
      </p:sp>
      <p:sp>
        <p:nvSpPr>
          <p:cNvPr id="3" name="Sisällön paikkamerkki 2">
            <a:extLst>
              <a:ext uri="{FF2B5EF4-FFF2-40B4-BE49-F238E27FC236}">
                <a16:creationId xmlns:a16="http://schemas.microsoft.com/office/drawing/2014/main" id="{1B81E05F-D225-4A78-93F9-8159D3D9BE18}"/>
              </a:ext>
            </a:extLst>
          </p:cNvPr>
          <p:cNvSpPr>
            <a:spLocks noGrp="1"/>
          </p:cNvSpPr>
          <p:nvPr>
            <p:ph idx="1"/>
          </p:nvPr>
        </p:nvSpPr>
        <p:spPr>
          <a:xfrm>
            <a:off x="876300" y="1181162"/>
            <a:ext cx="7886700" cy="4495675"/>
          </a:xfrm>
        </p:spPr>
        <p:txBody>
          <a:bodyPr>
            <a:normAutofit fontScale="55000" lnSpcReduction="20000"/>
          </a:bodyPr>
          <a:lstStyle/>
          <a:p>
            <a:pPr algn="l" rtl="0">
              <a:lnSpc>
                <a:spcPct val="120000"/>
              </a:lnSpc>
            </a:pPr>
            <a:r>
              <a:rPr lang="sv-fi" b="0" i="0" u="none" baseline="0"/>
              <a:t>Söker lämpliga personer för att bilda ett vänpar och sammanför paret antingen så att medlaren själv är närvarande eller per telefon eller e-post</a:t>
            </a:r>
          </a:p>
          <a:p>
            <a:pPr algn="l" rtl="0">
              <a:lnSpc>
                <a:spcPct val="120000"/>
              </a:lnSpc>
            </a:pPr>
            <a:r>
              <a:rPr lang="sv-fi" b="0" i="0" u="none" baseline="0"/>
              <a:t>Förmedlar frivilliga som vänner och till biståndsuppgifter av engångskaraktär (ledsagare osv.) </a:t>
            </a:r>
          </a:p>
          <a:p>
            <a:pPr algn="l" rtl="0">
              <a:lnSpc>
                <a:spcPct val="120000"/>
              </a:lnSpc>
            </a:pPr>
            <a:r>
              <a:rPr lang="sv-fi" b="0" i="0" u="none" baseline="0"/>
              <a:t>Deltar i rekrytering av de frivilliga och intervjuar dem innan de sätter i gång vänverksamheten</a:t>
            </a:r>
          </a:p>
          <a:p>
            <a:pPr algn="l" rtl="0">
              <a:lnSpc>
                <a:spcPct val="120000"/>
              </a:lnSpc>
            </a:pPr>
            <a:r>
              <a:rPr lang="sv-fi" b="0" i="0" u="none" baseline="0"/>
              <a:t>Följer vänrelationerna; stöder den frivilliga i uppgiften och i utmanande situationer tillsammans med mentorn</a:t>
            </a:r>
          </a:p>
          <a:p>
            <a:pPr algn="l" rtl="0"/>
            <a:r>
              <a:rPr lang="sv-fi" b="0" i="0" u="none" baseline="0"/>
              <a:t>Har jouren enligt överenskommelse  </a:t>
            </a:r>
          </a:p>
          <a:p>
            <a:pPr algn="l" rtl="0">
              <a:lnSpc>
                <a:spcPct val="120000"/>
              </a:lnSpc>
            </a:pPr>
            <a:r>
              <a:rPr lang="sv-fi" b="0" i="0" u="none" baseline="0"/>
              <a:t>Sköter registret för de frivilliga och kunderna och uppdaterar registret </a:t>
            </a:r>
          </a:p>
          <a:p>
            <a:pPr algn="l" rtl="0"/>
            <a:r>
              <a:rPr lang="sv-fi" b="0" i="0" u="none" baseline="0"/>
              <a:t>Samlar ihop informationen och rapporterar om vänverksamheten</a:t>
            </a:r>
          </a:p>
        </p:txBody>
      </p:sp>
    </p:spTree>
    <p:extLst>
      <p:ext uri="{BB962C8B-B14F-4D97-AF65-F5344CB8AC3E}">
        <p14:creationId xmlns:p14="http://schemas.microsoft.com/office/powerpoint/2010/main" val="88800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35333" y="2748556"/>
            <a:ext cx="8673333" cy="1467184"/>
          </a:xfrm>
        </p:spPr>
        <p:txBody>
          <a:bodyPr anchor="ctr">
            <a:normAutofit/>
          </a:bodyPr>
          <a:lstStyle/>
          <a:p>
            <a:pPr algn="ctr" rtl="0">
              <a:lnSpc>
                <a:spcPct val="110000"/>
              </a:lnSpc>
            </a:pPr>
            <a:r>
              <a:rPr lang="sv-fi" sz="3200" b="1" i="0" u="none" baseline="0"/>
              <a:t>Vad är mentorskap?</a:t>
            </a:r>
          </a:p>
        </p:txBody>
      </p:sp>
    </p:spTree>
    <p:extLst>
      <p:ext uri="{BB962C8B-B14F-4D97-AF65-F5344CB8AC3E}">
        <p14:creationId xmlns:p14="http://schemas.microsoft.com/office/powerpoint/2010/main" val="1848158536"/>
      </p:ext>
    </p:extLst>
  </p:cSld>
  <p:clrMapOvr>
    <a:masterClrMapping/>
  </p:clrMapOvr>
</p:sld>
</file>

<file path=ppt/theme/theme1.xml><?xml version="1.0" encoding="utf-8"?>
<a:theme xmlns:a="http://schemas.openxmlformats.org/drawingml/2006/main" name="Office-teema">
  <a:themeElements>
    <a:clrScheme name="SPR_varit">
      <a:dk1>
        <a:sysClr val="windowText" lastClr="000000"/>
      </a:dk1>
      <a:lt1>
        <a:srgbClr val="FFFFFF"/>
      </a:lt1>
      <a:dk2>
        <a:srgbClr val="000000"/>
      </a:dk2>
      <a:lt2>
        <a:srgbClr val="FFFFFF"/>
      </a:lt2>
      <a:accent1>
        <a:srgbClr val="CC0000"/>
      </a:accent1>
      <a:accent2>
        <a:srgbClr val="FECB00"/>
      </a:accent2>
      <a:accent3>
        <a:srgbClr val="3DB7E4"/>
      </a:accent3>
      <a:accent4>
        <a:srgbClr val="FF7900"/>
      </a:accent4>
      <a:accent5>
        <a:srgbClr val="BED600"/>
      </a:accent5>
      <a:accent6>
        <a:srgbClr val="0065BD"/>
      </a:accent6>
      <a:hlink>
        <a:srgbClr val="CC0000"/>
      </a:hlink>
      <a:folHlink>
        <a:srgbClr val="0065BD"/>
      </a:folHlink>
    </a:clrScheme>
    <a:fontScheme name="SPR_fontit">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PR_suomi_vaaka.potx" id="{D80EC69F-803B-4484-A421-7BD1B734E6A4}" vid="{4405367F-0946-4653-8A4D-324406EE846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95D30587709EF4BAACF001BFCF78270" ma:contentTypeVersion="12" ma:contentTypeDescription="Skapa ett nytt dokument." ma:contentTypeScope="" ma:versionID="84036fa2d019def07442c549410adb4d">
  <xsd:schema xmlns:xsd="http://www.w3.org/2001/XMLSchema" xmlns:xs="http://www.w3.org/2001/XMLSchema" xmlns:p="http://schemas.microsoft.com/office/2006/metadata/properties" xmlns:ns3="2af48568-3391-48e6-8fa9-7a184b2e40b0" xmlns:ns4="2bc45bbb-b9c7-4c61-b4cd-20104ae02a70" targetNamespace="http://schemas.microsoft.com/office/2006/metadata/properties" ma:root="true" ma:fieldsID="292048d1683d6e3e36d0f8c31b00be6f" ns3:_="" ns4:_="">
    <xsd:import namespace="2af48568-3391-48e6-8fa9-7a184b2e40b0"/>
    <xsd:import namespace="2bc45bbb-b9c7-4c61-b4cd-20104ae02a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8568-3391-48e6-8fa9-7a184b2e40b0"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45bbb-b9c7-4c61-b4cd-20104ae02a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E6A4F1-E1B8-4100-8FA7-8C12BCB11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8568-3391-48e6-8fa9-7a184b2e40b0"/>
    <ds:schemaRef ds:uri="2bc45bbb-b9c7-4c61-b4cd-20104ae02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230D70-BFA7-484C-9DAA-659B1B098818}">
  <ds:schemaRefs>
    <ds:schemaRef ds:uri="http://schemas.microsoft.com/sharepoint/v3/contenttype/forms"/>
  </ds:schemaRefs>
</ds:datastoreItem>
</file>

<file path=customXml/itemProps3.xml><?xml version="1.0" encoding="utf-8"?>
<ds:datastoreItem xmlns:ds="http://schemas.openxmlformats.org/officeDocument/2006/customXml" ds:itemID="{6F3EED3B-FF40-4064-9427-13D7E9B62757}">
  <ds:schemaRefs>
    <ds:schemaRef ds:uri="2bc45bbb-b9c7-4c61-b4cd-20104ae02a70"/>
    <ds:schemaRef ds:uri="http://purl.org/dc/dcmitype/"/>
    <ds:schemaRef ds:uri="http://schemas.microsoft.com/office/infopath/2007/PartnerControls"/>
    <ds:schemaRef ds:uri="2af48568-3391-48e6-8fa9-7a184b2e40b0"/>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456</TotalTime>
  <Words>3235</Words>
  <Application>Microsoft Office PowerPoint</Application>
  <PresentationFormat>Näytössä katseltava diaesitys (4:3)</PresentationFormat>
  <Paragraphs>339</Paragraphs>
  <Slides>36</Slides>
  <Notes>26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36</vt:i4>
      </vt:variant>
    </vt:vector>
  </HeadingPairs>
  <TitlesOfParts>
    <vt:vector size="44" baseType="lpstr">
      <vt:lpstr>Arial</vt:lpstr>
      <vt:lpstr>Bradley Hand ITC</vt:lpstr>
      <vt:lpstr>Calibri</vt:lpstr>
      <vt:lpstr>Times</vt:lpstr>
      <vt:lpstr>Times New Roman</vt:lpstr>
      <vt:lpstr>Verdana</vt:lpstr>
      <vt:lpstr>Wingdings</vt:lpstr>
      <vt:lpstr>Office-teema</vt:lpstr>
      <vt:lpstr>Mentorskapsmodell för vänverksamheten</vt:lpstr>
      <vt:lpstr>Varför är vi här?</vt:lpstr>
      <vt:lpstr>Utbildningens innehåll</vt:lpstr>
      <vt:lpstr>Låt oss lära känna varandra</vt:lpstr>
      <vt:lpstr>Mångsidig vänverksamhet och vänförmedlare</vt:lpstr>
      <vt:lpstr>PowerPoint-esitys</vt:lpstr>
      <vt:lpstr>Spelregler för vänverksamheten</vt:lpstr>
      <vt:lpstr>Vad gör vänförmedlaren?</vt:lpstr>
      <vt:lpstr>Vad är mentorskap?</vt:lpstr>
      <vt:lpstr>Vad är mentorskap?</vt:lpstr>
      <vt:lpstr>Vad är mentorskap konkret?</vt:lpstr>
      <vt:lpstr>Principerna för mentorskapet</vt:lpstr>
      <vt:lpstr>Fundera parvis</vt:lpstr>
      <vt:lpstr>Så här lyckas jag som en mentor</vt:lpstr>
      <vt:lpstr>Fördelar med mentorskapet för den frivilliga vännen och för mentorn</vt:lpstr>
      <vt:lpstr>Fördelar med mentorn och mentorskapet för vänförmedlaren</vt:lpstr>
      <vt:lpstr>Grupp och hur man handleder den</vt:lpstr>
      <vt:lpstr>Gruppens faser (bl.a. Bruce Tuckman)</vt:lpstr>
      <vt:lpstr>PowerPoint-esitys</vt:lpstr>
      <vt:lpstr>Grupp och hur man handleder den</vt:lpstr>
      <vt:lpstr>Fundera parvis</vt:lpstr>
      <vt:lpstr>Spelreglerna för en konstruktiv diskussion (Dialogpaus)</vt:lpstr>
      <vt:lpstr>Så här ställer du dialogiska frågor</vt:lpstr>
      <vt:lpstr>Kamratstödsmöten (längd 2-3 h)</vt:lpstr>
      <vt:lpstr>Att börja gruppen och lära känna varandra</vt:lpstr>
      <vt:lpstr>Egen ork och resurser</vt:lpstr>
      <vt:lpstr>Utmanande situationer</vt:lpstr>
      <vt:lpstr>”Skämma bort-kväll”</vt:lpstr>
      <vt:lpstr>Expertbesök och utbildningar</vt:lpstr>
      <vt:lpstr>Ett äkta möte och principerna för uppskattande lyssnande</vt:lpstr>
      <vt:lpstr>Praktisk gång</vt:lpstr>
      <vt:lpstr>Sista gången</vt:lpstr>
      <vt:lpstr>Mentorns stödnätverk</vt:lpstr>
      <vt:lpstr>Hur kommer du med?</vt:lpstr>
      <vt:lpstr>Mentorns stödnätverk</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Ystävätoiminnan mentorimalli</dc:title>
  <dc:creator>Pälve Anne</dc:creator>
  <cp:lastModifiedBy>Juuma Salla-Reetta</cp:lastModifiedBy>
  <cp:revision>66</cp:revision>
  <cp:lastPrinted>2021-04-16T10:50:17Z</cp:lastPrinted>
  <dcterms:created xsi:type="dcterms:W3CDTF">2020-09-09T19:18:25Z</dcterms:created>
  <dcterms:modified xsi:type="dcterms:W3CDTF">2023-01-27T09:50:19Z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0x010100A95D30587709EF4BAACF001BFCF78270</vt:lpwstr>
  </property>
</Properties>
</file>