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266" r:id="rId6"/>
    <p:sldId id="1198" r:id="rId7"/>
    <p:sldId id="1202" r:id="rId8"/>
    <p:sldId id="1201" r:id="rId9"/>
    <p:sldId id="256" r:id="rId10"/>
    <p:sldId id="1199" r:id="rId11"/>
    <p:sldId id="258" r:id="rId12"/>
    <p:sldId id="1200" r:id="rId1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281" autoAdjust="0"/>
  </p:normalViewPr>
  <p:slideViewPr>
    <p:cSldViewPr snapToGrid="0">
      <p:cViewPr varScale="1">
        <p:scale>
          <a:sx n="89" d="100"/>
          <a:sy n="89" d="100"/>
        </p:scale>
        <p:origin x="13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8414F-BFDD-4CE4-984C-18A7BBA716B4}" type="datetimeFigureOut">
              <a:rPr lang="fi-FI" smtClean="0"/>
              <a:t>27.1.2022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BDF49-8DAF-4E81-8F89-D4EAD3531C66}" type="slidenum">
              <a:rPr lang="fi-FI" smtClean="0"/>
              <a:t>‹#›</a:t>
            </a:fld>
            <a:endParaRPr lang="fi-FI"/>
          </a:p>
        </p:txBody>
      </p:sp>
    </p:spTree>
    <p:extLst>
      <p:ext uri="{BB962C8B-B14F-4D97-AF65-F5344CB8AC3E}">
        <p14:creationId xmlns:p14="http://schemas.microsoft.com/office/powerpoint/2010/main" val="278328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Ändra rubriken så att den passar publiken.</a:t>
            </a:r>
          </a:p>
          <a:p>
            <a:pPr algn="l" rtl="0"/>
            <a:r>
              <a:rPr lang="sv-fi" b="0" i="0" u="none" baseline="0"/>
              <a:t>Den viktigaste informationen om övningen finns på bild 1. Om tiden är knapp kan du bara visa den. Om det finns mer tid kan du välja intressanta frågor för målgruppen från de återstående bilderna.</a:t>
            </a:r>
          </a:p>
        </p:txBody>
      </p:sp>
      <p:sp>
        <p:nvSpPr>
          <p:cNvPr id="4" name="Dian numeron paikkamerkki 3"/>
          <p:cNvSpPr>
            <a:spLocks noGrp="1"/>
          </p:cNvSpPr>
          <p:nvPr>
            <p:ph type="sldNum" sz="quarter" idx="5"/>
          </p:nvPr>
        </p:nvSpPr>
        <p:spPr/>
        <p:txBody>
          <a:bodyPr/>
          <a:lstStyle/>
          <a:p>
            <a:pPr algn="l" rtl="0"/>
            <a:fld id="{E88BDF49-8DAF-4E81-8F89-D4EAD3531C66}" type="slidenum">
              <a:rPr/>
              <a:t>1</a:t>
            </a:fld>
            <a:endParaRPr lang="sv-fi"/>
          </a:p>
        </p:txBody>
      </p:sp>
    </p:spTree>
    <p:extLst>
      <p:ext uri="{BB962C8B-B14F-4D97-AF65-F5344CB8AC3E}">
        <p14:creationId xmlns:p14="http://schemas.microsoft.com/office/powerpoint/2010/main" val="74311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Praktisk övning: övning genom praktisk verksamhet. Frivilliga övar de olika delarna av hjälpuppgiften i praktiken, vanligtvis deltar personer som antar rollen som ”hjälpbehövande”.</a:t>
            </a:r>
          </a:p>
          <a:p>
            <a:pPr algn="l" rtl="0"/>
            <a:r>
              <a:rPr lang="sv-fi" b="0" i="0" u="none" baseline="0"/>
              <a:t>Bordsövning: man går igenom övningssituationen i teorin och diskuterar svaren på olika övningsinsatser i grupp. Folk rör sig inte, så att säga. Kallas även kartövning. </a:t>
            </a:r>
          </a:p>
        </p:txBody>
      </p:sp>
      <p:sp>
        <p:nvSpPr>
          <p:cNvPr id="4" name="Slide Number Placeholder 3"/>
          <p:cNvSpPr>
            <a:spLocks noGrp="1"/>
          </p:cNvSpPr>
          <p:nvPr>
            <p:ph type="sldNum" sz="quarter" idx="5"/>
          </p:nvPr>
        </p:nvSpPr>
        <p:spPr/>
        <p:txBody>
          <a:bodyPr/>
          <a:lstStyle/>
          <a:p>
            <a:pPr algn="l" rtl="0"/>
            <a:fld id="{B7D3DC0E-603D-C74E-B49B-2C68F55CC137}" type="slidenum">
              <a:rPr/>
              <a:t>2</a:t>
            </a:fld>
            <a:endParaRPr lang="sv-fi"/>
          </a:p>
        </p:txBody>
      </p:sp>
    </p:spTree>
    <p:extLst>
      <p:ext uri="{BB962C8B-B14F-4D97-AF65-F5344CB8AC3E}">
        <p14:creationId xmlns:p14="http://schemas.microsoft.com/office/powerpoint/2010/main" val="186113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dirty="0"/>
          </a:p>
        </p:txBody>
      </p:sp>
      <p:sp>
        <p:nvSpPr>
          <p:cNvPr id="4" name="Dian numeron paikkamerkki 3"/>
          <p:cNvSpPr>
            <a:spLocks noGrp="1"/>
          </p:cNvSpPr>
          <p:nvPr>
            <p:ph type="sldNum" sz="quarter" idx="5"/>
          </p:nvPr>
        </p:nvSpPr>
        <p:spPr/>
        <p:txBody>
          <a:bodyPr/>
          <a:lstStyle/>
          <a:p>
            <a:pPr algn="l" rtl="0"/>
            <a:fld id="{E88BDF49-8DAF-4E81-8F89-D4EAD3531C66}" type="slidenum">
              <a:rPr/>
              <a:t>5</a:t>
            </a:fld>
            <a:endParaRPr lang="sv-fi"/>
          </a:p>
        </p:txBody>
      </p:sp>
    </p:spTree>
    <p:extLst>
      <p:ext uri="{BB962C8B-B14F-4D97-AF65-F5344CB8AC3E}">
        <p14:creationId xmlns:p14="http://schemas.microsoft.com/office/powerpoint/2010/main" val="264766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5281-7D18-8B41-A86D-22A3E20BDFEE}"/>
              </a:ext>
            </a:extLst>
          </p:cNvPr>
          <p:cNvSpPr>
            <a:spLocks noGrp="1"/>
          </p:cNvSpPr>
          <p:nvPr>
            <p:ph type="title"/>
          </p:nvPr>
        </p:nvSpPr>
        <p:spPr/>
        <p:txBody>
          <a:bodyPr/>
          <a:lstStyle/>
          <a:p>
            <a:r>
              <a:rPr lang="fi-FI"/>
              <a:t>Muokkaa ots. perustyyl. napsautt.</a:t>
            </a:r>
            <a:endParaRPr lang="en-FI"/>
          </a:p>
        </p:txBody>
      </p:sp>
      <p:sp>
        <p:nvSpPr>
          <p:cNvPr id="3" name="Content Placeholder 2">
            <a:extLst>
              <a:ext uri="{FF2B5EF4-FFF2-40B4-BE49-F238E27FC236}">
                <a16:creationId xmlns:a16="http://schemas.microsoft.com/office/drawing/2014/main" id="{C8CD0440-A357-3749-8615-DDF9D09C506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30850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996951" y="1052736"/>
            <a:ext cx="10515600" cy="685753"/>
          </a:xfrm>
        </p:spPr>
        <p:txBody>
          <a:bodyPr anchor="b" anchorCtr="0"/>
          <a:lstStyle/>
          <a:p>
            <a:r>
              <a:rPr lang="fi-FI"/>
              <a:t>Muokkaa ots. perustyyl. napsautt.</a:t>
            </a:r>
            <a:endParaRPr lang="en-FI" dirty="0"/>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982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316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81011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13B9-43B4-C94A-A8E9-EA626310E9FB}"/>
              </a:ext>
            </a:extLst>
          </p:cNvPr>
          <p:cNvSpPr>
            <a:spLocks noGrp="1"/>
          </p:cNvSpPr>
          <p:nvPr>
            <p:ph type="title"/>
          </p:nvPr>
        </p:nvSpPr>
        <p:spPr>
          <a:xfrm>
            <a:off x="982663" y="356071"/>
            <a:ext cx="10515600" cy="1325563"/>
          </a:xfrm>
        </p:spPr>
        <p:txBody>
          <a:bodyPr/>
          <a:lstStyle/>
          <a:p>
            <a:r>
              <a:rPr lang="fi-FI"/>
              <a:t>Muokkaa ots. perustyyl. napsautt.</a:t>
            </a:r>
            <a:endParaRPr lang="en-FI"/>
          </a:p>
        </p:txBody>
      </p:sp>
      <p:sp>
        <p:nvSpPr>
          <p:cNvPr id="3" name="Text Placeholder 2">
            <a:extLst>
              <a:ext uri="{FF2B5EF4-FFF2-40B4-BE49-F238E27FC236}">
                <a16:creationId xmlns:a16="http://schemas.microsoft.com/office/drawing/2014/main" id="{73BB524D-1190-3845-B36F-1DA85D13D3A5}"/>
              </a:ext>
            </a:extLst>
          </p:cNvPr>
          <p:cNvSpPr>
            <a:spLocks noGrp="1"/>
          </p:cNvSpPr>
          <p:nvPr>
            <p:ph type="body" idx="1"/>
          </p:nvPr>
        </p:nvSpPr>
        <p:spPr>
          <a:xfrm>
            <a:off x="98463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D0661FF6-97D1-4644-BAA8-C626ABAB0137}"/>
              </a:ext>
            </a:extLst>
          </p:cNvPr>
          <p:cNvSpPr>
            <a:spLocks noGrp="1"/>
          </p:cNvSpPr>
          <p:nvPr>
            <p:ph sz="half" idx="2"/>
          </p:nvPr>
        </p:nvSpPr>
        <p:spPr>
          <a:xfrm>
            <a:off x="984636"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5" name="Text Placeholder 4">
            <a:extLst>
              <a:ext uri="{FF2B5EF4-FFF2-40B4-BE49-F238E27FC236}">
                <a16:creationId xmlns:a16="http://schemas.microsoft.com/office/drawing/2014/main" id="{1870154A-8E73-B84E-9B6C-615601F72AA6}"/>
              </a:ext>
            </a:extLst>
          </p:cNvPr>
          <p:cNvSpPr>
            <a:spLocks noGrp="1"/>
          </p:cNvSpPr>
          <p:nvPr>
            <p:ph type="body" sz="quarter" idx="3"/>
          </p:nvPr>
        </p:nvSpPr>
        <p:spPr>
          <a:xfrm>
            <a:off x="631704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CE99E5D0-3FAD-614F-A35A-F45099E87F2F}"/>
              </a:ext>
            </a:extLst>
          </p:cNvPr>
          <p:cNvSpPr>
            <a:spLocks noGrp="1"/>
          </p:cNvSpPr>
          <p:nvPr>
            <p:ph sz="quarter" idx="4"/>
          </p:nvPr>
        </p:nvSpPr>
        <p:spPr>
          <a:xfrm>
            <a:off x="6317048"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8709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C50C-05EB-534C-9963-8F2BE7ED462D}"/>
              </a:ext>
            </a:extLst>
          </p:cNvPr>
          <p:cNvSpPr>
            <a:spLocks noGrp="1"/>
          </p:cNvSpPr>
          <p:nvPr>
            <p:ph type="title"/>
          </p:nvPr>
        </p:nvSpPr>
        <p:spPr>
          <a:xfrm>
            <a:off x="982663" y="1211263"/>
            <a:ext cx="10515600" cy="685753"/>
          </a:xfrm>
        </p:spPr>
        <p:txBody>
          <a:bodyPr/>
          <a:lstStyle/>
          <a:p>
            <a:r>
              <a:rPr lang="fi-FI"/>
              <a:t>Muokkaa ots. perustyyl. napsautt.</a:t>
            </a:r>
            <a:endParaRPr lang="en-FI" dirty="0"/>
          </a:p>
        </p:txBody>
      </p:sp>
    </p:spTree>
    <p:extLst>
      <p:ext uri="{BB962C8B-B14F-4D97-AF65-F5344CB8AC3E}">
        <p14:creationId xmlns:p14="http://schemas.microsoft.com/office/powerpoint/2010/main" val="321455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12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4C7717-E9A7-4648-BFB1-3927A76D6530}"/>
              </a:ext>
            </a:extLst>
          </p:cNvPr>
          <p:cNvSpPr/>
          <p:nvPr/>
        </p:nvSpPr>
        <p:spPr>
          <a:xfrm>
            <a:off x="1305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4" name="Picture 3">
            <a:extLst>
              <a:ext uri="{FF2B5EF4-FFF2-40B4-BE49-F238E27FC236}">
                <a16:creationId xmlns:a16="http://schemas.microsoft.com/office/drawing/2014/main" id="{43D137EC-8A68-0248-9B58-363493D2E39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43543" y="0"/>
            <a:ext cx="2904915" cy="1124744"/>
          </a:xfrm>
          <a:prstGeom prst="rect">
            <a:avLst/>
          </a:prstGeom>
        </p:spPr>
      </p:pic>
      <p:sp>
        <p:nvSpPr>
          <p:cNvPr id="5" name="Title 1">
            <a:extLst>
              <a:ext uri="{FF2B5EF4-FFF2-40B4-BE49-F238E27FC236}">
                <a16:creationId xmlns:a16="http://schemas.microsoft.com/office/drawing/2014/main" id="{A16F191E-FAB9-2849-88DF-3AC7EDCA427D}"/>
              </a:ext>
            </a:extLst>
          </p:cNvPr>
          <p:cNvSpPr>
            <a:spLocks noGrp="1"/>
          </p:cNvSpPr>
          <p:nvPr>
            <p:ph type="title"/>
          </p:nvPr>
        </p:nvSpPr>
        <p:spPr>
          <a:xfrm>
            <a:off x="838200" y="1484784"/>
            <a:ext cx="10515600" cy="1728192"/>
          </a:xfrm>
        </p:spPr>
        <p:txBody>
          <a:bodyPr anchor="b">
            <a:normAutofit/>
          </a:bodyPr>
          <a:lstStyle>
            <a:lvl1pPr algn="ctr">
              <a:defRPr sz="3000" baseline="0">
                <a:solidFill>
                  <a:schemeClr val="bg1"/>
                </a:solidFill>
              </a:defRPr>
            </a:lvl1pPr>
          </a:lstStyle>
          <a:p>
            <a:r>
              <a:rPr lang="fi-FI"/>
              <a:t>Muokkaa ots. perustyyl. napsautt.</a:t>
            </a:r>
            <a:endParaRPr lang="en-FI" dirty="0"/>
          </a:p>
        </p:txBody>
      </p:sp>
    </p:spTree>
    <p:extLst>
      <p:ext uri="{BB962C8B-B14F-4D97-AF65-F5344CB8AC3E}">
        <p14:creationId xmlns:p14="http://schemas.microsoft.com/office/powerpoint/2010/main" val="416650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9D2AC-D47A-1049-A1EB-D361C64CF4C6}"/>
              </a:ext>
            </a:extLst>
          </p:cNvPr>
          <p:cNvSpPr/>
          <p:nvPr/>
        </p:nvSpPr>
        <p:spPr>
          <a:xfrm>
            <a:off x="1954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Title 1">
            <a:extLst>
              <a:ext uri="{FF2B5EF4-FFF2-40B4-BE49-F238E27FC236}">
                <a16:creationId xmlns:a16="http://schemas.microsoft.com/office/drawing/2014/main" id="{F5DC3298-41FD-024C-ADB0-9DD478135033}"/>
              </a:ext>
            </a:extLst>
          </p:cNvPr>
          <p:cNvSpPr>
            <a:spLocks noGrp="1"/>
          </p:cNvSpPr>
          <p:nvPr>
            <p:ph type="title"/>
          </p:nvPr>
        </p:nvSpPr>
        <p:spPr>
          <a:xfrm>
            <a:off x="1235869" y="415862"/>
            <a:ext cx="9720264" cy="1728192"/>
          </a:xfrm>
        </p:spPr>
        <p:txBody>
          <a:bodyPr anchor="b">
            <a:normAutofit/>
          </a:bodyPr>
          <a:lstStyle>
            <a:lvl1pPr algn="ctr">
              <a:defRPr sz="2500" b="0" baseline="0">
                <a:solidFill>
                  <a:schemeClr val="bg1"/>
                </a:solidFill>
              </a:defRPr>
            </a:lvl1pPr>
          </a:lstStyle>
          <a:p>
            <a:r>
              <a:rPr lang="fi-FI"/>
              <a:t>Muokkaa ots. perustyyl. napsautt.</a:t>
            </a:r>
            <a:endParaRPr lang="en-FI" dirty="0"/>
          </a:p>
        </p:txBody>
      </p:sp>
      <p:sp>
        <p:nvSpPr>
          <p:cNvPr id="5" name="Text Placeholder 4">
            <a:extLst>
              <a:ext uri="{FF2B5EF4-FFF2-40B4-BE49-F238E27FC236}">
                <a16:creationId xmlns:a16="http://schemas.microsoft.com/office/drawing/2014/main" id="{99558C3E-611B-E542-A9E8-7768A2365AB3}"/>
              </a:ext>
            </a:extLst>
          </p:cNvPr>
          <p:cNvSpPr>
            <a:spLocks noGrp="1"/>
          </p:cNvSpPr>
          <p:nvPr>
            <p:ph type="body" sz="quarter" idx="10"/>
          </p:nvPr>
        </p:nvSpPr>
        <p:spPr>
          <a:xfrm>
            <a:off x="1523492" y="3612833"/>
            <a:ext cx="9145016" cy="3056527"/>
          </a:xfrm>
        </p:spPr>
        <p:txBody>
          <a:bodyPr/>
          <a:lstStyle>
            <a:lvl1pPr>
              <a:buClr>
                <a:schemeClr val="bg1"/>
              </a:buClr>
              <a:buFont typeface="Courier New" panose="02070309020205020404" pitchFamily="49" charset="0"/>
              <a:buChar char="o"/>
              <a:defRPr sz="2200" b="1">
                <a:solidFill>
                  <a:schemeClr val="bg1"/>
                </a:solidFill>
              </a:defRPr>
            </a:lvl1pPr>
            <a:lvl2pPr>
              <a:buClr>
                <a:schemeClr val="bg1"/>
              </a:buClr>
              <a:buFont typeface="Courier New" panose="02070309020205020404" pitchFamily="49" charset="0"/>
              <a:buChar char="o"/>
              <a:defRPr sz="2000" b="1">
                <a:solidFill>
                  <a:schemeClr val="bg1"/>
                </a:solidFill>
              </a:defRPr>
            </a:lvl2pPr>
            <a:lvl3pPr>
              <a:buClr>
                <a:schemeClr val="bg1"/>
              </a:buClr>
              <a:buFont typeface="Courier New" panose="02070309020205020404" pitchFamily="49" charset="0"/>
              <a:buChar char="o"/>
              <a:defRPr sz="2000" b="1">
                <a:solidFill>
                  <a:schemeClr val="bg1"/>
                </a:solidFill>
              </a:defRPr>
            </a:lvl3pPr>
            <a:lvl4pPr>
              <a:buClr>
                <a:schemeClr val="bg1"/>
              </a:buClr>
              <a:buFont typeface="Courier New" panose="02070309020205020404" pitchFamily="49" charset="0"/>
              <a:buChar char="o"/>
              <a:defRPr sz="2000" b="1">
                <a:solidFill>
                  <a:schemeClr val="bg1"/>
                </a:solidFill>
              </a:defRPr>
            </a:lvl4pPr>
            <a:lvl5pPr>
              <a:buClr>
                <a:schemeClr val="bg1"/>
              </a:buClr>
              <a:buFont typeface="Courier New" panose="02070309020205020404" pitchFamily="49" charset="0"/>
              <a:buChar char="o"/>
              <a:defRPr sz="2000" b="1">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Text Placeholder 11">
            <a:extLst>
              <a:ext uri="{FF2B5EF4-FFF2-40B4-BE49-F238E27FC236}">
                <a16:creationId xmlns:a16="http://schemas.microsoft.com/office/drawing/2014/main" id="{2027CEE8-5F29-5B46-8C82-1F36C2257780}"/>
              </a:ext>
            </a:extLst>
          </p:cNvPr>
          <p:cNvSpPr>
            <a:spLocks noGrp="1"/>
          </p:cNvSpPr>
          <p:nvPr>
            <p:ph type="body" sz="quarter" idx="11"/>
          </p:nvPr>
        </p:nvSpPr>
        <p:spPr>
          <a:xfrm>
            <a:off x="1235869" y="2433969"/>
            <a:ext cx="9720263" cy="544512"/>
          </a:xfrm>
        </p:spPr>
        <p:txBody>
          <a:bodyPr/>
          <a:lstStyle>
            <a:lvl1pPr algn="ctr">
              <a:buFontTx/>
              <a:buNone/>
              <a:defRPr sz="3200" b="1">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230299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71E0E-A70B-B249-849D-13B069C8F60B}"/>
              </a:ext>
            </a:extLst>
          </p:cNvPr>
          <p:cNvSpPr>
            <a:spLocks noGrp="1"/>
          </p:cNvSpPr>
          <p:nvPr>
            <p:ph type="title"/>
          </p:nvPr>
        </p:nvSpPr>
        <p:spPr>
          <a:xfrm>
            <a:off x="996951" y="1211263"/>
            <a:ext cx="10515600" cy="685753"/>
          </a:xfrm>
          <a:prstGeom prst="rect">
            <a:avLst/>
          </a:prstGeom>
        </p:spPr>
        <p:txBody>
          <a:bodyPr vert="horz" lIns="0" tIns="0" rIns="0" bIns="0" rtlCol="0" anchor="t" anchorCtr="0">
            <a:normAutofit/>
          </a:bodyPr>
          <a:lstStyle/>
          <a:p>
            <a:r>
              <a:rPr lang="fi-FI" noProof="0"/>
              <a:t>Muokkaa ots. perustyyl. napsautt.</a:t>
            </a:r>
            <a:endParaRPr lang="sv-SE" noProof="0" dirty="0"/>
          </a:p>
        </p:txBody>
      </p:sp>
      <p:sp>
        <p:nvSpPr>
          <p:cNvPr id="3" name="Text Placeholder 2">
            <a:extLst>
              <a:ext uri="{FF2B5EF4-FFF2-40B4-BE49-F238E27FC236}">
                <a16:creationId xmlns:a16="http://schemas.microsoft.com/office/drawing/2014/main" id="{1F15FF42-6E91-FA40-AE5D-05D6DABA526B}"/>
              </a:ext>
            </a:extLst>
          </p:cNvPr>
          <p:cNvSpPr>
            <a:spLocks noGrp="1"/>
          </p:cNvSpPr>
          <p:nvPr>
            <p:ph type="body" idx="1"/>
          </p:nvPr>
        </p:nvSpPr>
        <p:spPr>
          <a:xfrm>
            <a:off x="994538" y="2042908"/>
            <a:ext cx="10515600" cy="4072884"/>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7" name="Rectangle 6">
            <a:extLst>
              <a:ext uri="{FF2B5EF4-FFF2-40B4-BE49-F238E27FC236}">
                <a16:creationId xmlns:a16="http://schemas.microsoft.com/office/drawing/2014/main" id="{5642C8C3-8B2F-4941-B88D-3DC6F246853E}"/>
              </a:ext>
            </a:extLst>
          </p:cNvPr>
          <p:cNvSpPr/>
          <p:nvPr/>
        </p:nvSpPr>
        <p:spPr>
          <a:xfrm>
            <a:off x="0" y="6381328"/>
            <a:ext cx="12192000" cy="476672"/>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TextBox 7">
            <a:extLst>
              <a:ext uri="{FF2B5EF4-FFF2-40B4-BE49-F238E27FC236}">
                <a16:creationId xmlns:a16="http://schemas.microsoft.com/office/drawing/2014/main" id="{C2F71440-6C71-234B-85DA-35B580CAA917}"/>
              </a:ext>
            </a:extLst>
          </p:cNvPr>
          <p:cNvSpPr txBox="1"/>
          <p:nvPr/>
        </p:nvSpPr>
        <p:spPr>
          <a:xfrm>
            <a:off x="1199456" y="6477318"/>
            <a:ext cx="3600400" cy="28469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50" baseline="0" dirty="0">
                <a:solidFill>
                  <a:schemeClr val="bg1"/>
                </a:solidFill>
                <a:latin typeface="Verdana" panose="020B0604030504040204" pitchFamily="34" charset="0"/>
                <a:cs typeface="SignaOT-LightIta" panose="020B0504030101020102" pitchFamily="34" charset="77"/>
              </a:rPr>
              <a:t>Suoja 2022｜päivämäärä</a:t>
            </a:r>
          </a:p>
        </p:txBody>
      </p:sp>
      <p:pic>
        <p:nvPicPr>
          <p:cNvPr id="9" name="Picture 8">
            <a:extLst>
              <a:ext uri="{FF2B5EF4-FFF2-40B4-BE49-F238E27FC236}">
                <a16:creationId xmlns:a16="http://schemas.microsoft.com/office/drawing/2014/main" id="{7CF8B078-DDCA-8C40-BC57-59F8224381D1}"/>
              </a:ext>
            </a:extLst>
          </p:cNvPr>
          <p:cNvPicPr>
            <a:picLocks noChangeAspect="1"/>
          </p:cNvPicPr>
          <p:nvPr/>
        </p:nvPicPr>
        <p:blipFill>
          <a:blip r:embed="rId9"/>
          <a:srcRect/>
          <a:stretch/>
        </p:blipFill>
        <p:spPr>
          <a:xfrm>
            <a:off x="10433491" y="6218435"/>
            <a:ext cx="1350597" cy="522933"/>
          </a:xfrm>
          <a:prstGeom prst="rect">
            <a:avLst/>
          </a:prstGeom>
        </p:spPr>
      </p:pic>
      <p:pic>
        <p:nvPicPr>
          <p:cNvPr id="5" name="Kuva 4">
            <a:extLst>
              <a:ext uri="{FF2B5EF4-FFF2-40B4-BE49-F238E27FC236}">
                <a16:creationId xmlns:a16="http://schemas.microsoft.com/office/drawing/2014/main" id="{C3214688-537B-4528-B6FE-1B8FFD09387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765389" y="0"/>
            <a:ext cx="1350598" cy="1132839"/>
          </a:xfrm>
          <a:prstGeom prst="rect">
            <a:avLst/>
          </a:prstGeom>
        </p:spPr>
      </p:pic>
    </p:spTree>
    <p:extLst>
      <p:ext uri="{BB962C8B-B14F-4D97-AF65-F5344CB8AC3E}">
        <p14:creationId xmlns:p14="http://schemas.microsoft.com/office/powerpoint/2010/main" val="119990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marL="892175" indent="-892175" algn="l" defTabSz="914400" rtl="0" eaLnBrk="1" fontAlgn="b" latinLnBrk="0" hangingPunct="1">
        <a:lnSpc>
          <a:spcPct val="90000"/>
        </a:lnSpc>
        <a:spcBef>
          <a:spcPct val="0"/>
        </a:spcBef>
        <a:buNone/>
        <a:tabLst/>
        <a:defRPr sz="4000" b="1" i="0" kern="1200" baseline="0">
          <a:solidFill>
            <a:srgbClr val="D71436"/>
          </a:solidFill>
          <a:latin typeface="Verdana" panose="020B0604030504040204" pitchFamily="34" charset="0"/>
          <a:ea typeface="+mj-ea"/>
          <a:cs typeface="+mj-cs"/>
        </a:defRPr>
      </a:lvl1pPr>
    </p:titleStyle>
    <p:bodyStyle>
      <a:lvl1pPr marL="363538" indent="-363538" algn="l" defTabSz="914400" rtl="0" eaLnBrk="1" latinLnBrk="0" hangingPunct="1">
        <a:lnSpc>
          <a:spcPct val="90000"/>
        </a:lnSpc>
        <a:spcBef>
          <a:spcPts val="1000"/>
        </a:spcBef>
        <a:buClr>
          <a:srgbClr val="D71436"/>
        </a:buClr>
        <a:buSzPct val="100000"/>
        <a:buFont typeface="Courier New" panose="02070309020205020404" pitchFamily="49" charset="0"/>
        <a:buChar char="o"/>
        <a:tabLst/>
        <a:defRPr sz="2800" kern="1200" baseline="0">
          <a:solidFill>
            <a:schemeClr val="tx1"/>
          </a:solidFill>
          <a:latin typeface="Verdana" panose="020B0604030504040204" pitchFamily="34" charset="0"/>
          <a:ea typeface="+mn-ea"/>
          <a:cs typeface="+mn-cs"/>
        </a:defRPr>
      </a:lvl1pPr>
      <a:lvl2pPr marL="715963"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400" kern="1200" baseline="0">
          <a:solidFill>
            <a:schemeClr val="tx1"/>
          </a:solidFill>
          <a:latin typeface="Verdana" panose="020B0604030504040204" pitchFamily="34" charset="0"/>
          <a:ea typeface="+mn-ea"/>
          <a:cs typeface="+mn-cs"/>
        </a:defRPr>
      </a:lvl2pPr>
      <a:lvl3pPr marL="1069975" indent="-354013"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000" kern="1200" baseline="0">
          <a:solidFill>
            <a:schemeClr val="tx1"/>
          </a:solidFill>
          <a:latin typeface="Verdana" panose="020B0604030504040204" pitchFamily="34" charset="0"/>
          <a:ea typeface="+mn-ea"/>
          <a:cs typeface="+mn-cs"/>
        </a:defRPr>
      </a:lvl3pPr>
      <a:lvl4pPr marL="1422400"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4pPr>
      <a:lvl5pPr marL="1822450" indent="-400050"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orient="horz" pos="754">
          <p15:clr>
            <a:srgbClr val="F26B43"/>
          </p15:clr>
        </p15:guide>
        <p15:guide id="3" orient="horz" pos="4201">
          <p15:clr>
            <a:srgbClr val="F26B43"/>
          </p15:clr>
        </p15:guide>
        <p15:guide id="4" pos="74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ednet.punainenristi.fi/piir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mailto:Maaria.kuitunen@redcross.f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E511992-49C0-42FA-B60C-0B649B780630}"/>
              </a:ext>
            </a:extLst>
          </p:cNvPr>
          <p:cNvSpPr>
            <a:spLocks noGrp="1"/>
          </p:cNvSpPr>
          <p:nvPr>
            <p:ph type="title"/>
          </p:nvPr>
        </p:nvSpPr>
        <p:spPr>
          <a:xfrm>
            <a:off x="1557336" y="5000648"/>
            <a:ext cx="9077326" cy="685753"/>
          </a:xfrm>
        </p:spPr>
        <p:txBody>
          <a:bodyPr>
            <a:normAutofit fontScale="90000"/>
          </a:bodyPr>
          <a:lstStyle/>
          <a:p>
            <a:pPr algn="l" rtl="0"/>
            <a:r>
              <a:rPr lang="sv-fi" b="1" i="0" u="none" baseline="0" dirty="0"/>
              <a:t>Presentation till samarbetspartner</a:t>
            </a:r>
          </a:p>
        </p:txBody>
      </p:sp>
      <p:pic>
        <p:nvPicPr>
          <p:cNvPr id="11" name="Kuva 10">
            <a:extLst>
              <a:ext uri="{FF2B5EF4-FFF2-40B4-BE49-F238E27FC236}">
                <a16:creationId xmlns:a16="http://schemas.microsoft.com/office/drawing/2014/main" id="{5F4F096C-6E9C-4635-99A3-36BF1CE40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880" y="818404"/>
            <a:ext cx="4850238" cy="4068225"/>
          </a:xfrm>
          <a:prstGeom prst="rect">
            <a:avLst/>
          </a:prstGeom>
        </p:spPr>
      </p:pic>
    </p:spTree>
    <p:extLst>
      <p:ext uri="{BB962C8B-B14F-4D97-AF65-F5344CB8AC3E}">
        <p14:creationId xmlns:p14="http://schemas.microsoft.com/office/powerpoint/2010/main" val="83934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DF81-9CE9-49C5-8951-A60B7CB2B235}"/>
              </a:ext>
            </a:extLst>
          </p:cNvPr>
          <p:cNvSpPr>
            <a:spLocks noGrp="1"/>
          </p:cNvSpPr>
          <p:nvPr>
            <p:ph type="title"/>
          </p:nvPr>
        </p:nvSpPr>
        <p:spPr>
          <a:xfrm>
            <a:off x="1032710" y="868386"/>
            <a:ext cx="10515600" cy="1048446"/>
          </a:xfrm>
        </p:spPr>
        <p:txBody>
          <a:bodyPr>
            <a:normAutofit/>
          </a:bodyPr>
          <a:lstStyle/>
          <a:p>
            <a:pPr algn="l" rtl="0"/>
            <a:r>
              <a:rPr lang="sv-fi" b="1" i="0" u="none" baseline="0"/>
              <a:t>Skydd 2022 ordnas 6–7.5</a:t>
            </a:r>
          </a:p>
        </p:txBody>
      </p:sp>
      <p:sp>
        <p:nvSpPr>
          <p:cNvPr id="3" name="Content Placeholder 2">
            <a:extLst>
              <a:ext uri="{FF2B5EF4-FFF2-40B4-BE49-F238E27FC236}">
                <a16:creationId xmlns:a16="http://schemas.microsoft.com/office/drawing/2014/main" id="{C42B5F2B-D99F-4CBE-A1DA-A3AB3EF86BD9}"/>
              </a:ext>
            </a:extLst>
          </p:cNvPr>
          <p:cNvSpPr>
            <a:spLocks noGrp="1"/>
          </p:cNvSpPr>
          <p:nvPr>
            <p:ph idx="1"/>
          </p:nvPr>
        </p:nvSpPr>
        <p:spPr>
          <a:xfrm>
            <a:off x="517548" y="1706622"/>
            <a:ext cx="11030762" cy="4282991"/>
          </a:xfrm>
        </p:spPr>
        <p:txBody>
          <a:bodyPr vert="horz" lIns="91440" tIns="45720" rIns="91440" bIns="45720" rtlCol="0" anchor="t">
            <a:normAutofit lnSpcReduction="10000"/>
          </a:bodyPr>
          <a:lstStyle/>
          <a:p>
            <a:pPr marL="363220" indent="-363220" algn="l" rtl="0"/>
            <a:r>
              <a:rPr lang="sv-fi" b="0" i="0" u="none" baseline="0"/>
              <a:t>Vart tredje år ordnar Röda Korset en landsomfattande beredskapsövning.</a:t>
            </a:r>
          </a:p>
          <a:p>
            <a:pPr marL="363220" indent="-363220" algn="l" rtl="0"/>
            <a:r>
              <a:rPr lang="sv-fi" b="0" i="0" u="none" baseline="0">
                <a:latin typeface="Verdana"/>
                <a:ea typeface="Verdana"/>
                <a:cs typeface="Verdana"/>
                <a:sym typeface="Verdana"/>
              </a:rPr>
              <a:t>Temat för årets övning är evakuering.</a:t>
            </a:r>
          </a:p>
          <a:p>
            <a:pPr marL="363220" indent="-363220" algn="l" rtl="0"/>
            <a:r>
              <a:rPr lang="sv-fi" b="0" i="0" u="none" baseline="0">
                <a:latin typeface="Verdana"/>
                <a:ea typeface="Verdana"/>
                <a:cs typeface="Verdana"/>
                <a:sym typeface="Verdana"/>
              </a:rPr>
              <a:t>Övningen består av lokala övningar anordnade av Röda Korsets avdelningar och regionala övningar anordnade av distrikten. Övningarna ordnas i praktiken och som bordsspel.</a:t>
            </a:r>
          </a:p>
          <a:p>
            <a:pPr marL="363220" indent="-363220" algn="l" rtl="0"/>
            <a:r>
              <a:rPr lang="sv-fi" b="0" i="0" u="none" baseline="0">
                <a:latin typeface="Verdana"/>
                <a:ea typeface="Verdana"/>
                <a:cs typeface="Verdana"/>
                <a:sym typeface="Verdana"/>
              </a:rPr>
              <a:t>Planeringen av övningen pågår nu.</a:t>
            </a:r>
          </a:p>
          <a:p>
            <a:pPr marL="363220" indent="-363220" algn="l" rtl="0"/>
            <a:r>
              <a:rPr lang="sv-fi" b="0" i="0" u="none" baseline="0">
                <a:latin typeface="Verdana"/>
                <a:ea typeface="Verdana"/>
                <a:cs typeface="Verdana"/>
                <a:sym typeface="Verdana"/>
              </a:rPr>
              <a:t>Man önskar att samarbetspartner, </a:t>
            </a:r>
            <a:r>
              <a:rPr lang="sv-fi" b="0" i="0" u="none" baseline="0">
                <a:solidFill>
                  <a:srgbClr val="FF0000"/>
                </a:solidFill>
                <a:latin typeface="Verdana"/>
                <a:ea typeface="Verdana"/>
                <a:cs typeface="Verdana"/>
                <a:sym typeface="Verdana"/>
              </a:rPr>
              <a:t>t.ex. myndigheter och organisationer, </a:t>
            </a:r>
            <a:r>
              <a:rPr lang="sv-fi" b="0" i="0" u="none" baseline="0">
                <a:latin typeface="Verdana"/>
                <a:ea typeface="Verdana"/>
                <a:cs typeface="Verdana"/>
                <a:sym typeface="Verdana"/>
              </a:rPr>
              <a:t>deltar i övningen.</a:t>
            </a:r>
            <a:endParaRPr lang="sv-fi" dirty="0">
              <a:latin typeface="Verdana"/>
              <a:ea typeface="Verdana"/>
            </a:endParaRPr>
          </a:p>
          <a:p>
            <a:pPr marL="363220" indent="-363220" algn="l" rtl="0"/>
            <a:endParaRPr lang="sv-fi" dirty="0">
              <a:latin typeface="Verdana"/>
              <a:ea typeface="Verdana"/>
            </a:endParaRPr>
          </a:p>
          <a:p>
            <a:pPr marL="363220" indent="-363220" algn="l" rtl="0"/>
            <a:endParaRPr lang="sv-fi" dirty="0">
              <a:ea typeface="Verdana"/>
            </a:endParaRPr>
          </a:p>
        </p:txBody>
      </p:sp>
    </p:spTree>
    <p:extLst>
      <p:ext uri="{BB962C8B-B14F-4D97-AF65-F5344CB8AC3E}">
        <p14:creationId xmlns:p14="http://schemas.microsoft.com/office/powerpoint/2010/main" val="94745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9000A-E0D8-46C2-AE82-1C456E8A51A2}"/>
              </a:ext>
            </a:extLst>
          </p:cNvPr>
          <p:cNvSpPr>
            <a:spLocks noGrp="1"/>
          </p:cNvSpPr>
          <p:nvPr>
            <p:ph type="title"/>
          </p:nvPr>
        </p:nvSpPr>
        <p:spPr>
          <a:xfrm>
            <a:off x="906463" y="366936"/>
            <a:ext cx="7867423" cy="685753"/>
          </a:xfrm>
        </p:spPr>
        <p:txBody>
          <a:bodyPr/>
          <a:lstStyle/>
          <a:p>
            <a:pPr algn="l" rtl="0"/>
            <a:r>
              <a:rPr lang="sv-fi" b="1" i="0" u="none" baseline="0"/>
              <a:t>Evakuering</a:t>
            </a:r>
          </a:p>
        </p:txBody>
      </p:sp>
      <p:sp>
        <p:nvSpPr>
          <p:cNvPr id="3" name="Sisällön paikkamerkki 2">
            <a:extLst>
              <a:ext uri="{FF2B5EF4-FFF2-40B4-BE49-F238E27FC236}">
                <a16:creationId xmlns:a16="http://schemas.microsoft.com/office/drawing/2014/main" id="{89635F30-239C-49A8-A1FC-2AD7FC86BFCF}"/>
              </a:ext>
            </a:extLst>
          </p:cNvPr>
          <p:cNvSpPr>
            <a:spLocks noGrp="1"/>
          </p:cNvSpPr>
          <p:nvPr>
            <p:ph sz="half" idx="1"/>
          </p:nvPr>
        </p:nvSpPr>
        <p:spPr>
          <a:xfrm>
            <a:off x="906463" y="1676400"/>
            <a:ext cx="5450794" cy="4582886"/>
          </a:xfrm>
        </p:spPr>
        <p:txBody>
          <a:bodyPr>
            <a:normAutofit fontScale="55000" lnSpcReduction="20000"/>
          </a:bodyPr>
          <a:lstStyle/>
          <a:p>
            <a:pPr algn="l" rtl="0"/>
            <a:r>
              <a:rPr lang="sv-fi" sz="4400" b="0" i="0" u="none" baseline="0">
                <a:latin typeface="Verdana"/>
                <a:ea typeface="Verdana"/>
                <a:cs typeface="Verdana"/>
                <a:sym typeface="Verdana"/>
              </a:rPr>
              <a:t>Evakuering behövs till exempel vid eldsvåda, vattentrafikolycka eller storskalig invandring. </a:t>
            </a:r>
          </a:p>
          <a:p>
            <a:pPr algn="l" rtl="0"/>
            <a:r>
              <a:rPr lang="sv-fi" sz="4400" b="0" i="0" u="none" baseline="0">
                <a:latin typeface="Verdana"/>
                <a:ea typeface="Verdana"/>
                <a:cs typeface="Verdana"/>
                <a:sym typeface="Verdana"/>
              </a:rPr>
              <a:t>Sakerna som ska övas är desamma: registrering av personer, första omsorg, matförsörjning, första hjälpen, psykiskt stöd, inkvartering eller omsorg för personer i särskilt utsatt situation. </a:t>
            </a:r>
          </a:p>
          <a:p>
            <a:pPr algn="l" rtl="0"/>
            <a:r>
              <a:rPr lang="sv-fi" sz="4400" b="0" i="0" u="none" baseline="0">
                <a:latin typeface="Verdana"/>
                <a:ea typeface="Verdana"/>
                <a:cs typeface="Verdana"/>
                <a:sym typeface="Verdana"/>
              </a:rPr>
              <a:t>För dessa uppgifter ber myndigheterna ofta om hjälp av Röda Korset. </a:t>
            </a:r>
          </a:p>
          <a:p>
            <a:endParaRPr lang="sv-fi" dirty="0"/>
          </a:p>
        </p:txBody>
      </p:sp>
      <p:sp>
        <p:nvSpPr>
          <p:cNvPr id="11" name="Tekstiruutu 10">
            <a:extLst>
              <a:ext uri="{FF2B5EF4-FFF2-40B4-BE49-F238E27FC236}">
                <a16:creationId xmlns:a16="http://schemas.microsoft.com/office/drawing/2014/main" id="{DB339AF4-1287-4CF8-98C4-A8EA9D9D4404}"/>
              </a:ext>
            </a:extLst>
          </p:cNvPr>
          <p:cNvSpPr txBox="1"/>
          <p:nvPr/>
        </p:nvSpPr>
        <p:spPr>
          <a:xfrm>
            <a:off x="9719205" y="1460956"/>
            <a:ext cx="2188029" cy="215444"/>
          </a:xfrm>
          <a:prstGeom prst="rect">
            <a:avLst/>
          </a:prstGeom>
          <a:noFill/>
        </p:spPr>
        <p:txBody>
          <a:bodyPr wrap="square" rtlCol="0">
            <a:spAutoFit/>
          </a:bodyPr>
          <a:lstStyle/>
          <a:p>
            <a:pPr algn="l" rtl="0"/>
            <a:r>
              <a:rPr lang="sv-fi" sz="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Foto: FRK/Benjamin Suomela</a:t>
            </a:r>
          </a:p>
        </p:txBody>
      </p:sp>
      <p:pic>
        <p:nvPicPr>
          <p:cNvPr id="17" name="Sisällön paikkamerkki 16" descr="Kuva, joka sisältää kohteen henkilö&#10;&#10;Kuvaus luotu automaattisesti">
            <a:extLst>
              <a:ext uri="{FF2B5EF4-FFF2-40B4-BE49-F238E27FC236}">
                <a16:creationId xmlns:a16="http://schemas.microsoft.com/office/drawing/2014/main" id="{60F4667E-8D8E-4D3B-9515-F715BF286C6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742"/>
          <a:stretch/>
        </p:blipFill>
        <p:spPr>
          <a:xfrm>
            <a:off x="6573235" y="1676400"/>
            <a:ext cx="4925027" cy="4142581"/>
          </a:xfrm>
        </p:spPr>
      </p:pic>
    </p:spTree>
    <p:extLst>
      <p:ext uri="{BB962C8B-B14F-4D97-AF65-F5344CB8AC3E}">
        <p14:creationId xmlns:p14="http://schemas.microsoft.com/office/powerpoint/2010/main" val="400443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002AAC0E-58DF-43E5-B26A-F75D903FD370}"/>
              </a:ext>
            </a:extLst>
          </p:cNvPr>
          <p:cNvSpPr>
            <a:spLocks noGrp="1"/>
          </p:cNvSpPr>
          <p:nvPr>
            <p:ph idx="1"/>
          </p:nvPr>
        </p:nvSpPr>
        <p:spPr/>
        <p:txBody>
          <a:bodyPr/>
          <a:lstStyle/>
          <a:p>
            <a:pPr algn="l" rtl="0"/>
            <a:r>
              <a:rPr lang="sv-fi" b="0" i="0" u="none" baseline="0"/>
              <a:t>Skydd 2022 utgör ett bra tillfälle att utveckla och öva samarbetet</a:t>
            </a:r>
          </a:p>
          <a:p>
            <a:pPr lvl="1" algn="l" rtl="0"/>
            <a:r>
              <a:rPr lang="sv-fi" b="0" i="0" u="none" baseline="0"/>
              <a:t>Mellan myndigheterna och tredje sektorn.</a:t>
            </a:r>
          </a:p>
          <a:p>
            <a:pPr lvl="1" algn="l" rtl="0"/>
            <a:r>
              <a:rPr lang="sv-fi" b="0" i="0" u="none" baseline="0"/>
              <a:t>Bland organisationerna.</a:t>
            </a:r>
          </a:p>
          <a:p>
            <a:pPr algn="l" rtl="0"/>
            <a:r>
              <a:rPr lang="sv-fi" b="0" i="0" u="none" baseline="0"/>
              <a:t>Man kan komma till övningen för att planera, öva eller som observatör.</a:t>
            </a:r>
          </a:p>
          <a:p>
            <a:pPr lvl="1" algn="l" rtl="0"/>
            <a:r>
              <a:rPr lang="sv-fi" b="0" i="0" u="none" baseline="0"/>
              <a:t>Speciellt att planera övningen tillsammans är ett enkelt sätt att fördjupa samarbetet.</a:t>
            </a:r>
          </a:p>
        </p:txBody>
      </p:sp>
      <p:sp>
        <p:nvSpPr>
          <p:cNvPr id="7" name="Otsikko 1">
            <a:extLst>
              <a:ext uri="{FF2B5EF4-FFF2-40B4-BE49-F238E27FC236}">
                <a16:creationId xmlns:a16="http://schemas.microsoft.com/office/drawing/2014/main" id="{FA2F06C7-A063-453E-B8AC-0FC7BEB45DB4}"/>
              </a:ext>
            </a:extLst>
          </p:cNvPr>
          <p:cNvSpPr>
            <a:spLocks noGrp="1"/>
          </p:cNvSpPr>
          <p:nvPr>
            <p:ph type="title"/>
          </p:nvPr>
        </p:nvSpPr>
        <p:spPr>
          <a:xfrm>
            <a:off x="838200" y="928235"/>
            <a:ext cx="10515600" cy="685800"/>
          </a:xfrm>
        </p:spPr>
        <p:txBody>
          <a:bodyPr/>
          <a:lstStyle/>
          <a:p>
            <a:pPr algn="l" rtl="0"/>
            <a:r>
              <a:rPr lang="sv-fi" b="1" i="0" u="none" baseline="0"/>
              <a:t>Samarbetspartner</a:t>
            </a:r>
          </a:p>
        </p:txBody>
      </p:sp>
    </p:spTree>
    <p:extLst>
      <p:ext uri="{BB962C8B-B14F-4D97-AF65-F5344CB8AC3E}">
        <p14:creationId xmlns:p14="http://schemas.microsoft.com/office/powerpoint/2010/main" val="282063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6A1F8A-0D75-44FB-B046-A908AB36F4A4}"/>
              </a:ext>
            </a:extLst>
          </p:cNvPr>
          <p:cNvSpPr>
            <a:spLocks noGrp="1"/>
          </p:cNvSpPr>
          <p:nvPr>
            <p:ph type="title"/>
          </p:nvPr>
        </p:nvSpPr>
        <p:spPr>
          <a:xfrm>
            <a:off x="982663" y="590503"/>
            <a:ext cx="10515600" cy="685753"/>
          </a:xfrm>
        </p:spPr>
        <p:txBody>
          <a:bodyPr/>
          <a:lstStyle/>
          <a:p>
            <a:pPr algn="l" rtl="0"/>
            <a:r>
              <a:rPr lang="sv-fi" b="1" i="0" u="none" baseline="0"/>
              <a:t>Kontakt</a:t>
            </a:r>
          </a:p>
        </p:txBody>
      </p:sp>
      <p:sp>
        <p:nvSpPr>
          <p:cNvPr id="3" name="Sisällön paikkamerkki 2">
            <a:extLst>
              <a:ext uri="{FF2B5EF4-FFF2-40B4-BE49-F238E27FC236}">
                <a16:creationId xmlns:a16="http://schemas.microsoft.com/office/drawing/2014/main" id="{98463965-1815-4F80-8E0F-1454601E2F78}"/>
              </a:ext>
            </a:extLst>
          </p:cNvPr>
          <p:cNvSpPr>
            <a:spLocks noGrp="1"/>
          </p:cNvSpPr>
          <p:nvPr>
            <p:ph sz="half" idx="1"/>
          </p:nvPr>
        </p:nvSpPr>
        <p:spPr>
          <a:xfrm>
            <a:off x="982662" y="1676400"/>
            <a:ext cx="6184825" cy="4591097"/>
          </a:xfrm>
        </p:spPr>
        <p:txBody>
          <a:bodyPr/>
          <a:lstStyle/>
          <a:p>
            <a:pPr algn="l" rtl="0"/>
            <a:r>
              <a:rPr lang="sv-fi" b="0" i="0" u="none" baseline="0"/>
              <a:t>Den lokala </a:t>
            </a:r>
            <a:r>
              <a:rPr lang="sv-fi" b="0" i="0" u="none" baseline="0">
                <a:hlinkClick r:id="rId3"/>
              </a:rPr>
              <a:t>avdelningens</a:t>
            </a:r>
            <a:r>
              <a:rPr lang="sv-fi" b="0" i="0" u="none" baseline="0"/>
              <a:t> ordförande</a:t>
            </a:r>
          </a:p>
          <a:p>
            <a:pPr algn="l" rtl="0"/>
            <a:r>
              <a:rPr lang="sv-fi" b="0" i="0" u="none" baseline="0">
                <a:hlinkClick r:id="rId3"/>
              </a:rPr>
              <a:t>Distriktets</a:t>
            </a:r>
            <a:r>
              <a:rPr lang="sv-fi" b="0" i="0" u="none" baseline="0"/>
              <a:t> beredskapschef</a:t>
            </a:r>
          </a:p>
          <a:p>
            <a:pPr algn="l" rtl="0"/>
            <a:r>
              <a:rPr lang="sv-fi" b="0" i="0" u="none" baseline="0"/>
              <a:t>Maaria Kuitunen, beredskapsplanerare för den landsomfattande koordinationen</a:t>
            </a:r>
          </a:p>
          <a:p>
            <a:pPr marL="363538" lvl="1" indent="0" algn="l" rtl="0">
              <a:buNone/>
            </a:pPr>
            <a:r>
              <a:rPr lang="sv-fi" b="0" i="0" u="none" baseline="0">
                <a:hlinkClick r:id="rId4"/>
              </a:rPr>
              <a:t>maaria.kuitunen@rodakorset.fi</a:t>
            </a:r>
            <a:r>
              <a:rPr lang="sv-fi" b="0" i="0" u="none" baseline="0"/>
              <a:t>, tfn 040 809 7370</a:t>
            </a:r>
          </a:p>
          <a:p>
            <a:endParaRPr lang="sv-fi" dirty="0"/>
          </a:p>
        </p:txBody>
      </p:sp>
      <p:pic>
        <p:nvPicPr>
          <p:cNvPr id="6" name="Sisällön paikkamerkki 5" descr="Kuva, joka sisältää kohteen maa, luistelu, henkilö&#10;&#10;Kuvaus luotu automaattisesti">
            <a:extLst>
              <a:ext uri="{FF2B5EF4-FFF2-40B4-BE49-F238E27FC236}">
                <a16:creationId xmlns:a16="http://schemas.microsoft.com/office/drawing/2014/main" id="{F341F842-ACBE-4EFD-85ED-CF7687FA9E4B}"/>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31246"/>
          <a:stretch/>
        </p:blipFill>
        <p:spPr>
          <a:xfrm>
            <a:off x="7543801" y="2364580"/>
            <a:ext cx="3954462" cy="3834385"/>
          </a:xfrm>
        </p:spPr>
      </p:pic>
      <p:sp>
        <p:nvSpPr>
          <p:cNvPr id="7" name="Tekstiruutu 6">
            <a:extLst>
              <a:ext uri="{FF2B5EF4-FFF2-40B4-BE49-F238E27FC236}">
                <a16:creationId xmlns:a16="http://schemas.microsoft.com/office/drawing/2014/main" id="{D114FF99-6905-41A9-B5F5-FE63F8C4F464}"/>
              </a:ext>
            </a:extLst>
          </p:cNvPr>
          <p:cNvSpPr txBox="1"/>
          <p:nvPr/>
        </p:nvSpPr>
        <p:spPr>
          <a:xfrm>
            <a:off x="9686547" y="2149136"/>
            <a:ext cx="2188029" cy="215444"/>
          </a:xfrm>
          <a:prstGeom prst="rect">
            <a:avLst/>
          </a:prstGeom>
          <a:noFill/>
        </p:spPr>
        <p:txBody>
          <a:bodyPr wrap="square" rtlCol="0">
            <a:spAutoFit/>
          </a:bodyPr>
          <a:lstStyle/>
          <a:p>
            <a:pPr algn="l" rtl="0"/>
            <a:r>
              <a:rPr lang="sv-fi" sz="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Foto: FRK/Benjamin Suomela</a:t>
            </a:r>
          </a:p>
        </p:txBody>
      </p:sp>
    </p:spTree>
    <p:extLst>
      <p:ext uri="{BB962C8B-B14F-4D97-AF65-F5344CB8AC3E}">
        <p14:creationId xmlns:p14="http://schemas.microsoft.com/office/powerpoint/2010/main" val="216357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0292819-83CC-4895-8B78-CD572D33C5EA}"/>
              </a:ext>
            </a:extLst>
          </p:cNvPr>
          <p:cNvSpPr>
            <a:spLocks noGrp="1"/>
          </p:cNvSpPr>
          <p:nvPr>
            <p:ph type="body" sz="quarter" idx="10"/>
          </p:nvPr>
        </p:nvSpPr>
        <p:spPr>
          <a:xfrm>
            <a:off x="1381450" y="1810666"/>
            <a:ext cx="9145016" cy="3056527"/>
          </a:xfrm>
        </p:spPr>
        <p:txBody>
          <a:bodyPr/>
          <a:lstStyle/>
          <a:p>
            <a:pPr marL="342900" lvl="0" indent="-342900" algn="just" rtl="0">
              <a:lnSpc>
                <a:spcPct val="115000"/>
              </a:lnSpc>
              <a:buFont typeface="+mj-lt"/>
              <a:buAutoNum type="arabicPeriod"/>
            </a:pPr>
            <a:r>
              <a:rPr lang="sv-fi" sz="1800" b="1" i="0" u="none" baseline="0">
                <a:effectLst/>
                <a:latin typeface="Calibri" panose="020F0502020204030204" pitchFamily="34" charset="0"/>
                <a:ea typeface="Calibri" panose="020F0502020204030204" pitchFamily="34" charset="0"/>
                <a:cs typeface="Times New Roman" panose="02020603050405020304" pitchFamily="18" charset="0"/>
              </a:rPr>
              <a:t>Röda Korset är en effektiv och snabb hjälpkanal</a:t>
            </a:r>
          </a:p>
          <a:p>
            <a:pPr marL="342900" lvl="0" indent="-342900" algn="just" rtl="0">
              <a:lnSpc>
                <a:spcPct val="115000"/>
              </a:lnSpc>
              <a:buFont typeface="+mj-lt"/>
              <a:buAutoNum type="arabicPeriod"/>
            </a:pPr>
            <a:r>
              <a:rPr lang="sv-fi" sz="1800" b="1" i="0" u="none" baseline="0">
                <a:effectLst/>
                <a:latin typeface="Calibri" panose="020F0502020204030204" pitchFamily="34" charset="0"/>
                <a:ea typeface="Calibri" panose="020F0502020204030204" pitchFamily="34" charset="0"/>
                <a:cs typeface="Times New Roman" panose="02020603050405020304" pitchFamily="18" charset="0"/>
              </a:rPr>
              <a:t>Röda Korset använder alla sina resurser på ett mångsidigt och flexibelt sätt i beredskapssituationer</a:t>
            </a:r>
          </a:p>
          <a:p>
            <a:pPr marL="342900" lvl="0" indent="-342900" algn="just" rtl="0">
              <a:lnSpc>
                <a:spcPct val="115000"/>
              </a:lnSpc>
              <a:spcAft>
                <a:spcPts val="1000"/>
              </a:spcAft>
              <a:buFont typeface="+mj-lt"/>
              <a:buAutoNum type="arabicPeriod"/>
            </a:pPr>
            <a:r>
              <a:rPr lang="sv-fi" sz="1800" b="1" i="0" u="none" baseline="0">
                <a:effectLst/>
                <a:latin typeface="Calibri" panose="020F0502020204030204" pitchFamily="34" charset="0"/>
                <a:ea typeface="Calibri" panose="020F0502020204030204" pitchFamily="34" charset="0"/>
                <a:cs typeface="Times New Roman" panose="02020603050405020304" pitchFamily="18" charset="0"/>
              </a:rPr>
              <a:t>Röda Korset kan leda beredskapssituationer och upprätthålla en lägesbild</a:t>
            </a:r>
          </a:p>
          <a:p>
            <a:pPr marL="342900" lvl="0" indent="-342900" algn="just" rtl="0">
              <a:lnSpc>
                <a:spcPct val="115000"/>
              </a:lnSpc>
              <a:spcAft>
                <a:spcPts val="1000"/>
              </a:spcAft>
              <a:buFont typeface="+mj-lt"/>
              <a:buAutoNum type="arabicPeriod"/>
            </a:pPr>
            <a:endParaRPr lang="sv-fi"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rtl="0">
              <a:lnSpc>
                <a:spcPct val="115000"/>
              </a:lnSpc>
              <a:spcAft>
                <a:spcPts val="1000"/>
              </a:spcAft>
              <a:buNone/>
            </a:pPr>
            <a:r>
              <a:rPr lang="sv-fi" sz="1800" b="1" i="0" u="none" baseline="0">
                <a:effectLst/>
                <a:latin typeface="Calibri" panose="020F0502020204030204" pitchFamily="34" charset="0"/>
                <a:ea typeface="Calibri" panose="020F0502020204030204" pitchFamily="34" charset="0"/>
                <a:cs typeface="Times New Roman" panose="02020603050405020304" pitchFamily="18" charset="0"/>
              </a:rPr>
              <a:t>Framgången med målen mäts genom en enkät om utgångsnivå, registreringsdata, lägesbild, slutenkät och utbildningsfeedback. </a:t>
            </a:r>
          </a:p>
        </p:txBody>
      </p:sp>
      <p:sp>
        <p:nvSpPr>
          <p:cNvPr id="12" name="Text Placeholder 3">
            <a:extLst>
              <a:ext uri="{FF2B5EF4-FFF2-40B4-BE49-F238E27FC236}">
                <a16:creationId xmlns:a16="http://schemas.microsoft.com/office/drawing/2014/main" id="{DC281288-2BA4-45D3-87E3-7DE9880EDD05}"/>
              </a:ext>
            </a:extLst>
          </p:cNvPr>
          <p:cNvSpPr>
            <a:spLocks noGrp="1"/>
          </p:cNvSpPr>
          <p:nvPr>
            <p:ph type="body" sz="quarter" idx="11"/>
          </p:nvPr>
        </p:nvSpPr>
        <p:spPr>
          <a:xfrm>
            <a:off x="1235868" y="889255"/>
            <a:ext cx="9720263" cy="544512"/>
          </a:xfrm>
        </p:spPr>
        <p:txBody>
          <a:bodyPr/>
          <a:lstStyle/>
          <a:p>
            <a:pPr rtl="0"/>
            <a:r>
              <a:rPr lang="sv-fi" b="1" i="0" u="none" baseline="0"/>
              <a:t>Mål för Skydd 2022</a:t>
            </a:r>
            <a:endParaRPr lang="sv-fi" dirty="0"/>
          </a:p>
        </p:txBody>
      </p:sp>
    </p:spTree>
    <p:extLst>
      <p:ext uri="{BB962C8B-B14F-4D97-AF65-F5344CB8AC3E}">
        <p14:creationId xmlns:p14="http://schemas.microsoft.com/office/powerpoint/2010/main" val="1689197879"/>
      </p:ext>
    </p:extLst>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E7D93-B86B-42C5-A214-610386F37A27}"/>
              </a:ext>
            </a:extLst>
          </p:cNvPr>
          <p:cNvSpPr>
            <a:spLocks noGrp="1"/>
          </p:cNvSpPr>
          <p:nvPr>
            <p:ph type="title"/>
          </p:nvPr>
        </p:nvSpPr>
        <p:spPr>
          <a:xfrm>
            <a:off x="681862" y="844301"/>
            <a:ext cx="10515600" cy="685753"/>
          </a:xfrm>
        </p:spPr>
        <p:txBody>
          <a:bodyPr>
            <a:normAutofit fontScale="90000"/>
          </a:bodyPr>
          <a:lstStyle/>
          <a:p>
            <a:pPr algn="l" rtl="0"/>
            <a:r>
              <a:rPr lang="sv-fi" b="1" i="0" u="none" baseline="0"/>
              <a:t>Röda Korset är en effektiv hjälpkanal</a:t>
            </a:r>
            <a:br>
              <a:rPr lang="sv-fi"/>
            </a:br>
            <a:br>
              <a:rPr lang="sv-fi"/>
            </a:br>
            <a:br>
              <a:rPr lang="sv-fi"/>
            </a:br>
            <a:br>
              <a:rPr lang="sv-fi"/>
            </a:br>
            <a:br>
              <a:rPr lang="sv-fi"/>
            </a:br>
            <a:br>
              <a:rPr lang="sv-fi"/>
            </a:br>
            <a:br>
              <a:rPr lang="sv-fi"/>
            </a:br>
            <a:br>
              <a:rPr lang="sv-fi"/>
            </a:br>
            <a:br>
              <a:rPr lang="sv-fi"/>
            </a:br>
            <a:br>
              <a:rPr lang="sv-fi"/>
            </a:br>
            <a:endParaRPr lang="sv-fi" dirty="0"/>
          </a:p>
        </p:txBody>
      </p:sp>
      <p:sp>
        <p:nvSpPr>
          <p:cNvPr id="4" name="Sisällön paikkamerkki 3">
            <a:extLst>
              <a:ext uri="{FF2B5EF4-FFF2-40B4-BE49-F238E27FC236}">
                <a16:creationId xmlns:a16="http://schemas.microsoft.com/office/drawing/2014/main" id="{8EDF2336-108B-47CD-9A0C-C1FF4296BEBC}"/>
              </a:ext>
            </a:extLst>
          </p:cNvPr>
          <p:cNvSpPr>
            <a:spLocks noGrp="1"/>
          </p:cNvSpPr>
          <p:nvPr>
            <p:ph idx="1"/>
          </p:nvPr>
        </p:nvSpPr>
        <p:spPr>
          <a:xfrm>
            <a:off x="994538" y="1393794"/>
            <a:ext cx="10515600" cy="4721998"/>
          </a:xfrm>
        </p:spPr>
        <p:txBody>
          <a:bodyPr>
            <a:normAutofit fontScale="62500" lnSpcReduction="20000"/>
          </a:bodyPr>
          <a:lstStyle/>
          <a:p>
            <a:pPr marL="514350" indent="-514350" algn="l" rtl="0">
              <a:buFont typeface="+mj-lt"/>
              <a:buAutoNum type="arabicPeriod"/>
            </a:pPr>
            <a:r>
              <a:rPr lang="sv-fi" sz="3400" b="0" i="0" u="none" baseline="0"/>
              <a:t>Deltagandeaktivitet: alla avdelningar och distrikt deltar i övningen. </a:t>
            </a:r>
          </a:p>
          <a:p>
            <a:pPr marL="866775" lvl="1" indent="-514350" algn="l" rtl="0"/>
            <a:r>
              <a:rPr lang="sv-fi" sz="2900" b="0" i="0" u="none" baseline="0"/>
              <a:t>Avdelningen kan planera sin egen övning, delta i distriktens övning eller göra en praktisk övning eller bordsövning med hjälp av en färdig övningsmodell. </a:t>
            </a:r>
          </a:p>
          <a:p>
            <a:pPr marL="866775" lvl="1" indent="-514350" algn="l" rtl="0"/>
            <a:r>
              <a:rPr lang="sv-fi" sz="2900" b="0" i="0" u="none" baseline="0"/>
              <a:t>Frivilliga från olika verksamhetsområden deltar i övningen. </a:t>
            </a:r>
          </a:p>
          <a:p>
            <a:pPr marL="514350" indent="-514350" algn="l" rtl="0">
              <a:buFont typeface="+mj-lt"/>
              <a:buAutoNum type="arabicPeriod"/>
            </a:pPr>
            <a:r>
              <a:rPr lang="sv-fi" sz="3400" b="0" i="0" u="none" baseline="0"/>
              <a:t>Utbildningar: Frivilliga från både beredskapsgrupperna och övriga verksamhetsområden får före övningen utbildning relaterad till evakuering.</a:t>
            </a:r>
          </a:p>
          <a:p>
            <a:pPr lvl="1" algn="l" rtl="0"/>
            <a:r>
              <a:rPr lang="sv-fi" sz="2900" b="0" i="0" u="none" baseline="0"/>
              <a:t>Centralbyrån, distrikten och avdelningarna ordnar utbildningar som t.ex. grundkurs i hjälpberedskap, hjälparkurs, grundkurs i första omsorgen, utbildning i psykiskt stöd.</a:t>
            </a:r>
          </a:p>
          <a:p>
            <a:pPr marL="514350" indent="-514350" algn="l" rtl="0">
              <a:buFont typeface="+mj-lt"/>
              <a:buAutoNum type="arabicPeriod"/>
            </a:pPr>
            <a:r>
              <a:rPr lang="sv-fi" sz="3400" b="0" i="0" u="none" baseline="0"/>
              <a:t>Samarbete: Myndigheterna bjuds in för att planera, genomföra och följa övningen. Andra organisationer som t.ex. nätverket för frivilliga räddningstjänsten Vapepa deltar i en tredjedel av övningarna.</a:t>
            </a:r>
          </a:p>
          <a:p>
            <a:pPr marL="514350" indent="-514350" algn="l" rtl="0">
              <a:buFont typeface="+mj-lt"/>
              <a:buAutoNum type="arabicPeriod"/>
            </a:pPr>
            <a:r>
              <a:rPr lang="sv-fi" sz="3400" b="0" i="0" u="none" baseline="0"/>
              <a:t>Beredskapsplanering: Beredskapsplanerna uppdateras före övningen.</a:t>
            </a:r>
          </a:p>
          <a:p>
            <a:pPr marL="514350" indent="-514350" algn="l" rtl="0">
              <a:buFont typeface="+mj-lt"/>
              <a:buAutoNum type="arabicPeriod"/>
            </a:pPr>
            <a:r>
              <a:rPr lang="sv-fi" sz="3400" b="0" i="0" u="none" baseline="0"/>
              <a:t>I en del av övningarna övas också skydd för personer i särskilt utsatt situation.</a:t>
            </a:r>
          </a:p>
        </p:txBody>
      </p:sp>
    </p:spTree>
    <p:extLst>
      <p:ext uri="{BB962C8B-B14F-4D97-AF65-F5344CB8AC3E}">
        <p14:creationId xmlns:p14="http://schemas.microsoft.com/office/powerpoint/2010/main" val="11755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45169D-F1C4-4595-9FDD-1CE4A960A501}"/>
              </a:ext>
            </a:extLst>
          </p:cNvPr>
          <p:cNvSpPr>
            <a:spLocks noGrp="1"/>
          </p:cNvSpPr>
          <p:nvPr>
            <p:ph type="title"/>
          </p:nvPr>
        </p:nvSpPr>
        <p:spPr>
          <a:xfrm>
            <a:off x="838200" y="476609"/>
            <a:ext cx="10515600" cy="685753"/>
          </a:xfrm>
        </p:spPr>
        <p:txBody>
          <a:bodyPr>
            <a:normAutofit fontScale="90000"/>
          </a:bodyPr>
          <a:lstStyle/>
          <a:p>
            <a:pPr algn="l" rtl="0"/>
            <a:r>
              <a:rPr lang="sv-fi" sz="4000" b="1" i="0" u="none" baseline="0" dirty="0">
                <a:effectLst/>
                <a:latin typeface="Calibri" panose="020F0502020204030204" pitchFamily="34" charset="0"/>
                <a:ea typeface="Calibri" panose="020F0502020204030204" pitchFamily="34" charset="0"/>
                <a:cs typeface="Times New Roman" panose="02020603050405020304" pitchFamily="18" charset="0"/>
              </a:rPr>
              <a:t>Röda Korset använder alla sina resurser på ett mångsidigt och flexibelt sätt i beredskapssituationer</a:t>
            </a:r>
            <a:br>
              <a:rPr lang="sv-fi" sz="4000" dirty="0">
                <a:effectLst/>
                <a:latin typeface="Calibri" panose="020F0502020204030204" pitchFamily="34" charset="0"/>
                <a:ea typeface="Calibri" panose="020F0502020204030204" pitchFamily="34" charset="0"/>
                <a:cs typeface="Times New Roman" panose="02020603050405020304" pitchFamily="18" charset="0"/>
              </a:rPr>
            </a:br>
            <a:endParaRPr lang="sv-fi" dirty="0"/>
          </a:p>
        </p:txBody>
      </p:sp>
      <p:sp>
        <p:nvSpPr>
          <p:cNvPr id="5" name="Sisällön paikkamerkki 4">
            <a:extLst>
              <a:ext uri="{FF2B5EF4-FFF2-40B4-BE49-F238E27FC236}">
                <a16:creationId xmlns:a16="http://schemas.microsoft.com/office/drawing/2014/main" id="{44DDD926-234D-41E7-8D1D-5E4A78E205B6}"/>
              </a:ext>
            </a:extLst>
          </p:cNvPr>
          <p:cNvSpPr>
            <a:spLocks noGrp="1"/>
          </p:cNvSpPr>
          <p:nvPr>
            <p:ph idx="1"/>
          </p:nvPr>
        </p:nvSpPr>
        <p:spPr/>
        <p:txBody>
          <a:bodyPr>
            <a:normAutofit fontScale="92500" lnSpcReduction="20000"/>
          </a:bodyPr>
          <a:lstStyle/>
          <a:p>
            <a:pPr marL="514350" indent="-514350" algn="l" rtl="0">
              <a:buFont typeface="+mj-lt"/>
              <a:buAutoNum type="arabicPeriod"/>
            </a:pPr>
            <a:r>
              <a:rPr lang="sv-fi" b="0" i="0" u="none" baseline="0"/>
              <a:t>Många slags hjälpare: I övningarna deltar frivilliga från olika verksamhetsområden, till exempel från verksamheten för att stödja ungdomar eller integration.</a:t>
            </a:r>
          </a:p>
          <a:p>
            <a:pPr marL="866775" lvl="1" indent="-514350" algn="l" rtl="0"/>
            <a:r>
              <a:rPr lang="sv-fi" b="0" i="0" u="none" baseline="0"/>
              <a:t>Till exempel kan personer som inte har svenska eller finska som modersmål delta i övningen.</a:t>
            </a:r>
          </a:p>
          <a:p>
            <a:pPr marL="514350" indent="-514350" algn="l" rtl="0">
              <a:buFont typeface="+mj-lt"/>
              <a:buAutoNum type="arabicPeriod"/>
            </a:pPr>
            <a:r>
              <a:rPr lang="sv-fi" b="0" i="0" u="none" baseline="0"/>
              <a:t>Nya frivilliga: Till övningen rekryteras nya frivilliga via Oma Röda Korset och sociala medier.</a:t>
            </a:r>
          </a:p>
          <a:p>
            <a:pPr marL="866775" lvl="1" indent="-514350" algn="l" rtl="0"/>
            <a:r>
              <a:rPr lang="sv-fi" b="0" i="0" u="none" baseline="0"/>
              <a:t>Övningarna möjliggör mottagande och utbildning av spontana frivilliga.</a:t>
            </a:r>
          </a:p>
          <a:p>
            <a:pPr marL="514350" indent="-514350" algn="l" rtl="0">
              <a:buFont typeface="+mj-lt"/>
              <a:buAutoNum type="arabicPeriod"/>
            </a:pPr>
            <a:r>
              <a:rPr lang="sv-fi" b="0" i="0" u="none" baseline="0"/>
              <a:t>Materiell beredskap: Användning av EEC-vagnar övas.</a:t>
            </a:r>
          </a:p>
          <a:p>
            <a:pPr marL="514350" indent="-514350" algn="l" rtl="0">
              <a:buFont typeface="+mj-lt"/>
              <a:buAutoNum type="arabicPeriod"/>
            </a:pPr>
            <a:r>
              <a:rPr lang="sv-fi" b="0" i="0" u="none" baseline="0"/>
              <a:t>Röda Korsets institutioner deltar i övningen. </a:t>
            </a:r>
          </a:p>
          <a:p>
            <a:endParaRPr lang="sv-fi" dirty="0"/>
          </a:p>
        </p:txBody>
      </p:sp>
    </p:spTree>
    <p:extLst>
      <p:ext uri="{BB962C8B-B14F-4D97-AF65-F5344CB8AC3E}">
        <p14:creationId xmlns:p14="http://schemas.microsoft.com/office/powerpoint/2010/main" val="426585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75966D-1D1B-440F-9775-BEC4E9223167}"/>
              </a:ext>
            </a:extLst>
          </p:cNvPr>
          <p:cNvSpPr>
            <a:spLocks noGrp="1"/>
          </p:cNvSpPr>
          <p:nvPr>
            <p:ph type="title"/>
          </p:nvPr>
        </p:nvSpPr>
        <p:spPr>
          <a:xfrm>
            <a:off x="838200" y="399331"/>
            <a:ext cx="10515600" cy="685753"/>
          </a:xfrm>
        </p:spPr>
        <p:txBody>
          <a:bodyPr>
            <a:normAutofit fontScale="90000"/>
          </a:bodyPr>
          <a:lstStyle/>
          <a:p>
            <a:pPr algn="l" rtl="0"/>
            <a:r>
              <a:rPr lang="sv-fi" sz="4000" b="1" i="0" u="none" baseline="0" dirty="0">
                <a:effectLst/>
                <a:latin typeface="Calibri" panose="020F0502020204030204" pitchFamily="34" charset="0"/>
                <a:ea typeface="Calibri" panose="020F0502020204030204" pitchFamily="34" charset="0"/>
                <a:cs typeface="Times New Roman" panose="02020603050405020304" pitchFamily="18" charset="0"/>
              </a:rPr>
              <a:t>Röda Korset har kunnande på olika nivåer i att leda beredskapssituationer och upprätthålla en lägesbild</a:t>
            </a:r>
            <a:br>
              <a:rPr lang="sv-fi" sz="4000" dirty="0">
                <a:effectLst/>
                <a:latin typeface="Calibri" panose="020F0502020204030204" pitchFamily="34" charset="0"/>
                <a:ea typeface="Calibri" panose="020F0502020204030204" pitchFamily="34" charset="0"/>
                <a:cs typeface="Times New Roman" panose="02020603050405020304" pitchFamily="18" charset="0"/>
              </a:rPr>
            </a:br>
            <a:endParaRPr lang="sv-fi" dirty="0"/>
          </a:p>
        </p:txBody>
      </p:sp>
      <p:sp>
        <p:nvSpPr>
          <p:cNvPr id="5" name="Sisällön paikkamerkki 4">
            <a:extLst>
              <a:ext uri="{FF2B5EF4-FFF2-40B4-BE49-F238E27FC236}">
                <a16:creationId xmlns:a16="http://schemas.microsoft.com/office/drawing/2014/main" id="{42FB2686-BB62-4E6C-81AC-C6B219CBE1C6}"/>
              </a:ext>
            </a:extLst>
          </p:cNvPr>
          <p:cNvSpPr>
            <a:spLocks noGrp="1"/>
          </p:cNvSpPr>
          <p:nvPr>
            <p:ph idx="1"/>
          </p:nvPr>
        </p:nvSpPr>
        <p:spPr/>
        <p:txBody>
          <a:bodyPr>
            <a:normAutofit/>
          </a:bodyPr>
          <a:lstStyle/>
          <a:p>
            <a:pPr marL="514350" indent="-514350" algn="l" rtl="0">
              <a:buFont typeface="+mj-lt"/>
              <a:buAutoNum type="arabicPeriod"/>
            </a:pPr>
            <a:r>
              <a:rPr lang="sv-fi" b="0" i="0" u="none" baseline="0"/>
              <a:t>Övningarna rapporteras till systemet för lägesbild.</a:t>
            </a:r>
          </a:p>
          <a:p>
            <a:pPr marL="866775" lvl="1" indent="-514350" algn="l" rtl="0"/>
            <a:r>
              <a:rPr lang="sv-fi" b="0" i="0" u="none" baseline="0"/>
              <a:t>Centralbyrån och distrikten övar lägescentralernas verksamhet. </a:t>
            </a:r>
          </a:p>
          <a:p>
            <a:pPr marL="514350" indent="-514350" algn="l" rtl="0">
              <a:buFont typeface="+mj-lt"/>
              <a:buAutoNum type="arabicPeriod"/>
            </a:pPr>
            <a:r>
              <a:rPr lang="sv-fi" b="0" i="0" u="none" baseline="0"/>
              <a:t>Avdelningarna berättar om övningarna i sociala medier.</a:t>
            </a:r>
          </a:p>
          <a:p>
            <a:pPr marL="866775" lvl="1" indent="-514350" algn="l" rtl="0"/>
            <a:r>
              <a:rPr lang="sv-fi" b="0" i="0" u="none" baseline="0"/>
              <a:t>Man skickar information om övningarna även till lokala medier.</a:t>
            </a:r>
          </a:p>
          <a:p>
            <a:pPr marL="866775" lvl="1" indent="-514350" algn="l" rtl="0"/>
            <a:r>
              <a:rPr lang="sv-fi" b="0" i="0" u="none" baseline="0"/>
              <a:t>Man ordnar utbildningen Kommunikation som en hjälpfärdighet som stöd till kommunikationen.</a:t>
            </a:r>
          </a:p>
          <a:p>
            <a:pPr marL="866775" lvl="1" indent="-514350" algn="l" rtl="0"/>
            <a:r>
              <a:rPr lang="sv-fi" b="0" i="0" u="none" baseline="0"/>
              <a:t>Man gör material som stöd till kommunikationen, t.ex. bilder för sociala medier.	</a:t>
            </a:r>
          </a:p>
          <a:p>
            <a:endParaRPr lang="sv-fi" dirty="0"/>
          </a:p>
        </p:txBody>
      </p:sp>
    </p:spTree>
    <p:extLst>
      <p:ext uri="{BB962C8B-B14F-4D97-AF65-F5344CB8AC3E}">
        <p14:creationId xmlns:p14="http://schemas.microsoft.com/office/powerpoint/2010/main" val="3112500602"/>
      </p:ext>
    </p:extLst>
  </p:cSld>
  <p:clrMapOvr>
    <a:masterClrMapping/>
  </p:clrMapOvr>
</p:sld>
</file>

<file path=ppt/theme/theme1.xml><?xml version="1.0" encoding="utf-8"?>
<a:theme xmlns:a="http://schemas.openxmlformats.org/drawingml/2006/main" name="SPR uus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 uusi" id="{23A873DC-1F27-49E1-8CBE-0D335E85325B}" vid="{A66C0E47-3856-48C7-B972-D70D06C92B0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86A1BFB0D8514EA19DAEE68CBAF545" ma:contentTypeVersion="7" ma:contentTypeDescription="Create a new document." ma:contentTypeScope="" ma:versionID="3d8a44c054f290de4850ca11498937c5">
  <xsd:schema xmlns:xsd="http://www.w3.org/2001/XMLSchema" xmlns:xs="http://www.w3.org/2001/XMLSchema" xmlns:p="http://schemas.microsoft.com/office/2006/metadata/properties" xmlns:ns2="00942aac-1c47-4211-a590-fd85b1b7843c" targetNamespace="http://schemas.microsoft.com/office/2006/metadata/properties" ma:root="true" ma:fieldsID="89ab565797cc50f86962bba2df81470b" ns2:_="">
    <xsd:import namespace="00942aac-1c47-4211-a590-fd85b1b784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42aac-1c47-4211-a590-fd85b1b784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D016E1-5897-4783-9C20-703CBA611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42aac-1c47-4211-a590-fd85b1b7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450B77-F3F4-41EF-A07D-4D25475507C2}">
  <ds:schemaRefs>
    <ds:schemaRef ds:uri="http://schemas.microsoft.com/sharepoint/v3/contenttype/forms"/>
  </ds:schemaRefs>
</ds:datastoreItem>
</file>

<file path=customXml/itemProps3.xml><?xml version="1.0" encoding="utf-8"?>
<ds:datastoreItem xmlns:ds="http://schemas.openxmlformats.org/officeDocument/2006/customXml" ds:itemID="{03A725E5-7FD9-4928-93F2-96FE572C216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90</TotalTime>
  <Words>706</Words>
  <Application>Microsoft Office PowerPoint</Application>
  <PresentationFormat>Laajakuva</PresentationFormat>
  <Paragraphs>60</Paragraphs>
  <Slides>9</Slides>
  <Notes>3</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9</vt:i4>
      </vt:variant>
    </vt:vector>
  </HeadingPairs>
  <TitlesOfParts>
    <vt:vector size="15" baseType="lpstr">
      <vt:lpstr>Arial</vt:lpstr>
      <vt:lpstr>Calibri</vt:lpstr>
      <vt:lpstr>Courier New</vt:lpstr>
      <vt:lpstr>Gill Sans MT</vt:lpstr>
      <vt:lpstr>Verdana</vt:lpstr>
      <vt:lpstr>SPR uusi</vt:lpstr>
      <vt:lpstr>Presentation till samarbetspartner</vt:lpstr>
      <vt:lpstr>Skydd 2022 ordnas 6–7.5</vt:lpstr>
      <vt:lpstr>Evakuering</vt:lpstr>
      <vt:lpstr>Samarbetspartner</vt:lpstr>
      <vt:lpstr>Kontakt</vt:lpstr>
      <vt:lpstr>PowerPoint-esitys</vt:lpstr>
      <vt:lpstr>Röda Korset är en effektiv hjälpkanal          </vt:lpstr>
      <vt:lpstr>Röda Korset använder alla sina resurser på ett mångsidigt och flexibelt sätt i beredskapssituationer </vt:lpstr>
      <vt:lpstr>Röda Korset har kunnande på olika nivåer i att leda beredskapssituationer och upprätthålla en lägesbild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Kuitunen Maaria</dc:creator>
  <cp:lastModifiedBy>Grano</cp:lastModifiedBy>
  <cp:revision>12</cp:revision>
  <dcterms:created xsi:type="dcterms:W3CDTF">2022-01-17T14:33:22Z</dcterms:created>
  <dcterms:modified xsi:type="dcterms:W3CDTF">2022-01-27T11:28:12Z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0x0101006586A1BFB0D8514EA19DAEE68CBAF545</vt:lpwstr>
  </property>
</Properties>
</file>