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62" r:id="rId2"/>
    <p:sldId id="364" r:id="rId3"/>
    <p:sldId id="366" r:id="rId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79"/>
    <a:srgbClr val="BEA996"/>
    <a:srgbClr val="7F18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33"/>
    <p:restoredTop sz="96293"/>
  </p:normalViewPr>
  <p:slideViewPr>
    <p:cSldViewPr snapToGrid="0" snapToObjects="1">
      <p:cViewPr>
        <p:scale>
          <a:sx n="95" d="100"/>
          <a:sy n="95" d="100"/>
        </p:scale>
        <p:origin x="1360" y="2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12.10.2023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2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493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167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8620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545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53268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0832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8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2" r:id="rId5"/>
    <p:sldLayoutId id="2147483664" r:id="rId6"/>
    <p:sldLayoutId id="2147483665" r:id="rId7"/>
    <p:sldLayoutId id="2147483653" r:id="rId8"/>
    <p:sldLayoutId id="2147483692" r:id="rId9"/>
    <p:sldLayoutId id="2147483703" r:id="rId10"/>
    <p:sldLayoutId id="2147483667" r:id="rId11"/>
    <p:sldLayoutId id="2147483699" r:id="rId12"/>
    <p:sldLayoutId id="2147483668" r:id="rId13"/>
    <p:sldLayoutId id="2147483669" r:id="rId14"/>
    <p:sldLayoutId id="2147483691" r:id="rId15"/>
    <p:sldLayoutId id="2147483672" r:id="rId16"/>
    <p:sldLayoutId id="2147483671" r:id="rId17"/>
    <p:sldLayoutId id="2147483673" r:id="rId18"/>
    <p:sldLayoutId id="2147483701" r:id="rId19"/>
    <p:sldLayoutId id="2147483702" r:id="rId20"/>
    <p:sldLayoutId id="2147483704" r:id="rId21"/>
    <p:sldLayoutId id="2147483674" r:id="rId22"/>
    <p:sldLayoutId id="2147483675" r:id="rId23"/>
    <p:sldLayoutId id="2147483676" r:id="rId24"/>
    <p:sldLayoutId id="2147483678" r:id="rId25"/>
    <p:sldLayoutId id="2147483679" r:id="rId26"/>
    <p:sldLayoutId id="2147483681" r:id="rId27"/>
    <p:sldLayoutId id="2147483680" r:id="rId28"/>
    <p:sldLayoutId id="2147483684" r:id="rId29"/>
    <p:sldLayoutId id="2147483686" r:id="rId30"/>
    <p:sldLayoutId id="2147483705" r:id="rId31"/>
    <p:sldLayoutId id="2147483687" r:id="rId32"/>
    <p:sldLayoutId id="2147483688" r:id="rId33"/>
    <p:sldLayoutId id="2147483689" r:id="rId34"/>
    <p:sldLayoutId id="214748370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5870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595" y="854280"/>
            <a:ext cx="2998857" cy="1831787"/>
          </a:xfrm>
        </p:spPr>
        <p:txBody>
          <a:bodyPr/>
          <a:lstStyle/>
          <a:p>
            <a:r>
              <a:rPr lang="fi-FI" sz="2900" dirty="0">
                <a:solidFill>
                  <a:srgbClr val="004B79"/>
                </a:solidFill>
              </a:rPr>
              <a:t>Seitsemän turvallisemman tilan periaatetta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146062" y="1046268"/>
            <a:ext cx="2078796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dirty="0">
                <a:solidFill>
                  <a:srgbClr val="241F20"/>
                </a:solidFill>
              </a:rPr>
              <a:t>Kohtaa uudet ihmiset ja asiat ennakkoluulottomasti. </a:t>
            </a:r>
          </a:p>
          <a:p>
            <a:pPr fontAlgn="base"/>
            <a:r>
              <a:rPr lang="fi-FI" sz="1200" dirty="0">
                <a:solidFill>
                  <a:srgbClr val="241F20"/>
                </a:solidFill>
              </a:rPr>
              <a:t>Ota jokainen kohtaaminen mahdollisuutena oppia uutta ja kehittyä.</a:t>
            </a:r>
          </a:p>
          <a:p>
            <a:br>
              <a:rPr lang="fi-FI" sz="1200" dirty="0"/>
            </a:br>
            <a:endParaRPr lang="fi-FI" sz="12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146062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Ole avoin</a:t>
            </a:r>
            <a:endParaRPr lang="fi-FI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6954959" y="1046268"/>
            <a:ext cx="2101182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dirty="0">
                <a:solidFill>
                  <a:srgbClr val="241F20"/>
                </a:solidFill>
              </a:rPr>
              <a:t>Kiinnitä huomiota sanavalintoihisi ja arvosta toisen mielipidettä. Älä pilkkaa, nolaa tai tuomitse ketään puheillasi tai käytökselläsi.</a:t>
            </a:r>
            <a:endParaRPr lang="fi-FI" sz="1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6954959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Kunnioita</a:t>
            </a:r>
            <a:endParaRPr lang="fi-FI" sz="18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9734058" y="1334881"/>
            <a:ext cx="2132416" cy="719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Ota vastuuta myös toisen kokemuksesta. Kuuntele, kehu ja kannusta.</a:t>
            </a:r>
            <a:endParaRPr lang="fi-FI" sz="12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9734058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Luo myönteistä ilmapiiriä</a:t>
            </a:r>
            <a:br>
              <a:rPr lang="fi-FI" sz="1400" dirty="0"/>
            </a:br>
            <a:endParaRPr lang="fi-FI" sz="18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4158891" y="3061937"/>
            <a:ext cx="2481927" cy="122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dirty="0">
                <a:solidFill>
                  <a:srgbClr val="241F20"/>
                </a:solidFill>
              </a:rPr>
              <a:t>Älä tee oletuksia ulkoisten ominaisuuksien, ihonvärin, etnisyyden, uskonnon, sukupuolen, iän tai puheen perusteella. Älä tee oletuksia sukupuolesta, taustasta tai toimintakyvystä.</a:t>
            </a:r>
            <a:endParaRPr lang="fi-FI" sz="12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4158889" y="2661798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Vältä oletuksia</a:t>
            </a:r>
            <a:b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fi-FI" sz="1800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DBBBC-0C54-7C1B-2A31-2D1B5AEDC9FA}"/>
              </a:ext>
            </a:extLst>
          </p:cNvPr>
          <p:cNvSpPr txBox="1">
            <a:spLocks/>
          </p:cNvSpPr>
          <p:nvPr/>
        </p:nvSpPr>
        <p:spPr>
          <a:xfrm>
            <a:off x="6954959" y="3054698"/>
            <a:ext cx="2356896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dirty="0">
                <a:solidFill>
                  <a:srgbClr val="241F20"/>
                </a:solidFill>
              </a:rPr>
              <a:t>Kunnioita toisen henkilökohtaista tilaa, yksityisyyttä ja itsemääräämisoikeutta. Huolehdi, että kaikki tulevat kuulluksi ja anna kaikille mahdollisuus osallistua.</a:t>
            </a:r>
            <a:endParaRPr lang="fi-FI" sz="120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530244-5FA6-0094-3EBA-E0269DA37B62}"/>
              </a:ext>
            </a:extLst>
          </p:cNvPr>
          <p:cNvSpPr txBox="1">
            <a:spLocks/>
          </p:cNvSpPr>
          <p:nvPr/>
        </p:nvSpPr>
        <p:spPr>
          <a:xfrm>
            <a:off x="6954959" y="265455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Anna tilaa</a:t>
            </a:r>
            <a:b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fi-FI" sz="1800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5D29E2B-AC8D-DAD4-0652-9289C8FDDA6D}"/>
              </a:ext>
            </a:extLst>
          </p:cNvPr>
          <p:cNvSpPr txBox="1">
            <a:spLocks/>
          </p:cNvSpPr>
          <p:nvPr/>
        </p:nvSpPr>
        <p:spPr>
          <a:xfrm>
            <a:off x="9734058" y="3054698"/>
            <a:ext cx="2074598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Älä seuraa sivusta, jos todistat häirintää tai muuta epäasiallista kohtelua.</a:t>
            </a:r>
            <a:endParaRPr lang="fi-FI" sz="120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53441D1-EC30-38A9-9AE2-ADE417AB3010}"/>
              </a:ext>
            </a:extLst>
          </p:cNvPr>
          <p:cNvSpPr txBox="1">
            <a:spLocks/>
          </p:cNvSpPr>
          <p:nvPr/>
        </p:nvSpPr>
        <p:spPr>
          <a:xfrm>
            <a:off x="9734058" y="265455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Puutu</a:t>
            </a:r>
            <a:br>
              <a:rPr lang="fi-FI" sz="1400" dirty="0"/>
            </a:br>
            <a:endParaRPr lang="fi-FI" sz="1800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627746-02DB-9109-2460-2AF72FE8D7D1}"/>
              </a:ext>
            </a:extLst>
          </p:cNvPr>
          <p:cNvSpPr txBox="1">
            <a:spLocks/>
          </p:cNvSpPr>
          <p:nvPr/>
        </p:nvSpPr>
        <p:spPr>
          <a:xfrm>
            <a:off x="6954959" y="5171739"/>
            <a:ext cx="2058459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Pidä hauskaa! Kysy, jos joku asia ihmetyttää ja ota asiasta selvää.</a:t>
            </a:r>
            <a:endParaRPr lang="fi-FI" sz="120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B6E1560-38CD-D015-91B9-4027088AED38}"/>
              </a:ext>
            </a:extLst>
          </p:cNvPr>
          <p:cNvSpPr txBox="1">
            <a:spLocks/>
          </p:cNvSpPr>
          <p:nvPr/>
        </p:nvSpPr>
        <p:spPr>
          <a:xfrm>
            <a:off x="6954959" y="47716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Nauti</a:t>
            </a:r>
            <a:br>
              <a:rPr lang="en-GB" sz="1400" dirty="0"/>
            </a:br>
            <a:endParaRPr lang="fi-FI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02A8E-720F-A25E-8ADF-38C07BB97072}"/>
              </a:ext>
            </a:extLst>
          </p:cNvPr>
          <p:cNvSpPr txBox="1"/>
          <p:nvPr/>
        </p:nvSpPr>
        <p:spPr>
          <a:xfrm>
            <a:off x="3619943" y="50664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B3073-7026-F21E-6A3A-13504DA58440}"/>
              </a:ext>
            </a:extLst>
          </p:cNvPr>
          <p:cNvSpPr txBox="1"/>
          <p:nvPr/>
        </p:nvSpPr>
        <p:spPr>
          <a:xfrm>
            <a:off x="6437839" y="488930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E86F0-0965-19C9-815B-B8DB9F997506}"/>
              </a:ext>
            </a:extLst>
          </p:cNvPr>
          <p:cNvSpPr txBox="1"/>
          <p:nvPr/>
        </p:nvSpPr>
        <p:spPr>
          <a:xfrm>
            <a:off x="9225481" y="47536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604DB8-F0BB-389F-BD50-8155B8772713}"/>
              </a:ext>
            </a:extLst>
          </p:cNvPr>
          <p:cNvSpPr txBox="1"/>
          <p:nvPr/>
        </p:nvSpPr>
        <p:spPr>
          <a:xfrm>
            <a:off x="3630952" y="2522311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6080F9-A5ED-AF73-E088-94B4FA3548C1}"/>
              </a:ext>
            </a:extLst>
          </p:cNvPr>
          <p:cNvSpPr txBox="1"/>
          <p:nvPr/>
        </p:nvSpPr>
        <p:spPr>
          <a:xfrm>
            <a:off x="6437839" y="251507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1CB8E1-09D6-EED9-C079-080FA9A9777A}"/>
              </a:ext>
            </a:extLst>
          </p:cNvPr>
          <p:cNvSpPr txBox="1"/>
          <p:nvPr/>
        </p:nvSpPr>
        <p:spPr>
          <a:xfrm>
            <a:off x="9225481" y="2482840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C91DB9-50BB-664D-24D8-B34F1B31E428}"/>
              </a:ext>
            </a:extLst>
          </p:cNvPr>
          <p:cNvSpPr txBox="1"/>
          <p:nvPr/>
        </p:nvSpPr>
        <p:spPr>
          <a:xfrm>
            <a:off x="6437839" y="4632113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chemeClr val="accent1"/>
                </a:solidFill>
              </a:rPr>
              <a:t>7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3657381" y="2549244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BE3D08-8763-7CA3-F350-12B32B80F29E}"/>
              </a:ext>
            </a:extLst>
          </p:cNvPr>
          <p:cNvCxnSpPr>
            <a:cxnSpLocks/>
          </p:cNvCxnSpPr>
          <p:nvPr/>
        </p:nvCxnSpPr>
        <p:spPr>
          <a:xfrm>
            <a:off x="3657381" y="4648666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6335403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23A6C1-EE97-8499-6821-5F76225B4A4D}"/>
              </a:ext>
            </a:extLst>
          </p:cNvPr>
          <p:cNvCxnSpPr>
            <a:cxnSpLocks/>
          </p:cNvCxnSpPr>
          <p:nvPr/>
        </p:nvCxnSpPr>
        <p:spPr>
          <a:xfrm>
            <a:off x="9175157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D0A583F-BAF6-1BF6-56DA-FAF1A9E4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2" y="3511705"/>
            <a:ext cx="2370503" cy="17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428" y="997022"/>
            <a:ext cx="3333012" cy="1831787"/>
          </a:xfrm>
        </p:spPr>
        <p:txBody>
          <a:bodyPr/>
          <a:lstStyle/>
          <a:p>
            <a:r>
              <a:rPr lang="fi-FI" dirty="0">
                <a:solidFill>
                  <a:srgbClr val="004B79"/>
                </a:solidFill>
              </a:rPr>
              <a:t>Seitsemän turvallisemman tilan periaatetta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657585" y="1386675"/>
            <a:ext cx="2945044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700" dirty="0">
                <a:solidFill>
                  <a:srgbClr val="241F20"/>
                </a:solidFill>
              </a:rPr>
              <a:t>Kohtaa uudet ihmiset ja asiat ennakkoluulottomasti. </a:t>
            </a:r>
          </a:p>
          <a:p>
            <a:pPr fontAlgn="base"/>
            <a:r>
              <a:rPr lang="fi-FI" sz="1700" dirty="0">
                <a:solidFill>
                  <a:srgbClr val="241F20"/>
                </a:solidFill>
              </a:rPr>
              <a:t>Ota jokainen kohtaaminen mahdollisuutena oppia uutta ja kehittyä.</a:t>
            </a:r>
          </a:p>
          <a:p>
            <a:br>
              <a:rPr lang="fi-FI" sz="1700" dirty="0"/>
            </a:br>
            <a:endParaRPr lang="fi-FI" sz="17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657584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Ole avoin</a:t>
            </a:r>
            <a:endParaRPr lang="fi-FI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8653821" y="1386675"/>
            <a:ext cx="3274996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700" dirty="0">
                <a:solidFill>
                  <a:srgbClr val="241F20"/>
                </a:solidFill>
              </a:rPr>
              <a:t>Kiinnitä huomiota sanavalintoihisi ja arvosta toisen mielipidettä. Älä pilkkaa, nolaa tai tuomitse ketään puheillasi tai käytökselläsi.</a:t>
            </a:r>
            <a:endParaRPr lang="fi-FI" sz="17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8653821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Kunnioita</a:t>
            </a:r>
            <a:endParaRPr lang="fi-FI" sz="30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4657585" y="4579259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7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Ota vastuuta myös toisen kokemuksesta. Kuuntele, kehu ja kannusta.</a:t>
            </a:r>
            <a:endParaRPr lang="fi-FI" sz="17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4657584" y="3471875"/>
            <a:ext cx="3049647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Luo myönteistä ilmapiiriä</a:t>
            </a:r>
            <a:br>
              <a:rPr lang="fi-FI" sz="3000" dirty="0"/>
            </a:br>
            <a:endParaRPr lang="fi-FI" sz="30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8653822" y="4065502"/>
            <a:ext cx="3497138" cy="1612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700" dirty="0">
                <a:solidFill>
                  <a:srgbClr val="241F20"/>
                </a:solidFill>
              </a:rPr>
              <a:t>Älä tee oletuksia ulkoisten ominaisuuksien, ihonvärin, etnisyyden, uskonnon, sukupuolen, iän tai puheen perusteella. Älä tee oletuksia sukupuolesta, taustasta tai toimintakyvystä.</a:t>
            </a:r>
            <a:endParaRPr lang="fi-FI" sz="17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8653821" y="3471875"/>
            <a:ext cx="3150724" cy="406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Vältä oletuksia</a:t>
            </a:r>
            <a:br>
              <a:rPr lang="fi-FI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fi-FI" sz="3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02A8E-720F-A25E-8ADF-38C07BB97072}"/>
              </a:ext>
            </a:extLst>
          </p:cNvPr>
          <p:cNvSpPr txBox="1"/>
          <p:nvPr/>
        </p:nvSpPr>
        <p:spPr>
          <a:xfrm>
            <a:off x="4024581" y="655145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B3073-7026-F21E-6A3A-13504DA58440}"/>
              </a:ext>
            </a:extLst>
          </p:cNvPr>
          <p:cNvSpPr txBox="1"/>
          <p:nvPr/>
        </p:nvSpPr>
        <p:spPr>
          <a:xfrm>
            <a:off x="8023392" y="655145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E86F0-0965-19C9-815B-B8DB9F997506}"/>
              </a:ext>
            </a:extLst>
          </p:cNvPr>
          <p:cNvSpPr txBox="1"/>
          <p:nvPr/>
        </p:nvSpPr>
        <p:spPr>
          <a:xfrm>
            <a:off x="4024581" y="3324793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604DB8-F0BB-389F-BD50-8155B8772713}"/>
              </a:ext>
            </a:extLst>
          </p:cNvPr>
          <p:cNvSpPr txBox="1"/>
          <p:nvPr/>
        </p:nvSpPr>
        <p:spPr>
          <a:xfrm>
            <a:off x="8023392" y="3324793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4024581" y="3215025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7854691" y="784800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3155CFF-AB1B-A017-2CC7-05A092F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2" y="3653473"/>
            <a:ext cx="2370503" cy="17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1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428" y="997022"/>
            <a:ext cx="3333012" cy="1831787"/>
          </a:xfrm>
        </p:spPr>
        <p:txBody>
          <a:bodyPr/>
          <a:lstStyle/>
          <a:p>
            <a:r>
              <a:rPr lang="fi-FI" dirty="0">
                <a:solidFill>
                  <a:srgbClr val="004B79"/>
                </a:solidFill>
              </a:rPr>
              <a:t>Seitsemän turvallisemman tilan periaatetta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655950" y="1386675"/>
            <a:ext cx="2945044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700" dirty="0">
                <a:solidFill>
                  <a:srgbClr val="241F20"/>
                </a:solidFill>
              </a:rPr>
              <a:t>Kohtaa uudet ihmiset ja asiat ennakkoluulottomasti. </a:t>
            </a:r>
          </a:p>
          <a:p>
            <a:pPr fontAlgn="base"/>
            <a:r>
              <a:rPr lang="fi-FI" sz="1700" dirty="0">
                <a:solidFill>
                  <a:srgbClr val="241F20"/>
                </a:solidFill>
              </a:rPr>
              <a:t>Ota jokainen kohtaaminen mahdollisuutena oppia uutta ja kehittyä.</a:t>
            </a:r>
          </a:p>
          <a:p>
            <a:br>
              <a:rPr lang="fi-FI" sz="1700" dirty="0"/>
            </a:br>
            <a:endParaRPr lang="fi-FI" sz="17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655949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Anna tilaa</a:t>
            </a:r>
            <a:br>
              <a:rPr lang="fi-FI" sz="32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fi-FI" sz="3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8653821" y="1386675"/>
            <a:ext cx="3150720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8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Älä seuraa sivusta, jos todistat häirintää tai muuta epäasiallista kohtelua.</a:t>
            </a:r>
            <a:endParaRPr lang="fi-FI" sz="18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8653821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Puutu</a:t>
            </a:r>
            <a:br>
              <a:rPr lang="fi-FI" sz="2400" dirty="0"/>
            </a:br>
            <a:endParaRPr lang="fi-FI" sz="32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4655950" y="4133703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8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Pidä hauskaa! Kysy, jos joku asia ihmetyttää ja ota asiasta selvää.</a:t>
            </a:r>
            <a:endParaRPr lang="fi-FI" sz="18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4655949" y="3471875"/>
            <a:ext cx="3049647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Nauti</a:t>
            </a:r>
            <a:br>
              <a:rPr lang="en-GB" sz="2400" dirty="0"/>
            </a:br>
            <a:endParaRPr lang="fi-FI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02A8E-720F-A25E-8ADF-38C07BB97072}"/>
              </a:ext>
            </a:extLst>
          </p:cNvPr>
          <p:cNvSpPr txBox="1"/>
          <p:nvPr/>
        </p:nvSpPr>
        <p:spPr>
          <a:xfrm>
            <a:off x="4024581" y="655145"/>
            <a:ext cx="70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B3073-7026-F21E-6A3A-13504DA58440}"/>
              </a:ext>
            </a:extLst>
          </p:cNvPr>
          <p:cNvSpPr txBox="1"/>
          <p:nvPr/>
        </p:nvSpPr>
        <p:spPr>
          <a:xfrm>
            <a:off x="8023392" y="655145"/>
            <a:ext cx="70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E86F0-0965-19C9-815B-B8DB9F997506}"/>
              </a:ext>
            </a:extLst>
          </p:cNvPr>
          <p:cNvSpPr txBox="1"/>
          <p:nvPr/>
        </p:nvSpPr>
        <p:spPr>
          <a:xfrm>
            <a:off x="4024581" y="3324793"/>
            <a:ext cx="70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>
                <a:solidFill>
                  <a:schemeClr val="accent1"/>
                </a:solidFill>
              </a:rPr>
              <a:t>7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7854691" y="784800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3155CFF-AB1B-A017-2CC7-05A092F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2" y="3653473"/>
            <a:ext cx="2370503" cy="178870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6235BF-A2FE-9FB4-6C7A-C187829854C3}"/>
              </a:ext>
            </a:extLst>
          </p:cNvPr>
          <p:cNvCxnSpPr>
            <a:cxnSpLocks/>
          </p:cNvCxnSpPr>
          <p:nvPr/>
        </p:nvCxnSpPr>
        <p:spPr>
          <a:xfrm>
            <a:off x="4024581" y="3215025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41346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Punainen Risti 2023 1">
      <a:dk1>
        <a:srgbClr val="000000"/>
      </a:dk1>
      <a:lt1>
        <a:srgbClr val="FFFFFF"/>
      </a:lt1>
      <a:dk2>
        <a:srgbClr val="C3DFF6"/>
      </a:dk2>
      <a:lt2>
        <a:srgbClr val="6D6E70"/>
      </a:lt2>
      <a:accent1>
        <a:srgbClr val="CC0000"/>
      </a:accent1>
      <a:accent2>
        <a:srgbClr val="E6E7E8"/>
      </a:accent2>
      <a:accent3>
        <a:srgbClr val="9F9FA3"/>
      </a:accent3>
      <a:accent4>
        <a:srgbClr val="6D6E70"/>
      </a:accent4>
      <a:accent5>
        <a:srgbClr val="E2D7AC"/>
      </a:accent5>
      <a:accent6>
        <a:srgbClr val="E8E2D8"/>
      </a:accent6>
      <a:hlink>
        <a:srgbClr val="3850A2"/>
      </a:hlink>
      <a:folHlink>
        <a:srgbClr val="7F18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 PowerPoint pohja FI, päivitetty 9 2023" id="{8114EBF6-03CE-994B-B789-D222ED7C9CC2}" vid="{23E5A2AB-AEBC-6343-B4FA-9DAD832CEE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SPR</Template>
  <TotalTime>1727</TotalTime>
  <Words>302</Words>
  <Application>Microsoft Macintosh PowerPoint</Application>
  <PresentationFormat>Widescreen</PresentationFormat>
  <Paragraphs>51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Georgia</vt:lpstr>
      <vt:lpstr>SPR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Salminen Tuuli</cp:lastModifiedBy>
  <cp:revision>16</cp:revision>
  <dcterms:created xsi:type="dcterms:W3CDTF">2023-10-09T08:07:18Z</dcterms:created>
  <dcterms:modified xsi:type="dcterms:W3CDTF">2023-10-12T09:29:03Z</dcterms:modified>
</cp:coreProperties>
</file>