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media/image10.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7" r:id="rId5"/>
  </p:sldMasterIdLst>
  <p:notesMasterIdLst>
    <p:notesMasterId r:id="rId33"/>
  </p:notesMasterIdLst>
  <p:sldIdLst>
    <p:sldId id="256" r:id="rId6"/>
    <p:sldId id="266" r:id="rId7"/>
    <p:sldId id="259" r:id="rId8"/>
    <p:sldId id="380" r:id="rId9"/>
    <p:sldId id="381" r:id="rId10"/>
    <p:sldId id="382" r:id="rId11"/>
    <p:sldId id="383" r:id="rId12"/>
    <p:sldId id="356" r:id="rId13"/>
    <p:sldId id="357" r:id="rId14"/>
    <p:sldId id="359" r:id="rId15"/>
    <p:sldId id="358" r:id="rId16"/>
    <p:sldId id="360" r:id="rId17"/>
    <p:sldId id="361" r:id="rId18"/>
    <p:sldId id="362" r:id="rId19"/>
    <p:sldId id="363" r:id="rId20"/>
    <p:sldId id="364" r:id="rId21"/>
    <p:sldId id="365" r:id="rId22"/>
    <p:sldId id="366" r:id="rId23"/>
    <p:sldId id="367" r:id="rId24"/>
    <p:sldId id="368" r:id="rId25"/>
    <p:sldId id="384" r:id="rId26"/>
    <p:sldId id="369" r:id="rId27"/>
    <p:sldId id="378" r:id="rId28"/>
    <p:sldId id="386" r:id="rId29"/>
    <p:sldId id="340" r:id="rId30"/>
    <p:sldId id="341" r:id="rId31"/>
    <p:sldId id="376" r:id="rId3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EA996"/>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1DE5F-1497-4235-9283-6CF943A9B5C5}" v="5" dt="2025-01-16T15:42:04.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5" autoAdjust="0"/>
    <p:restoredTop sz="72888"/>
  </p:normalViewPr>
  <p:slideViewPr>
    <p:cSldViewPr snapToGrid="0" snapToObjects="1">
      <p:cViewPr varScale="1">
        <p:scale>
          <a:sx n="45" d="100"/>
          <a:sy n="45" d="100"/>
        </p:scale>
        <p:origin x="5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B356F-7EFF-465F-87D4-33F7AB39A462}"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fi-FI"/>
        </a:p>
      </dgm:t>
    </dgm:pt>
    <dgm:pt modelId="{77722A91-3C25-44D1-9327-F2C8890DC74E}">
      <dgm:prSet custT="1"/>
      <dgm:spPr/>
      <dgm:t>
        <a:bodyPr/>
        <a:lstStyle/>
        <a:p>
          <a:endParaRPr lang="fi-FI" sz="1300" dirty="0"/>
        </a:p>
        <a:p>
          <a:r>
            <a:rPr lang="fi-FI" sz="2000" dirty="0">
              <a:latin typeface="Verdana" panose="020B0604030504040204" pitchFamily="34" charset="0"/>
              <a:ea typeface="Verdana" panose="020B0604030504040204" pitchFamily="34" charset="0"/>
              <a:cs typeface="Verdana" panose="020B0604030504040204" pitchFamily="34" charset="0"/>
            </a:rPr>
            <a:t>Viestitä, että et ole uhka vaan apuna</a:t>
          </a:r>
          <a:br>
            <a:rPr lang="fi-FI" sz="2000" dirty="0">
              <a:latin typeface="Verdana" panose="020B0604030504040204" pitchFamily="34" charset="0"/>
              <a:ea typeface="Verdana" panose="020B0604030504040204" pitchFamily="34" charset="0"/>
              <a:cs typeface="Verdana" panose="020B0604030504040204" pitchFamily="34" charset="0"/>
            </a:rPr>
          </a:br>
          <a:endParaRPr lang="fi-FI" sz="2000" dirty="0">
            <a:latin typeface="Verdana" panose="020B0604030504040204" pitchFamily="34" charset="0"/>
            <a:ea typeface="Verdana" panose="020B0604030504040204" pitchFamily="34" charset="0"/>
            <a:cs typeface="Verdana" panose="020B0604030504040204" pitchFamily="34" charset="0"/>
          </a:endParaRPr>
        </a:p>
      </dgm:t>
    </dgm:pt>
    <dgm:pt modelId="{F95F868C-4CDF-40A9-9FD6-60A9CD725CF3}" type="parTrans" cxnId="{7C7C5ACB-29DB-4014-8F6E-CC8A293EC985}">
      <dgm:prSet/>
      <dgm:spPr/>
      <dgm:t>
        <a:bodyPr/>
        <a:lstStyle/>
        <a:p>
          <a:endParaRPr lang="fi-FI"/>
        </a:p>
      </dgm:t>
    </dgm:pt>
    <dgm:pt modelId="{72FB592D-1363-42BA-8F72-40B28DD72D54}" type="sibTrans" cxnId="{7C7C5ACB-29DB-4014-8F6E-CC8A293EC985}">
      <dgm:prSet/>
      <dgm:spPr/>
      <dgm:t>
        <a:bodyPr/>
        <a:lstStyle/>
        <a:p>
          <a:endParaRPr lang="fi-FI"/>
        </a:p>
      </dgm:t>
    </dgm:pt>
    <dgm:pt modelId="{711A72CE-3933-474C-A6A4-BC4F46E6CE95}">
      <dgm:prSet custT="1"/>
      <dgm:spPr/>
      <dgm:t>
        <a:bodyPr/>
        <a:lstStyle/>
        <a:p>
          <a:endParaRPr lang="fi-FI" sz="1300" dirty="0"/>
        </a:p>
        <a:p>
          <a:r>
            <a:rPr lang="fi-FI" sz="2000" dirty="0">
              <a:latin typeface="Verdana" panose="020B0604030504040204" pitchFamily="34" charset="0"/>
              <a:ea typeface="Verdana" panose="020B0604030504040204" pitchFamily="34" charset="0"/>
              <a:cs typeface="Verdana" panose="020B0604030504040204" pitchFamily="34" charset="0"/>
            </a:rPr>
            <a:t>Puhu fyysisesti samalta tasolta ja pidä sopiva etäisyys</a:t>
          </a:r>
          <a:br>
            <a:rPr lang="fi-FI" sz="2000" dirty="0">
              <a:latin typeface="Verdana" panose="020B0604030504040204" pitchFamily="34" charset="0"/>
              <a:ea typeface="Verdana" panose="020B0604030504040204" pitchFamily="34" charset="0"/>
              <a:cs typeface="Verdana" panose="020B0604030504040204" pitchFamily="34" charset="0"/>
            </a:rPr>
          </a:br>
          <a:endParaRPr lang="fi-FI" sz="2000" dirty="0">
            <a:latin typeface="Verdana" panose="020B0604030504040204" pitchFamily="34" charset="0"/>
            <a:ea typeface="Verdana" panose="020B0604030504040204" pitchFamily="34" charset="0"/>
            <a:cs typeface="Verdana" panose="020B0604030504040204" pitchFamily="34" charset="0"/>
          </a:endParaRPr>
        </a:p>
      </dgm:t>
    </dgm:pt>
    <dgm:pt modelId="{D2BCE25E-B729-45FF-B837-47A53D448E8C}" type="parTrans" cxnId="{9D063FB4-178B-4945-8B77-6DA80DE00D8F}">
      <dgm:prSet/>
      <dgm:spPr/>
      <dgm:t>
        <a:bodyPr/>
        <a:lstStyle/>
        <a:p>
          <a:endParaRPr lang="fi-FI"/>
        </a:p>
      </dgm:t>
    </dgm:pt>
    <dgm:pt modelId="{DF5F1884-D987-4EB6-805F-D9887DB26708}" type="sibTrans" cxnId="{9D063FB4-178B-4945-8B77-6DA80DE00D8F}">
      <dgm:prSet/>
      <dgm:spPr/>
      <dgm:t>
        <a:bodyPr/>
        <a:lstStyle/>
        <a:p>
          <a:endParaRPr lang="fi-FI"/>
        </a:p>
      </dgm:t>
    </dgm:pt>
    <dgm:pt modelId="{E38560C8-C622-46A9-AB31-85C3D670B4AF}">
      <dgm:prSet custT="1"/>
      <dgm:spPr/>
      <dgm:t>
        <a:bodyPr/>
        <a:lstStyle/>
        <a:p>
          <a:endParaRPr lang="fi-FI" sz="1300" dirty="0"/>
        </a:p>
        <a:p>
          <a:r>
            <a:rPr lang="fi-FI" sz="2000" dirty="0">
              <a:latin typeface="Verdana" panose="020B0604030504040204" pitchFamily="34" charset="0"/>
              <a:ea typeface="Verdana" panose="020B0604030504040204" pitchFamily="34" charset="0"/>
              <a:cs typeface="Verdana" panose="020B0604030504040204" pitchFamily="34" charset="0"/>
            </a:rPr>
            <a:t>Poista teräesineet yms. tilasta, missä kohtaat mahdollisesti aggressiivisia ihmisiä</a:t>
          </a:r>
          <a:br>
            <a:rPr lang="fi-FI" sz="2000" dirty="0">
              <a:latin typeface="Verdana" panose="020B0604030504040204" pitchFamily="34" charset="0"/>
              <a:ea typeface="Verdana" panose="020B0604030504040204" pitchFamily="34" charset="0"/>
              <a:cs typeface="Verdana" panose="020B0604030504040204" pitchFamily="34" charset="0"/>
            </a:rPr>
          </a:br>
          <a:endParaRPr lang="fi-FI" sz="2000" dirty="0">
            <a:latin typeface="Verdana" panose="020B0604030504040204" pitchFamily="34" charset="0"/>
            <a:ea typeface="Verdana" panose="020B0604030504040204" pitchFamily="34" charset="0"/>
            <a:cs typeface="Verdana" panose="020B0604030504040204" pitchFamily="34" charset="0"/>
          </a:endParaRPr>
        </a:p>
      </dgm:t>
    </dgm:pt>
    <dgm:pt modelId="{01E386E4-57C3-43A6-8B0D-253DA7FE04FC}" type="parTrans" cxnId="{8D5626CA-C6B5-4E6E-A420-BB2736288DFE}">
      <dgm:prSet/>
      <dgm:spPr/>
      <dgm:t>
        <a:bodyPr/>
        <a:lstStyle/>
        <a:p>
          <a:endParaRPr lang="fi-FI"/>
        </a:p>
      </dgm:t>
    </dgm:pt>
    <dgm:pt modelId="{2287DCCC-9ECF-4FF9-8021-4562040B99A5}" type="sibTrans" cxnId="{8D5626CA-C6B5-4E6E-A420-BB2736288DFE}">
      <dgm:prSet/>
      <dgm:spPr/>
      <dgm:t>
        <a:bodyPr/>
        <a:lstStyle/>
        <a:p>
          <a:endParaRPr lang="fi-FI"/>
        </a:p>
      </dgm:t>
    </dgm:pt>
    <dgm:pt modelId="{AD4E977F-EE4C-4E18-87FD-48C75BE2B303}">
      <dgm:prSet custT="1"/>
      <dgm:spPr/>
      <dgm:t>
        <a:bodyPr/>
        <a:lstStyle/>
        <a:p>
          <a:endParaRPr lang="fi-FI" sz="1300" dirty="0"/>
        </a:p>
        <a:p>
          <a:r>
            <a:rPr lang="fi-FI" sz="2000" dirty="0">
              <a:latin typeface="Verdana" panose="020B0604030504040204" pitchFamily="34" charset="0"/>
              <a:ea typeface="Verdana" panose="020B0604030504040204" pitchFamily="34" charset="0"/>
              <a:cs typeface="Verdana" panose="020B0604030504040204" pitchFamily="34" charset="0"/>
            </a:rPr>
            <a:t>Vältä vastakkainasettelua fyysisesti ja psyykkisesti</a:t>
          </a:r>
          <a:br>
            <a:rPr lang="fi-FI" sz="2000" dirty="0">
              <a:latin typeface="Verdana" panose="020B0604030504040204" pitchFamily="34" charset="0"/>
              <a:ea typeface="Verdana" panose="020B0604030504040204" pitchFamily="34" charset="0"/>
              <a:cs typeface="Verdana" panose="020B0604030504040204" pitchFamily="34" charset="0"/>
            </a:rPr>
          </a:br>
          <a:endParaRPr lang="fi-FI" sz="2000" dirty="0">
            <a:latin typeface="Verdana" panose="020B0604030504040204" pitchFamily="34" charset="0"/>
            <a:ea typeface="Verdana" panose="020B0604030504040204" pitchFamily="34" charset="0"/>
            <a:cs typeface="Verdana" panose="020B0604030504040204" pitchFamily="34" charset="0"/>
          </a:endParaRPr>
        </a:p>
      </dgm:t>
    </dgm:pt>
    <dgm:pt modelId="{CBA6BA67-519B-45B4-B78A-09B94F16A24D}" type="parTrans" cxnId="{BE3DB7BC-8D75-4D42-8415-DCCB74C9B083}">
      <dgm:prSet/>
      <dgm:spPr/>
      <dgm:t>
        <a:bodyPr/>
        <a:lstStyle/>
        <a:p>
          <a:endParaRPr lang="fi-FI"/>
        </a:p>
      </dgm:t>
    </dgm:pt>
    <dgm:pt modelId="{617CC6A0-3C78-4143-AA26-5D1C0F43DE45}" type="sibTrans" cxnId="{BE3DB7BC-8D75-4D42-8415-DCCB74C9B083}">
      <dgm:prSet/>
      <dgm:spPr/>
      <dgm:t>
        <a:bodyPr/>
        <a:lstStyle/>
        <a:p>
          <a:endParaRPr lang="fi-FI"/>
        </a:p>
      </dgm:t>
    </dgm:pt>
    <dgm:pt modelId="{FD60A4FF-48E0-4AF1-96FD-5C28D9BC5540}">
      <dgm:prSet custT="1"/>
      <dgm:spPr/>
      <dgm:t>
        <a:bodyPr/>
        <a:lstStyle/>
        <a:p>
          <a:endParaRPr lang="fi-FI" sz="1300" dirty="0"/>
        </a:p>
        <a:p>
          <a:r>
            <a:rPr lang="fi-FI" sz="2000" dirty="0">
              <a:latin typeface="Verdana" panose="020B0604030504040204" pitchFamily="34" charset="0"/>
              <a:ea typeface="Verdana" panose="020B0604030504040204" pitchFamily="34" charset="0"/>
              <a:cs typeface="Verdana" panose="020B0604030504040204" pitchFamily="34" charset="0"/>
            </a:rPr>
            <a:t>Vältä äkkinäisiä liikkeitä, ole rauhallinen</a:t>
          </a:r>
          <a:br>
            <a:rPr lang="fi-FI" sz="2000" dirty="0">
              <a:latin typeface="Verdana" panose="020B0604030504040204" pitchFamily="34" charset="0"/>
              <a:ea typeface="Verdana" panose="020B0604030504040204" pitchFamily="34" charset="0"/>
              <a:cs typeface="Verdana" panose="020B0604030504040204" pitchFamily="34" charset="0"/>
            </a:rPr>
          </a:br>
          <a:endParaRPr lang="fi-FI" sz="2000" dirty="0">
            <a:latin typeface="Verdana" panose="020B0604030504040204" pitchFamily="34" charset="0"/>
            <a:ea typeface="Verdana" panose="020B0604030504040204" pitchFamily="34" charset="0"/>
            <a:cs typeface="Verdana" panose="020B0604030504040204" pitchFamily="34" charset="0"/>
          </a:endParaRPr>
        </a:p>
      </dgm:t>
    </dgm:pt>
    <dgm:pt modelId="{91D541C8-BDF4-4930-AC0F-0931DBD93E94}" type="parTrans" cxnId="{B16F92B1-9FD3-44EE-BCA9-21A9F54BAD49}">
      <dgm:prSet/>
      <dgm:spPr/>
      <dgm:t>
        <a:bodyPr/>
        <a:lstStyle/>
        <a:p>
          <a:endParaRPr lang="fi-FI"/>
        </a:p>
      </dgm:t>
    </dgm:pt>
    <dgm:pt modelId="{9F95A3A4-45D2-4094-9CD0-2A2364247503}" type="sibTrans" cxnId="{B16F92B1-9FD3-44EE-BCA9-21A9F54BAD49}">
      <dgm:prSet/>
      <dgm:spPr/>
      <dgm:t>
        <a:bodyPr/>
        <a:lstStyle/>
        <a:p>
          <a:endParaRPr lang="fi-FI"/>
        </a:p>
      </dgm:t>
    </dgm:pt>
    <dgm:pt modelId="{7462BD05-6706-4C9C-8E05-C7FE33935FC3}">
      <dgm:prSet custT="1"/>
      <dgm:spPr/>
      <dgm:t>
        <a:bodyPr/>
        <a:lstStyle/>
        <a:p>
          <a:endParaRPr lang="fi-FI" sz="1300" dirty="0"/>
        </a:p>
        <a:p>
          <a:r>
            <a:rPr lang="fi-FI" sz="2000" dirty="0">
              <a:latin typeface="Verdana" panose="020B0604030504040204" pitchFamily="34" charset="0"/>
              <a:ea typeface="Verdana" panose="020B0604030504040204" pitchFamily="34" charset="0"/>
              <a:cs typeface="Verdana" panose="020B0604030504040204" pitchFamily="34" charset="0"/>
            </a:rPr>
            <a:t>Älä puhu päälle tai korota ääntäsi</a:t>
          </a:r>
          <a:br>
            <a:rPr lang="fi-FI" sz="2000" dirty="0">
              <a:latin typeface="Verdana" panose="020B0604030504040204" pitchFamily="34" charset="0"/>
              <a:ea typeface="Verdana" panose="020B0604030504040204" pitchFamily="34" charset="0"/>
              <a:cs typeface="Verdana" panose="020B0604030504040204" pitchFamily="34" charset="0"/>
            </a:rPr>
          </a:br>
          <a:endParaRPr lang="fi-FI" sz="2000" dirty="0">
            <a:latin typeface="Verdana" panose="020B0604030504040204" pitchFamily="34" charset="0"/>
            <a:ea typeface="Verdana" panose="020B0604030504040204" pitchFamily="34" charset="0"/>
            <a:cs typeface="Verdana" panose="020B0604030504040204" pitchFamily="34" charset="0"/>
          </a:endParaRPr>
        </a:p>
      </dgm:t>
    </dgm:pt>
    <dgm:pt modelId="{0898BD98-9DFC-4A7E-9C8A-762B85D1657D}" type="parTrans" cxnId="{7857D7FF-0883-4454-8A85-977D4579BF08}">
      <dgm:prSet/>
      <dgm:spPr/>
      <dgm:t>
        <a:bodyPr/>
        <a:lstStyle/>
        <a:p>
          <a:endParaRPr lang="fi-FI"/>
        </a:p>
      </dgm:t>
    </dgm:pt>
    <dgm:pt modelId="{E04AE1EA-4A1D-4A7D-86D0-5193F2117048}" type="sibTrans" cxnId="{7857D7FF-0883-4454-8A85-977D4579BF08}">
      <dgm:prSet/>
      <dgm:spPr/>
      <dgm:t>
        <a:bodyPr/>
        <a:lstStyle/>
        <a:p>
          <a:endParaRPr lang="fi-FI"/>
        </a:p>
      </dgm:t>
    </dgm:pt>
    <dgm:pt modelId="{8F456BE6-2FEC-43FA-A84B-EE5F3C73FC40}">
      <dgm:prSet custT="1"/>
      <dgm:spPr/>
      <dgm:t>
        <a:bodyPr/>
        <a:lstStyle/>
        <a:p>
          <a:endParaRPr lang="fi-FI" sz="1800" dirty="0"/>
        </a:p>
        <a:p>
          <a:r>
            <a:rPr lang="fi-FI" sz="2000" dirty="0">
              <a:latin typeface="Verdana" panose="020B0604030504040204" pitchFamily="34" charset="0"/>
              <a:ea typeface="Verdana" panose="020B0604030504040204" pitchFamily="34" charset="0"/>
              <a:cs typeface="Verdana" panose="020B0604030504040204" pitchFamily="34" charset="0"/>
            </a:rPr>
            <a:t>Älä kosketa ilman lupaa</a:t>
          </a:r>
        </a:p>
      </dgm:t>
    </dgm:pt>
    <dgm:pt modelId="{9D861276-8A9D-42AF-8DB5-5DA5DCEE9B56}" type="parTrans" cxnId="{E49D7E90-A78D-47F4-9DDE-CED85C00E337}">
      <dgm:prSet/>
      <dgm:spPr/>
      <dgm:t>
        <a:bodyPr/>
        <a:lstStyle/>
        <a:p>
          <a:endParaRPr lang="fi-FI"/>
        </a:p>
      </dgm:t>
    </dgm:pt>
    <dgm:pt modelId="{E70E54E8-139C-4A28-A5D2-7D25A24B486D}" type="sibTrans" cxnId="{E49D7E90-A78D-47F4-9DDE-CED85C00E337}">
      <dgm:prSet/>
      <dgm:spPr/>
      <dgm:t>
        <a:bodyPr/>
        <a:lstStyle/>
        <a:p>
          <a:endParaRPr lang="fi-FI"/>
        </a:p>
      </dgm:t>
    </dgm:pt>
    <dgm:pt modelId="{25A34E80-A712-487C-9F95-61C4440F4D14}" type="pres">
      <dgm:prSet presAssocID="{044B356F-7EFF-465F-87D4-33F7AB39A462}" presName="vert0" presStyleCnt="0">
        <dgm:presLayoutVars>
          <dgm:dir/>
          <dgm:animOne val="branch"/>
          <dgm:animLvl val="lvl"/>
        </dgm:presLayoutVars>
      </dgm:prSet>
      <dgm:spPr/>
    </dgm:pt>
    <dgm:pt modelId="{4F9E8F53-5928-436C-9A3F-92419C6D4695}" type="pres">
      <dgm:prSet presAssocID="{77722A91-3C25-44D1-9327-F2C8890DC74E}" presName="thickLine" presStyleLbl="alignNode1" presStyleIdx="0" presStyleCnt="7"/>
      <dgm:spPr/>
    </dgm:pt>
    <dgm:pt modelId="{8F846549-8957-4096-B13C-729462E1E77D}" type="pres">
      <dgm:prSet presAssocID="{77722A91-3C25-44D1-9327-F2C8890DC74E}" presName="horz1" presStyleCnt="0"/>
      <dgm:spPr/>
    </dgm:pt>
    <dgm:pt modelId="{5FF604E8-2A20-473C-B866-8114E7E0953B}" type="pres">
      <dgm:prSet presAssocID="{77722A91-3C25-44D1-9327-F2C8890DC74E}" presName="tx1" presStyleLbl="revTx" presStyleIdx="0" presStyleCnt="7"/>
      <dgm:spPr/>
    </dgm:pt>
    <dgm:pt modelId="{C806A7C3-120B-4EEB-ACF9-FACA163E93BC}" type="pres">
      <dgm:prSet presAssocID="{77722A91-3C25-44D1-9327-F2C8890DC74E}" presName="vert1" presStyleCnt="0"/>
      <dgm:spPr/>
    </dgm:pt>
    <dgm:pt modelId="{BA5BA5CA-3CC1-4BB2-96F2-DB198A20B139}" type="pres">
      <dgm:prSet presAssocID="{711A72CE-3933-474C-A6A4-BC4F46E6CE95}" presName="thickLine" presStyleLbl="alignNode1" presStyleIdx="1" presStyleCnt="7"/>
      <dgm:spPr/>
    </dgm:pt>
    <dgm:pt modelId="{114E3B96-D3D9-417B-8022-37FFABF05BF9}" type="pres">
      <dgm:prSet presAssocID="{711A72CE-3933-474C-A6A4-BC4F46E6CE95}" presName="horz1" presStyleCnt="0"/>
      <dgm:spPr/>
    </dgm:pt>
    <dgm:pt modelId="{D17C9743-4661-4B17-9123-E4748E848452}" type="pres">
      <dgm:prSet presAssocID="{711A72CE-3933-474C-A6A4-BC4F46E6CE95}" presName="tx1" presStyleLbl="revTx" presStyleIdx="1" presStyleCnt="7"/>
      <dgm:spPr/>
    </dgm:pt>
    <dgm:pt modelId="{0DF705BF-633F-4C50-A515-CBE12E4D136A}" type="pres">
      <dgm:prSet presAssocID="{711A72CE-3933-474C-A6A4-BC4F46E6CE95}" presName="vert1" presStyleCnt="0"/>
      <dgm:spPr/>
    </dgm:pt>
    <dgm:pt modelId="{D4828362-71FE-4439-B5E2-8835A25B726B}" type="pres">
      <dgm:prSet presAssocID="{E38560C8-C622-46A9-AB31-85C3D670B4AF}" presName="thickLine" presStyleLbl="alignNode1" presStyleIdx="2" presStyleCnt="7"/>
      <dgm:spPr/>
    </dgm:pt>
    <dgm:pt modelId="{6C16839D-DE8C-4269-9CC3-ED4DC1D7D2F5}" type="pres">
      <dgm:prSet presAssocID="{E38560C8-C622-46A9-AB31-85C3D670B4AF}" presName="horz1" presStyleCnt="0"/>
      <dgm:spPr/>
    </dgm:pt>
    <dgm:pt modelId="{645B9D72-F3D2-489F-9142-CB7D70B8EC45}" type="pres">
      <dgm:prSet presAssocID="{E38560C8-C622-46A9-AB31-85C3D670B4AF}" presName="tx1" presStyleLbl="revTx" presStyleIdx="2" presStyleCnt="7" custScaleY="138509"/>
      <dgm:spPr/>
    </dgm:pt>
    <dgm:pt modelId="{3DFDB445-45EE-4BA0-AB2C-BF940DE19D4B}" type="pres">
      <dgm:prSet presAssocID="{E38560C8-C622-46A9-AB31-85C3D670B4AF}" presName="vert1" presStyleCnt="0"/>
      <dgm:spPr/>
    </dgm:pt>
    <dgm:pt modelId="{9FD7362F-2109-4F0C-9B6B-95BA7FD06223}" type="pres">
      <dgm:prSet presAssocID="{AD4E977F-EE4C-4E18-87FD-48C75BE2B303}" presName="thickLine" presStyleLbl="alignNode1" presStyleIdx="3" presStyleCnt="7"/>
      <dgm:spPr/>
    </dgm:pt>
    <dgm:pt modelId="{1FA050C4-C73C-49AB-8563-8FE8B5771DDD}" type="pres">
      <dgm:prSet presAssocID="{AD4E977F-EE4C-4E18-87FD-48C75BE2B303}" presName="horz1" presStyleCnt="0"/>
      <dgm:spPr/>
    </dgm:pt>
    <dgm:pt modelId="{564E55F4-89E1-4CE7-A311-60A472A6D484}" type="pres">
      <dgm:prSet presAssocID="{AD4E977F-EE4C-4E18-87FD-48C75BE2B303}" presName="tx1" presStyleLbl="revTx" presStyleIdx="3" presStyleCnt="7"/>
      <dgm:spPr/>
    </dgm:pt>
    <dgm:pt modelId="{418B3967-4B9B-42F9-9423-E49DAB12532B}" type="pres">
      <dgm:prSet presAssocID="{AD4E977F-EE4C-4E18-87FD-48C75BE2B303}" presName="vert1" presStyleCnt="0"/>
      <dgm:spPr/>
    </dgm:pt>
    <dgm:pt modelId="{9A544BF9-B3A6-41DA-B8ED-DEE213B30A87}" type="pres">
      <dgm:prSet presAssocID="{FD60A4FF-48E0-4AF1-96FD-5C28D9BC5540}" presName="thickLine" presStyleLbl="alignNode1" presStyleIdx="4" presStyleCnt="7"/>
      <dgm:spPr/>
    </dgm:pt>
    <dgm:pt modelId="{746612AB-609E-45B8-A66E-63C63AAFFCC9}" type="pres">
      <dgm:prSet presAssocID="{FD60A4FF-48E0-4AF1-96FD-5C28D9BC5540}" presName="horz1" presStyleCnt="0"/>
      <dgm:spPr/>
    </dgm:pt>
    <dgm:pt modelId="{475890DB-69B6-4CFA-9078-37CDAAB57BFF}" type="pres">
      <dgm:prSet presAssocID="{FD60A4FF-48E0-4AF1-96FD-5C28D9BC5540}" presName="tx1" presStyleLbl="revTx" presStyleIdx="4" presStyleCnt="7"/>
      <dgm:spPr/>
    </dgm:pt>
    <dgm:pt modelId="{6B25D271-1819-4B0F-A195-109012DBCFC7}" type="pres">
      <dgm:prSet presAssocID="{FD60A4FF-48E0-4AF1-96FD-5C28D9BC5540}" presName="vert1" presStyleCnt="0"/>
      <dgm:spPr/>
    </dgm:pt>
    <dgm:pt modelId="{470E3245-BC59-4332-8F7C-9EABE302A384}" type="pres">
      <dgm:prSet presAssocID="{7462BD05-6706-4C9C-8E05-C7FE33935FC3}" presName="thickLine" presStyleLbl="alignNode1" presStyleIdx="5" presStyleCnt="7"/>
      <dgm:spPr/>
    </dgm:pt>
    <dgm:pt modelId="{36045E07-9A55-4FB5-AA1F-2CD078963C5B}" type="pres">
      <dgm:prSet presAssocID="{7462BD05-6706-4C9C-8E05-C7FE33935FC3}" presName="horz1" presStyleCnt="0"/>
      <dgm:spPr/>
    </dgm:pt>
    <dgm:pt modelId="{1E16EA92-2BE1-44A0-91B2-BCAE4D1DB8CE}" type="pres">
      <dgm:prSet presAssocID="{7462BD05-6706-4C9C-8E05-C7FE33935FC3}" presName="tx1" presStyleLbl="revTx" presStyleIdx="5" presStyleCnt="7"/>
      <dgm:spPr/>
    </dgm:pt>
    <dgm:pt modelId="{7B5C422D-DD05-4A04-8E19-B01F27C13258}" type="pres">
      <dgm:prSet presAssocID="{7462BD05-6706-4C9C-8E05-C7FE33935FC3}" presName="vert1" presStyleCnt="0"/>
      <dgm:spPr/>
    </dgm:pt>
    <dgm:pt modelId="{2616C064-778E-4BAE-AF0F-ECC5797BA956}" type="pres">
      <dgm:prSet presAssocID="{8F456BE6-2FEC-43FA-A84B-EE5F3C73FC40}" presName="thickLine" presStyleLbl="alignNode1" presStyleIdx="6" presStyleCnt="7"/>
      <dgm:spPr/>
    </dgm:pt>
    <dgm:pt modelId="{5D9DE3FF-DA11-4467-A123-F55A6310DA0D}" type="pres">
      <dgm:prSet presAssocID="{8F456BE6-2FEC-43FA-A84B-EE5F3C73FC40}" presName="horz1" presStyleCnt="0"/>
      <dgm:spPr/>
    </dgm:pt>
    <dgm:pt modelId="{0DE0A66E-ACB0-4803-9B60-FE38F1710A02}" type="pres">
      <dgm:prSet presAssocID="{8F456BE6-2FEC-43FA-A84B-EE5F3C73FC40}" presName="tx1" presStyleLbl="revTx" presStyleIdx="6" presStyleCnt="7"/>
      <dgm:spPr/>
    </dgm:pt>
    <dgm:pt modelId="{0E0FE8D2-10F8-4F37-A6C3-05077983320A}" type="pres">
      <dgm:prSet presAssocID="{8F456BE6-2FEC-43FA-A84B-EE5F3C73FC40}" presName="vert1" presStyleCnt="0"/>
      <dgm:spPr/>
    </dgm:pt>
  </dgm:ptLst>
  <dgm:cxnLst>
    <dgm:cxn modelId="{34C35A3E-355A-49B9-AD0A-44C16D591ED3}" type="presOf" srcId="{044B356F-7EFF-465F-87D4-33F7AB39A462}" destId="{25A34E80-A712-487C-9F95-61C4440F4D14}" srcOrd="0" destOrd="0" presId="urn:microsoft.com/office/officeart/2008/layout/LinedList"/>
    <dgm:cxn modelId="{531B7E5C-68EF-4B5E-813D-A497DB7525A8}" type="presOf" srcId="{8F456BE6-2FEC-43FA-A84B-EE5F3C73FC40}" destId="{0DE0A66E-ACB0-4803-9B60-FE38F1710A02}" srcOrd="0" destOrd="0" presId="urn:microsoft.com/office/officeart/2008/layout/LinedList"/>
    <dgm:cxn modelId="{4506B55C-7E21-4691-84D3-711C16F4D2A6}" type="presOf" srcId="{E38560C8-C622-46A9-AB31-85C3D670B4AF}" destId="{645B9D72-F3D2-489F-9142-CB7D70B8EC45}" srcOrd="0" destOrd="0" presId="urn:microsoft.com/office/officeart/2008/layout/LinedList"/>
    <dgm:cxn modelId="{D8658F61-A45E-43D0-8C30-F75ECF70817D}" type="presOf" srcId="{AD4E977F-EE4C-4E18-87FD-48C75BE2B303}" destId="{564E55F4-89E1-4CE7-A311-60A472A6D484}" srcOrd="0" destOrd="0" presId="urn:microsoft.com/office/officeart/2008/layout/LinedList"/>
    <dgm:cxn modelId="{00230B43-7AC6-4CC9-8784-28B49426C7C1}" type="presOf" srcId="{7462BD05-6706-4C9C-8E05-C7FE33935FC3}" destId="{1E16EA92-2BE1-44A0-91B2-BCAE4D1DB8CE}" srcOrd="0" destOrd="0" presId="urn:microsoft.com/office/officeart/2008/layout/LinedList"/>
    <dgm:cxn modelId="{E49D7E90-A78D-47F4-9DDE-CED85C00E337}" srcId="{044B356F-7EFF-465F-87D4-33F7AB39A462}" destId="{8F456BE6-2FEC-43FA-A84B-EE5F3C73FC40}" srcOrd="6" destOrd="0" parTransId="{9D861276-8A9D-42AF-8DB5-5DA5DCEE9B56}" sibTransId="{E70E54E8-139C-4A28-A5D2-7D25A24B486D}"/>
    <dgm:cxn modelId="{644E359A-573A-4D01-94B8-3955336CD86C}" type="presOf" srcId="{77722A91-3C25-44D1-9327-F2C8890DC74E}" destId="{5FF604E8-2A20-473C-B866-8114E7E0953B}" srcOrd="0" destOrd="0" presId="urn:microsoft.com/office/officeart/2008/layout/LinedList"/>
    <dgm:cxn modelId="{A57E649D-4B2A-496F-9ED4-45547C707B2A}" type="presOf" srcId="{FD60A4FF-48E0-4AF1-96FD-5C28D9BC5540}" destId="{475890DB-69B6-4CFA-9078-37CDAAB57BFF}" srcOrd="0" destOrd="0" presId="urn:microsoft.com/office/officeart/2008/layout/LinedList"/>
    <dgm:cxn modelId="{B16F92B1-9FD3-44EE-BCA9-21A9F54BAD49}" srcId="{044B356F-7EFF-465F-87D4-33F7AB39A462}" destId="{FD60A4FF-48E0-4AF1-96FD-5C28D9BC5540}" srcOrd="4" destOrd="0" parTransId="{91D541C8-BDF4-4930-AC0F-0931DBD93E94}" sibTransId="{9F95A3A4-45D2-4094-9CD0-2A2364247503}"/>
    <dgm:cxn modelId="{9D063FB4-178B-4945-8B77-6DA80DE00D8F}" srcId="{044B356F-7EFF-465F-87D4-33F7AB39A462}" destId="{711A72CE-3933-474C-A6A4-BC4F46E6CE95}" srcOrd="1" destOrd="0" parTransId="{D2BCE25E-B729-45FF-B837-47A53D448E8C}" sibTransId="{DF5F1884-D987-4EB6-805F-D9887DB26708}"/>
    <dgm:cxn modelId="{BE3DB7BC-8D75-4D42-8415-DCCB74C9B083}" srcId="{044B356F-7EFF-465F-87D4-33F7AB39A462}" destId="{AD4E977F-EE4C-4E18-87FD-48C75BE2B303}" srcOrd="3" destOrd="0" parTransId="{CBA6BA67-519B-45B4-B78A-09B94F16A24D}" sibTransId="{617CC6A0-3C78-4143-AA26-5D1C0F43DE45}"/>
    <dgm:cxn modelId="{8D5626CA-C6B5-4E6E-A420-BB2736288DFE}" srcId="{044B356F-7EFF-465F-87D4-33F7AB39A462}" destId="{E38560C8-C622-46A9-AB31-85C3D670B4AF}" srcOrd="2" destOrd="0" parTransId="{01E386E4-57C3-43A6-8B0D-253DA7FE04FC}" sibTransId="{2287DCCC-9ECF-4FF9-8021-4562040B99A5}"/>
    <dgm:cxn modelId="{7C7C5ACB-29DB-4014-8F6E-CC8A293EC985}" srcId="{044B356F-7EFF-465F-87D4-33F7AB39A462}" destId="{77722A91-3C25-44D1-9327-F2C8890DC74E}" srcOrd="0" destOrd="0" parTransId="{F95F868C-4CDF-40A9-9FD6-60A9CD725CF3}" sibTransId="{72FB592D-1363-42BA-8F72-40B28DD72D54}"/>
    <dgm:cxn modelId="{7EDA43D7-0415-425C-B6CA-AB7207EE949A}" type="presOf" srcId="{711A72CE-3933-474C-A6A4-BC4F46E6CE95}" destId="{D17C9743-4661-4B17-9123-E4748E848452}" srcOrd="0" destOrd="0" presId="urn:microsoft.com/office/officeart/2008/layout/LinedList"/>
    <dgm:cxn modelId="{7857D7FF-0883-4454-8A85-977D4579BF08}" srcId="{044B356F-7EFF-465F-87D4-33F7AB39A462}" destId="{7462BD05-6706-4C9C-8E05-C7FE33935FC3}" srcOrd="5" destOrd="0" parTransId="{0898BD98-9DFC-4A7E-9C8A-762B85D1657D}" sibTransId="{E04AE1EA-4A1D-4A7D-86D0-5193F2117048}"/>
    <dgm:cxn modelId="{72593A28-A70A-48F8-93C5-A93C7F7F72FC}" type="presParOf" srcId="{25A34E80-A712-487C-9F95-61C4440F4D14}" destId="{4F9E8F53-5928-436C-9A3F-92419C6D4695}" srcOrd="0" destOrd="0" presId="urn:microsoft.com/office/officeart/2008/layout/LinedList"/>
    <dgm:cxn modelId="{073D4EC7-B30A-4D8F-B6F8-EB8DF6608A5D}" type="presParOf" srcId="{25A34E80-A712-487C-9F95-61C4440F4D14}" destId="{8F846549-8957-4096-B13C-729462E1E77D}" srcOrd="1" destOrd="0" presId="urn:microsoft.com/office/officeart/2008/layout/LinedList"/>
    <dgm:cxn modelId="{AF93FA3A-6445-4B00-A431-9A250DECFEEC}" type="presParOf" srcId="{8F846549-8957-4096-B13C-729462E1E77D}" destId="{5FF604E8-2A20-473C-B866-8114E7E0953B}" srcOrd="0" destOrd="0" presId="urn:microsoft.com/office/officeart/2008/layout/LinedList"/>
    <dgm:cxn modelId="{CDBD57A2-6FEE-483B-981F-6F64981D3FF0}" type="presParOf" srcId="{8F846549-8957-4096-B13C-729462E1E77D}" destId="{C806A7C3-120B-4EEB-ACF9-FACA163E93BC}" srcOrd="1" destOrd="0" presId="urn:microsoft.com/office/officeart/2008/layout/LinedList"/>
    <dgm:cxn modelId="{95A0A405-2A6C-4FE3-A191-5AF9D855D480}" type="presParOf" srcId="{25A34E80-A712-487C-9F95-61C4440F4D14}" destId="{BA5BA5CA-3CC1-4BB2-96F2-DB198A20B139}" srcOrd="2" destOrd="0" presId="urn:microsoft.com/office/officeart/2008/layout/LinedList"/>
    <dgm:cxn modelId="{98CEC023-9E74-4C56-89F8-C4DC8B7B1A5E}" type="presParOf" srcId="{25A34E80-A712-487C-9F95-61C4440F4D14}" destId="{114E3B96-D3D9-417B-8022-37FFABF05BF9}" srcOrd="3" destOrd="0" presId="urn:microsoft.com/office/officeart/2008/layout/LinedList"/>
    <dgm:cxn modelId="{309E909E-8A3D-4B80-A17C-7D1A56FEC5F0}" type="presParOf" srcId="{114E3B96-D3D9-417B-8022-37FFABF05BF9}" destId="{D17C9743-4661-4B17-9123-E4748E848452}" srcOrd="0" destOrd="0" presId="urn:microsoft.com/office/officeart/2008/layout/LinedList"/>
    <dgm:cxn modelId="{416BB1B3-83D1-431D-B80F-30EEDD930FC1}" type="presParOf" srcId="{114E3B96-D3D9-417B-8022-37FFABF05BF9}" destId="{0DF705BF-633F-4C50-A515-CBE12E4D136A}" srcOrd="1" destOrd="0" presId="urn:microsoft.com/office/officeart/2008/layout/LinedList"/>
    <dgm:cxn modelId="{05CA5849-F875-49E6-846B-FEF09D4B4122}" type="presParOf" srcId="{25A34E80-A712-487C-9F95-61C4440F4D14}" destId="{D4828362-71FE-4439-B5E2-8835A25B726B}" srcOrd="4" destOrd="0" presId="urn:microsoft.com/office/officeart/2008/layout/LinedList"/>
    <dgm:cxn modelId="{5E863626-FA74-48AF-B246-DD812EA0356E}" type="presParOf" srcId="{25A34E80-A712-487C-9F95-61C4440F4D14}" destId="{6C16839D-DE8C-4269-9CC3-ED4DC1D7D2F5}" srcOrd="5" destOrd="0" presId="urn:microsoft.com/office/officeart/2008/layout/LinedList"/>
    <dgm:cxn modelId="{8C8BC348-6F5B-4FA2-957F-F6E4331F9C8B}" type="presParOf" srcId="{6C16839D-DE8C-4269-9CC3-ED4DC1D7D2F5}" destId="{645B9D72-F3D2-489F-9142-CB7D70B8EC45}" srcOrd="0" destOrd="0" presId="urn:microsoft.com/office/officeart/2008/layout/LinedList"/>
    <dgm:cxn modelId="{FD4A937E-E4B3-4103-8B49-F6179CE185D6}" type="presParOf" srcId="{6C16839D-DE8C-4269-9CC3-ED4DC1D7D2F5}" destId="{3DFDB445-45EE-4BA0-AB2C-BF940DE19D4B}" srcOrd="1" destOrd="0" presId="urn:microsoft.com/office/officeart/2008/layout/LinedList"/>
    <dgm:cxn modelId="{0D100347-3018-4907-A6CB-2C446381FAEB}" type="presParOf" srcId="{25A34E80-A712-487C-9F95-61C4440F4D14}" destId="{9FD7362F-2109-4F0C-9B6B-95BA7FD06223}" srcOrd="6" destOrd="0" presId="urn:microsoft.com/office/officeart/2008/layout/LinedList"/>
    <dgm:cxn modelId="{13531567-E1F2-46B8-8979-27E7E14BF37A}" type="presParOf" srcId="{25A34E80-A712-487C-9F95-61C4440F4D14}" destId="{1FA050C4-C73C-49AB-8563-8FE8B5771DDD}" srcOrd="7" destOrd="0" presId="urn:microsoft.com/office/officeart/2008/layout/LinedList"/>
    <dgm:cxn modelId="{302232D3-52CD-49A4-BD30-698D7772BF93}" type="presParOf" srcId="{1FA050C4-C73C-49AB-8563-8FE8B5771DDD}" destId="{564E55F4-89E1-4CE7-A311-60A472A6D484}" srcOrd="0" destOrd="0" presId="urn:microsoft.com/office/officeart/2008/layout/LinedList"/>
    <dgm:cxn modelId="{AE4A7D68-0D48-4427-8749-18400AA1B3DB}" type="presParOf" srcId="{1FA050C4-C73C-49AB-8563-8FE8B5771DDD}" destId="{418B3967-4B9B-42F9-9423-E49DAB12532B}" srcOrd="1" destOrd="0" presId="urn:microsoft.com/office/officeart/2008/layout/LinedList"/>
    <dgm:cxn modelId="{A7818CB6-5E64-477F-ABB0-21C1FB54829D}" type="presParOf" srcId="{25A34E80-A712-487C-9F95-61C4440F4D14}" destId="{9A544BF9-B3A6-41DA-B8ED-DEE213B30A87}" srcOrd="8" destOrd="0" presId="urn:microsoft.com/office/officeart/2008/layout/LinedList"/>
    <dgm:cxn modelId="{562233CF-853F-4FBD-B7FA-7E91C2844D45}" type="presParOf" srcId="{25A34E80-A712-487C-9F95-61C4440F4D14}" destId="{746612AB-609E-45B8-A66E-63C63AAFFCC9}" srcOrd="9" destOrd="0" presId="urn:microsoft.com/office/officeart/2008/layout/LinedList"/>
    <dgm:cxn modelId="{21086D7C-56E5-4396-B118-F576C2448C77}" type="presParOf" srcId="{746612AB-609E-45B8-A66E-63C63AAFFCC9}" destId="{475890DB-69B6-4CFA-9078-37CDAAB57BFF}" srcOrd="0" destOrd="0" presId="urn:microsoft.com/office/officeart/2008/layout/LinedList"/>
    <dgm:cxn modelId="{9C27A2A2-C420-4C9D-AE46-7E23616013A3}" type="presParOf" srcId="{746612AB-609E-45B8-A66E-63C63AAFFCC9}" destId="{6B25D271-1819-4B0F-A195-109012DBCFC7}" srcOrd="1" destOrd="0" presId="urn:microsoft.com/office/officeart/2008/layout/LinedList"/>
    <dgm:cxn modelId="{515DBFD0-6423-477B-A8B5-17DD7E462051}" type="presParOf" srcId="{25A34E80-A712-487C-9F95-61C4440F4D14}" destId="{470E3245-BC59-4332-8F7C-9EABE302A384}" srcOrd="10" destOrd="0" presId="urn:microsoft.com/office/officeart/2008/layout/LinedList"/>
    <dgm:cxn modelId="{A5D5A752-E667-438C-A631-8369F79D6F50}" type="presParOf" srcId="{25A34E80-A712-487C-9F95-61C4440F4D14}" destId="{36045E07-9A55-4FB5-AA1F-2CD078963C5B}" srcOrd="11" destOrd="0" presId="urn:microsoft.com/office/officeart/2008/layout/LinedList"/>
    <dgm:cxn modelId="{89E48579-9C1D-4562-909D-4FBB9E6BCE6E}" type="presParOf" srcId="{36045E07-9A55-4FB5-AA1F-2CD078963C5B}" destId="{1E16EA92-2BE1-44A0-91B2-BCAE4D1DB8CE}" srcOrd="0" destOrd="0" presId="urn:microsoft.com/office/officeart/2008/layout/LinedList"/>
    <dgm:cxn modelId="{8BEA2F01-2CF0-4A52-8A4C-A1952B937FF5}" type="presParOf" srcId="{36045E07-9A55-4FB5-AA1F-2CD078963C5B}" destId="{7B5C422D-DD05-4A04-8E19-B01F27C13258}" srcOrd="1" destOrd="0" presId="urn:microsoft.com/office/officeart/2008/layout/LinedList"/>
    <dgm:cxn modelId="{82A29CB0-342D-4477-9D77-69D0043D5E04}" type="presParOf" srcId="{25A34E80-A712-487C-9F95-61C4440F4D14}" destId="{2616C064-778E-4BAE-AF0F-ECC5797BA956}" srcOrd="12" destOrd="0" presId="urn:microsoft.com/office/officeart/2008/layout/LinedList"/>
    <dgm:cxn modelId="{4E907E2F-7C15-4791-BC4C-E25873414AA1}" type="presParOf" srcId="{25A34E80-A712-487C-9F95-61C4440F4D14}" destId="{5D9DE3FF-DA11-4467-A123-F55A6310DA0D}" srcOrd="13" destOrd="0" presId="urn:microsoft.com/office/officeart/2008/layout/LinedList"/>
    <dgm:cxn modelId="{6DD8E303-DF8D-43A0-A16C-97914392A00D}" type="presParOf" srcId="{5D9DE3FF-DA11-4467-A123-F55A6310DA0D}" destId="{0DE0A66E-ACB0-4803-9B60-FE38F1710A02}" srcOrd="0" destOrd="0" presId="urn:microsoft.com/office/officeart/2008/layout/LinedList"/>
    <dgm:cxn modelId="{D4EDD8E9-3A8E-49D8-BC64-B165A9EEEABE}" type="presParOf" srcId="{5D9DE3FF-DA11-4467-A123-F55A6310DA0D}" destId="{0E0FE8D2-10F8-4F37-A6C3-0507798332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D62F0-9D83-4B22-89B9-3B1435F6BE2D}"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fi-FI"/>
        </a:p>
      </dgm:t>
    </dgm:pt>
    <dgm:pt modelId="{92DECA26-DB07-4B99-9390-53F3CCBD0CAC}">
      <dgm:prSet custT="1"/>
      <dgm:spPr/>
      <dgm:t>
        <a:bodyPr/>
        <a:lstStyle/>
        <a:p>
          <a:endParaRPr lang="fi-FI" sz="1800" dirty="0"/>
        </a:p>
        <a:p>
          <a:r>
            <a:rPr lang="fi-FI" sz="2000" dirty="0">
              <a:latin typeface="Verdana" panose="020B0604030504040204" pitchFamily="34" charset="0"/>
              <a:ea typeface="Verdana" panose="020B0604030504040204" pitchFamily="34" charset="0"/>
              <a:cs typeface="Verdana" panose="020B0604030504040204" pitchFamily="34" charset="0"/>
            </a:rPr>
            <a:t>Pysy faktoissa, älä tulkitse. Ole reilu.</a:t>
          </a:r>
          <a:br>
            <a:rPr lang="fi-FI" sz="2000" dirty="0">
              <a:latin typeface="Verdana" panose="020B0604030504040204" pitchFamily="34" charset="0"/>
              <a:ea typeface="Verdana" panose="020B0604030504040204" pitchFamily="34" charset="0"/>
              <a:cs typeface="Verdana" panose="020B0604030504040204" pitchFamily="34" charset="0"/>
            </a:rPr>
          </a:br>
          <a:endParaRPr lang="fi-FI" sz="2000" dirty="0">
            <a:latin typeface="Verdana" panose="020B0604030504040204" pitchFamily="34" charset="0"/>
            <a:ea typeface="Verdana" panose="020B0604030504040204" pitchFamily="34" charset="0"/>
            <a:cs typeface="Verdana" panose="020B0604030504040204" pitchFamily="34" charset="0"/>
          </a:endParaRPr>
        </a:p>
      </dgm:t>
    </dgm:pt>
    <dgm:pt modelId="{0F241DA5-A7D3-4C19-8553-B4A80989E0FC}" type="parTrans" cxnId="{A994820F-CC35-4B25-A959-07A22D32E0D9}">
      <dgm:prSet/>
      <dgm:spPr/>
      <dgm:t>
        <a:bodyPr/>
        <a:lstStyle/>
        <a:p>
          <a:endParaRPr lang="fi-FI"/>
        </a:p>
      </dgm:t>
    </dgm:pt>
    <dgm:pt modelId="{F65496DD-1695-45E6-9B58-6197F1F5F7F8}" type="sibTrans" cxnId="{A994820F-CC35-4B25-A959-07A22D32E0D9}">
      <dgm:prSet/>
      <dgm:spPr/>
      <dgm:t>
        <a:bodyPr/>
        <a:lstStyle/>
        <a:p>
          <a:endParaRPr lang="fi-FI"/>
        </a:p>
      </dgm:t>
    </dgm:pt>
    <dgm:pt modelId="{01B01619-1CC9-4488-9968-59669FC81482}">
      <dgm:prSet custT="1"/>
      <dgm:spPr/>
      <dgm:t>
        <a:bodyPr/>
        <a:lstStyle/>
        <a:p>
          <a:endParaRPr lang="fi-FI" sz="1700" dirty="0"/>
        </a:p>
        <a:p>
          <a:r>
            <a:rPr lang="fi-FI" sz="2000" dirty="0">
              <a:latin typeface="Verdana" panose="020B0604030504040204" pitchFamily="34" charset="0"/>
              <a:ea typeface="Verdana" panose="020B0604030504040204" pitchFamily="34" charset="0"/>
              <a:cs typeface="Verdana" panose="020B0604030504040204" pitchFamily="34" charset="0"/>
            </a:rPr>
            <a:t>Huolehdi molempien esteettömistä poistumisteistä. L-muodostelma on toimiva.</a:t>
          </a:r>
          <a:br>
            <a:rPr lang="fi-FI" sz="2000" dirty="0">
              <a:latin typeface="Verdana" panose="020B0604030504040204" pitchFamily="34" charset="0"/>
              <a:ea typeface="Verdana" panose="020B0604030504040204" pitchFamily="34" charset="0"/>
              <a:cs typeface="Verdana" panose="020B0604030504040204" pitchFamily="34" charset="0"/>
            </a:rPr>
          </a:br>
          <a:endParaRPr lang="fi-FI" sz="2000" dirty="0">
            <a:latin typeface="Verdana" panose="020B0604030504040204" pitchFamily="34" charset="0"/>
            <a:ea typeface="Verdana" panose="020B0604030504040204" pitchFamily="34" charset="0"/>
            <a:cs typeface="Verdana" panose="020B0604030504040204" pitchFamily="34" charset="0"/>
          </a:endParaRPr>
        </a:p>
      </dgm:t>
    </dgm:pt>
    <dgm:pt modelId="{510D5C0E-7473-4A12-8DDD-CF6F368D40CB}" type="parTrans" cxnId="{1D3AF787-BADC-4AFA-8B27-70156DF4E732}">
      <dgm:prSet/>
      <dgm:spPr/>
      <dgm:t>
        <a:bodyPr/>
        <a:lstStyle/>
        <a:p>
          <a:endParaRPr lang="fi-FI"/>
        </a:p>
      </dgm:t>
    </dgm:pt>
    <dgm:pt modelId="{BD2E4F95-CB8D-48A5-9373-0D8DEF9CD6FD}" type="sibTrans" cxnId="{1D3AF787-BADC-4AFA-8B27-70156DF4E732}">
      <dgm:prSet/>
      <dgm:spPr/>
      <dgm:t>
        <a:bodyPr/>
        <a:lstStyle/>
        <a:p>
          <a:endParaRPr lang="fi-FI"/>
        </a:p>
      </dgm:t>
    </dgm:pt>
    <dgm:pt modelId="{8D744041-6D56-4D20-ACA4-E81EAC3794ED}">
      <dgm:prSet custT="1"/>
      <dgm:spPr/>
      <dgm:t>
        <a:bodyPr/>
        <a:lstStyle/>
        <a:p>
          <a:endParaRPr lang="fi-FI" sz="1800" dirty="0"/>
        </a:p>
        <a:p>
          <a:r>
            <a:rPr lang="fi-FI" sz="2000" dirty="0">
              <a:latin typeface="Verdana" panose="020B0604030504040204" pitchFamily="34" charset="0"/>
              <a:ea typeface="Verdana" panose="020B0604030504040204" pitchFamily="34" charset="0"/>
              <a:cs typeface="Verdana" panose="020B0604030504040204" pitchFamily="34" charset="0"/>
            </a:rPr>
            <a:t>Älä jää koskaan tilanteeseen yksin</a:t>
          </a:r>
          <a:br>
            <a:rPr lang="fi-FI" sz="2000" dirty="0">
              <a:latin typeface="Verdana" panose="020B0604030504040204" pitchFamily="34" charset="0"/>
              <a:ea typeface="Verdana" panose="020B0604030504040204" pitchFamily="34" charset="0"/>
              <a:cs typeface="Verdana" panose="020B0604030504040204" pitchFamily="34" charset="0"/>
            </a:rPr>
          </a:br>
          <a:endParaRPr lang="fi-FI" sz="2000" dirty="0">
            <a:latin typeface="Verdana" panose="020B0604030504040204" pitchFamily="34" charset="0"/>
            <a:ea typeface="Verdana" panose="020B0604030504040204" pitchFamily="34" charset="0"/>
            <a:cs typeface="Verdana" panose="020B0604030504040204" pitchFamily="34" charset="0"/>
          </a:endParaRPr>
        </a:p>
      </dgm:t>
    </dgm:pt>
    <dgm:pt modelId="{3D4ED40F-0411-4E50-9995-3378510262BC}" type="parTrans" cxnId="{CFEC69E2-068A-4740-8100-F6BC462ED8AE}">
      <dgm:prSet/>
      <dgm:spPr/>
      <dgm:t>
        <a:bodyPr/>
        <a:lstStyle/>
        <a:p>
          <a:endParaRPr lang="fi-FI"/>
        </a:p>
      </dgm:t>
    </dgm:pt>
    <dgm:pt modelId="{EAC7B06C-98A6-4739-B547-EE4F24FD7EAD}" type="sibTrans" cxnId="{CFEC69E2-068A-4740-8100-F6BC462ED8AE}">
      <dgm:prSet/>
      <dgm:spPr/>
      <dgm:t>
        <a:bodyPr/>
        <a:lstStyle/>
        <a:p>
          <a:endParaRPr lang="fi-FI"/>
        </a:p>
      </dgm:t>
    </dgm:pt>
    <dgm:pt modelId="{70EDF7EC-B1B7-4F22-885D-9B67AC754D39}">
      <dgm:prSet custT="1"/>
      <dgm:spPr/>
      <dgm:t>
        <a:bodyPr/>
        <a:lstStyle/>
        <a:p>
          <a:endParaRPr lang="fi-FI" sz="1400" dirty="0"/>
        </a:p>
        <a:p>
          <a:r>
            <a:rPr lang="fi-FI" sz="2000" dirty="0">
              <a:latin typeface="Verdana" panose="020B0604030504040204" pitchFamily="34" charset="0"/>
              <a:ea typeface="Verdana" panose="020B0604030504040204" pitchFamily="34" charset="0"/>
              <a:cs typeface="Verdana" panose="020B0604030504040204" pitchFamily="34" charset="0"/>
            </a:rPr>
            <a:t>Jos tilanne on hallitsematon ja liian uhkaava, poistu ja hälytä lisäapua. Muiden toimijoiden kanssa voi sopia koodikielestä.</a:t>
          </a:r>
          <a:br>
            <a:rPr lang="fi-FI" sz="2000" dirty="0">
              <a:latin typeface="Verdana" panose="020B0604030504040204" pitchFamily="34" charset="0"/>
              <a:ea typeface="Verdana" panose="020B0604030504040204" pitchFamily="34" charset="0"/>
              <a:cs typeface="Verdana" panose="020B0604030504040204" pitchFamily="34" charset="0"/>
            </a:rPr>
          </a:br>
          <a:endParaRPr lang="fi-FI" sz="2000" dirty="0">
            <a:latin typeface="Verdana" panose="020B0604030504040204" pitchFamily="34" charset="0"/>
            <a:ea typeface="Verdana" panose="020B0604030504040204" pitchFamily="34" charset="0"/>
            <a:cs typeface="Verdana" panose="020B0604030504040204" pitchFamily="34" charset="0"/>
          </a:endParaRPr>
        </a:p>
      </dgm:t>
    </dgm:pt>
    <dgm:pt modelId="{6146D723-FC79-4FC1-BF17-790CDF891BDB}" type="parTrans" cxnId="{83280F0D-8F45-455E-B3F8-41E7374A076D}">
      <dgm:prSet/>
      <dgm:spPr/>
      <dgm:t>
        <a:bodyPr/>
        <a:lstStyle/>
        <a:p>
          <a:endParaRPr lang="fi-FI"/>
        </a:p>
      </dgm:t>
    </dgm:pt>
    <dgm:pt modelId="{E2262C59-E427-4C59-A6F6-9DC217DC207E}" type="sibTrans" cxnId="{83280F0D-8F45-455E-B3F8-41E7374A076D}">
      <dgm:prSet/>
      <dgm:spPr/>
      <dgm:t>
        <a:bodyPr/>
        <a:lstStyle/>
        <a:p>
          <a:endParaRPr lang="fi-FI"/>
        </a:p>
      </dgm:t>
    </dgm:pt>
    <dgm:pt modelId="{488E8D5C-44F6-491B-8749-BBE43E1DC020}">
      <dgm:prSet custT="1"/>
      <dgm:spPr/>
      <dgm:t>
        <a:bodyPr/>
        <a:lstStyle/>
        <a:p>
          <a:endParaRPr lang="fi-FI" sz="1400" dirty="0"/>
        </a:p>
        <a:p>
          <a:r>
            <a:rPr lang="fi-FI" sz="2000" dirty="0">
              <a:latin typeface="Verdana" panose="020B0604030504040204" pitchFamily="34" charset="0"/>
              <a:ea typeface="Verdana" panose="020B0604030504040204" pitchFamily="34" charset="0"/>
              <a:cs typeface="Verdana" panose="020B0604030504040204" pitchFamily="34" charset="0"/>
            </a:rPr>
            <a:t>Älä anna omia yhteystietojasi</a:t>
          </a:r>
          <a:br>
            <a:rPr lang="fi-FI" sz="2000" dirty="0">
              <a:latin typeface="Verdana" panose="020B0604030504040204" pitchFamily="34" charset="0"/>
              <a:ea typeface="Verdana" panose="020B0604030504040204" pitchFamily="34" charset="0"/>
              <a:cs typeface="Verdana" panose="020B0604030504040204" pitchFamily="34" charset="0"/>
            </a:rPr>
          </a:br>
          <a:endParaRPr lang="fi-FI" sz="2000" dirty="0">
            <a:latin typeface="Verdana" panose="020B0604030504040204" pitchFamily="34" charset="0"/>
            <a:ea typeface="Verdana" panose="020B0604030504040204" pitchFamily="34" charset="0"/>
            <a:cs typeface="Verdana" panose="020B0604030504040204" pitchFamily="34" charset="0"/>
          </a:endParaRPr>
        </a:p>
      </dgm:t>
    </dgm:pt>
    <dgm:pt modelId="{66B7AD9B-CF60-41C6-AB40-B83AD2AB347C}" type="parTrans" cxnId="{209A8CD3-9ADC-442E-B551-93D3B129CFB8}">
      <dgm:prSet/>
      <dgm:spPr/>
      <dgm:t>
        <a:bodyPr/>
        <a:lstStyle/>
        <a:p>
          <a:endParaRPr lang="fi-FI"/>
        </a:p>
      </dgm:t>
    </dgm:pt>
    <dgm:pt modelId="{BC6BE9C6-B25C-4282-AAC4-A646308E6698}" type="sibTrans" cxnId="{209A8CD3-9ADC-442E-B551-93D3B129CFB8}">
      <dgm:prSet/>
      <dgm:spPr/>
      <dgm:t>
        <a:bodyPr/>
        <a:lstStyle/>
        <a:p>
          <a:endParaRPr lang="fi-FI"/>
        </a:p>
      </dgm:t>
    </dgm:pt>
    <dgm:pt modelId="{F36F5938-83C3-41E6-9963-B8D23E395EB9}">
      <dgm:prSet custT="1"/>
      <dgm:spPr/>
      <dgm:t>
        <a:bodyPr/>
        <a:lstStyle/>
        <a:p>
          <a:endParaRPr lang="fi-FI" sz="2000" dirty="0">
            <a:latin typeface="Verdana" panose="020B0604030504040204" pitchFamily="34" charset="0"/>
            <a:ea typeface="Verdana" panose="020B0604030504040204" pitchFamily="34" charset="0"/>
            <a:cs typeface="Verdana" panose="020B0604030504040204" pitchFamily="34" charset="0"/>
          </a:endParaRPr>
        </a:p>
        <a:p>
          <a:r>
            <a:rPr lang="fi-FI" sz="2000" dirty="0">
              <a:latin typeface="Verdana" panose="020B0604030504040204" pitchFamily="34" charset="0"/>
              <a:ea typeface="Verdana" panose="020B0604030504040204" pitchFamily="34" charset="0"/>
              <a:cs typeface="Verdana" panose="020B0604030504040204" pitchFamily="34" charset="0"/>
            </a:rPr>
            <a:t>Jos ahdistut tilanteesta, keskustele siitä jonkun kanssa (esim. ystävävälittäjä/mentori)</a:t>
          </a:r>
        </a:p>
      </dgm:t>
    </dgm:pt>
    <dgm:pt modelId="{62D52FC3-E25F-4FE5-A55C-3A56B839AD95}" type="parTrans" cxnId="{D41E822E-FD57-4A8E-9845-8DBFFE18FE5D}">
      <dgm:prSet/>
      <dgm:spPr/>
      <dgm:t>
        <a:bodyPr/>
        <a:lstStyle/>
        <a:p>
          <a:endParaRPr lang="fi-FI"/>
        </a:p>
      </dgm:t>
    </dgm:pt>
    <dgm:pt modelId="{A95CD53D-8F23-45B4-873C-E91E17BA0CCE}" type="sibTrans" cxnId="{D41E822E-FD57-4A8E-9845-8DBFFE18FE5D}">
      <dgm:prSet/>
      <dgm:spPr/>
      <dgm:t>
        <a:bodyPr/>
        <a:lstStyle/>
        <a:p>
          <a:endParaRPr lang="fi-FI"/>
        </a:p>
      </dgm:t>
    </dgm:pt>
    <dgm:pt modelId="{B091C517-5DB7-4512-9423-A9513E3E999B}" type="pres">
      <dgm:prSet presAssocID="{886D62F0-9D83-4B22-89B9-3B1435F6BE2D}" presName="vert0" presStyleCnt="0">
        <dgm:presLayoutVars>
          <dgm:dir/>
          <dgm:animOne val="branch"/>
          <dgm:animLvl val="lvl"/>
        </dgm:presLayoutVars>
      </dgm:prSet>
      <dgm:spPr/>
    </dgm:pt>
    <dgm:pt modelId="{82144A74-D27F-4CBC-9C24-CF3F8F073E88}" type="pres">
      <dgm:prSet presAssocID="{92DECA26-DB07-4B99-9390-53F3CCBD0CAC}" presName="thickLine" presStyleLbl="alignNode1" presStyleIdx="0" presStyleCnt="6"/>
      <dgm:spPr/>
    </dgm:pt>
    <dgm:pt modelId="{50472936-C35B-488E-85FC-A47C26152C85}" type="pres">
      <dgm:prSet presAssocID="{92DECA26-DB07-4B99-9390-53F3CCBD0CAC}" presName="horz1" presStyleCnt="0"/>
      <dgm:spPr/>
    </dgm:pt>
    <dgm:pt modelId="{B5E7B8C3-1A1F-4CE7-B2FC-69EC28DBB374}" type="pres">
      <dgm:prSet presAssocID="{92DECA26-DB07-4B99-9390-53F3CCBD0CAC}" presName="tx1" presStyleLbl="revTx" presStyleIdx="0" presStyleCnt="6" custScaleY="80102"/>
      <dgm:spPr/>
    </dgm:pt>
    <dgm:pt modelId="{5730F593-EE07-4A6C-8CCB-58CC9734699C}" type="pres">
      <dgm:prSet presAssocID="{92DECA26-DB07-4B99-9390-53F3CCBD0CAC}" presName="vert1" presStyleCnt="0"/>
      <dgm:spPr/>
    </dgm:pt>
    <dgm:pt modelId="{DC1614A8-65AD-408D-B3D2-C9D2BABBA903}" type="pres">
      <dgm:prSet presAssocID="{01B01619-1CC9-4488-9968-59669FC81482}" presName="thickLine" presStyleLbl="alignNode1" presStyleIdx="1" presStyleCnt="6"/>
      <dgm:spPr/>
    </dgm:pt>
    <dgm:pt modelId="{3C3A0B37-F834-48A9-AA32-AE14F09A65EE}" type="pres">
      <dgm:prSet presAssocID="{01B01619-1CC9-4488-9968-59669FC81482}" presName="horz1" presStyleCnt="0"/>
      <dgm:spPr/>
    </dgm:pt>
    <dgm:pt modelId="{BDDB1EFA-141E-4AB0-8FA1-C474DE96B119}" type="pres">
      <dgm:prSet presAssocID="{01B01619-1CC9-4488-9968-59669FC81482}" presName="tx1" presStyleLbl="revTx" presStyleIdx="1" presStyleCnt="6" custScaleY="97429"/>
      <dgm:spPr/>
    </dgm:pt>
    <dgm:pt modelId="{48C6338E-7AD0-4841-BD93-AD5ECD383226}" type="pres">
      <dgm:prSet presAssocID="{01B01619-1CC9-4488-9968-59669FC81482}" presName="vert1" presStyleCnt="0"/>
      <dgm:spPr/>
    </dgm:pt>
    <dgm:pt modelId="{14B65902-3147-4CFB-B96E-7D23B166EB7D}" type="pres">
      <dgm:prSet presAssocID="{8D744041-6D56-4D20-ACA4-E81EAC3794ED}" presName="thickLine" presStyleLbl="alignNode1" presStyleIdx="2" presStyleCnt="6"/>
      <dgm:spPr/>
    </dgm:pt>
    <dgm:pt modelId="{2DBFBAE3-F426-449D-B0C0-B1A11E5B82D2}" type="pres">
      <dgm:prSet presAssocID="{8D744041-6D56-4D20-ACA4-E81EAC3794ED}" presName="horz1" presStyleCnt="0"/>
      <dgm:spPr/>
    </dgm:pt>
    <dgm:pt modelId="{8E819824-B024-4464-900E-201AF3FF01F3}" type="pres">
      <dgm:prSet presAssocID="{8D744041-6D56-4D20-ACA4-E81EAC3794ED}" presName="tx1" presStyleLbl="revTx" presStyleIdx="2" presStyleCnt="6" custScaleY="90147"/>
      <dgm:spPr/>
    </dgm:pt>
    <dgm:pt modelId="{5B3800FF-16F2-4202-82E5-ED79197C194B}" type="pres">
      <dgm:prSet presAssocID="{8D744041-6D56-4D20-ACA4-E81EAC3794ED}" presName="vert1" presStyleCnt="0"/>
      <dgm:spPr/>
    </dgm:pt>
    <dgm:pt modelId="{9961D856-9438-4583-80CE-6A74ED90696D}" type="pres">
      <dgm:prSet presAssocID="{70EDF7EC-B1B7-4F22-885D-9B67AC754D39}" presName="thickLine" presStyleLbl="alignNode1" presStyleIdx="3" presStyleCnt="6"/>
      <dgm:spPr/>
    </dgm:pt>
    <dgm:pt modelId="{F849F518-F6D8-4E84-B85A-87185AE4F985}" type="pres">
      <dgm:prSet presAssocID="{70EDF7EC-B1B7-4F22-885D-9B67AC754D39}" presName="horz1" presStyleCnt="0"/>
      <dgm:spPr/>
    </dgm:pt>
    <dgm:pt modelId="{D52B58AD-A6B9-4FBC-8AA2-940973F8D306}" type="pres">
      <dgm:prSet presAssocID="{70EDF7EC-B1B7-4F22-885D-9B67AC754D39}" presName="tx1" presStyleLbl="revTx" presStyleIdx="3" presStyleCnt="6"/>
      <dgm:spPr/>
    </dgm:pt>
    <dgm:pt modelId="{5DBDCF2C-8EB7-4517-B53F-76E388339A93}" type="pres">
      <dgm:prSet presAssocID="{70EDF7EC-B1B7-4F22-885D-9B67AC754D39}" presName="vert1" presStyleCnt="0"/>
      <dgm:spPr/>
    </dgm:pt>
    <dgm:pt modelId="{CAC56C7E-1E31-4D7C-9BA2-7071B1B66DAD}" type="pres">
      <dgm:prSet presAssocID="{488E8D5C-44F6-491B-8749-BBE43E1DC020}" presName="thickLine" presStyleLbl="alignNode1" presStyleIdx="4" presStyleCnt="6"/>
      <dgm:spPr/>
    </dgm:pt>
    <dgm:pt modelId="{3453102D-0C68-4C70-AEBF-42152834B77B}" type="pres">
      <dgm:prSet presAssocID="{488E8D5C-44F6-491B-8749-BBE43E1DC020}" presName="horz1" presStyleCnt="0"/>
      <dgm:spPr/>
    </dgm:pt>
    <dgm:pt modelId="{2B407E44-97B2-461D-B94F-2980D1B8103E}" type="pres">
      <dgm:prSet presAssocID="{488E8D5C-44F6-491B-8749-BBE43E1DC020}" presName="tx1" presStyleLbl="revTx" presStyleIdx="4" presStyleCnt="6" custScaleY="69088"/>
      <dgm:spPr/>
    </dgm:pt>
    <dgm:pt modelId="{8C43FC82-4ED1-4E2F-A0FD-8A2548B06A67}" type="pres">
      <dgm:prSet presAssocID="{488E8D5C-44F6-491B-8749-BBE43E1DC020}" presName="vert1" presStyleCnt="0"/>
      <dgm:spPr/>
    </dgm:pt>
    <dgm:pt modelId="{6B4AC279-86A4-42CA-AE55-36B278747565}" type="pres">
      <dgm:prSet presAssocID="{F36F5938-83C3-41E6-9963-B8D23E395EB9}" presName="thickLine" presStyleLbl="alignNode1" presStyleIdx="5" presStyleCnt="6"/>
      <dgm:spPr/>
    </dgm:pt>
    <dgm:pt modelId="{5F5C528C-2DEE-41D7-86E3-90ADBFB9B3C4}" type="pres">
      <dgm:prSet presAssocID="{F36F5938-83C3-41E6-9963-B8D23E395EB9}" presName="horz1" presStyleCnt="0"/>
      <dgm:spPr/>
    </dgm:pt>
    <dgm:pt modelId="{CDDF0824-C67D-4030-84DE-322E2689606D}" type="pres">
      <dgm:prSet presAssocID="{F36F5938-83C3-41E6-9963-B8D23E395EB9}" presName="tx1" presStyleLbl="revTx" presStyleIdx="5" presStyleCnt="6"/>
      <dgm:spPr/>
    </dgm:pt>
    <dgm:pt modelId="{B89E78EB-E574-48BF-883F-EE4E204226CF}" type="pres">
      <dgm:prSet presAssocID="{F36F5938-83C3-41E6-9963-B8D23E395EB9}" presName="vert1" presStyleCnt="0"/>
      <dgm:spPr/>
    </dgm:pt>
  </dgm:ptLst>
  <dgm:cxnLst>
    <dgm:cxn modelId="{FC769205-84C7-4611-9A59-8A770981E939}" type="presOf" srcId="{92DECA26-DB07-4B99-9390-53F3CCBD0CAC}" destId="{B5E7B8C3-1A1F-4CE7-B2FC-69EC28DBB374}" srcOrd="0" destOrd="0" presId="urn:microsoft.com/office/officeart/2008/layout/LinedList"/>
    <dgm:cxn modelId="{83280F0D-8F45-455E-B3F8-41E7374A076D}" srcId="{886D62F0-9D83-4B22-89B9-3B1435F6BE2D}" destId="{70EDF7EC-B1B7-4F22-885D-9B67AC754D39}" srcOrd="3" destOrd="0" parTransId="{6146D723-FC79-4FC1-BF17-790CDF891BDB}" sibTransId="{E2262C59-E427-4C59-A6F6-9DC217DC207E}"/>
    <dgm:cxn modelId="{A994820F-CC35-4B25-A959-07A22D32E0D9}" srcId="{886D62F0-9D83-4B22-89B9-3B1435F6BE2D}" destId="{92DECA26-DB07-4B99-9390-53F3CCBD0CAC}" srcOrd="0" destOrd="0" parTransId="{0F241DA5-A7D3-4C19-8553-B4A80989E0FC}" sibTransId="{F65496DD-1695-45E6-9B58-6197F1F5F7F8}"/>
    <dgm:cxn modelId="{D41E822E-FD57-4A8E-9845-8DBFFE18FE5D}" srcId="{886D62F0-9D83-4B22-89B9-3B1435F6BE2D}" destId="{F36F5938-83C3-41E6-9963-B8D23E395EB9}" srcOrd="5" destOrd="0" parTransId="{62D52FC3-E25F-4FE5-A55C-3A56B839AD95}" sibTransId="{A95CD53D-8F23-45B4-873C-E91E17BA0CCE}"/>
    <dgm:cxn modelId="{26B1D05E-5E43-401F-9BEF-C61DC19DEE16}" type="presOf" srcId="{70EDF7EC-B1B7-4F22-885D-9B67AC754D39}" destId="{D52B58AD-A6B9-4FBC-8AA2-940973F8D306}" srcOrd="0" destOrd="0" presId="urn:microsoft.com/office/officeart/2008/layout/LinedList"/>
    <dgm:cxn modelId="{07E0E944-C296-4DDA-AB18-A224E7644E71}" type="presOf" srcId="{8D744041-6D56-4D20-ACA4-E81EAC3794ED}" destId="{8E819824-B024-4464-900E-201AF3FF01F3}" srcOrd="0" destOrd="0" presId="urn:microsoft.com/office/officeart/2008/layout/LinedList"/>
    <dgm:cxn modelId="{1A63F14C-C4C8-42D8-81D3-6A64F32A89FD}" type="presOf" srcId="{886D62F0-9D83-4B22-89B9-3B1435F6BE2D}" destId="{B091C517-5DB7-4512-9423-A9513E3E999B}" srcOrd="0" destOrd="0" presId="urn:microsoft.com/office/officeart/2008/layout/LinedList"/>
    <dgm:cxn modelId="{7B2B177F-FC5D-4A84-8DCA-9167B4B8C71C}" type="presOf" srcId="{488E8D5C-44F6-491B-8749-BBE43E1DC020}" destId="{2B407E44-97B2-461D-B94F-2980D1B8103E}" srcOrd="0" destOrd="0" presId="urn:microsoft.com/office/officeart/2008/layout/LinedList"/>
    <dgm:cxn modelId="{1D3AF787-BADC-4AFA-8B27-70156DF4E732}" srcId="{886D62F0-9D83-4B22-89B9-3B1435F6BE2D}" destId="{01B01619-1CC9-4488-9968-59669FC81482}" srcOrd="1" destOrd="0" parTransId="{510D5C0E-7473-4A12-8DDD-CF6F368D40CB}" sibTransId="{BD2E4F95-CB8D-48A5-9373-0D8DEF9CD6FD}"/>
    <dgm:cxn modelId="{209A8CD3-9ADC-442E-B551-93D3B129CFB8}" srcId="{886D62F0-9D83-4B22-89B9-3B1435F6BE2D}" destId="{488E8D5C-44F6-491B-8749-BBE43E1DC020}" srcOrd="4" destOrd="0" parTransId="{66B7AD9B-CF60-41C6-AB40-B83AD2AB347C}" sibTransId="{BC6BE9C6-B25C-4282-AAC4-A646308E6698}"/>
    <dgm:cxn modelId="{A62DF1DC-66A7-4329-BB38-0D1690E40CAD}" type="presOf" srcId="{01B01619-1CC9-4488-9968-59669FC81482}" destId="{BDDB1EFA-141E-4AB0-8FA1-C474DE96B119}" srcOrd="0" destOrd="0" presId="urn:microsoft.com/office/officeart/2008/layout/LinedList"/>
    <dgm:cxn modelId="{CFEC69E2-068A-4740-8100-F6BC462ED8AE}" srcId="{886D62F0-9D83-4B22-89B9-3B1435F6BE2D}" destId="{8D744041-6D56-4D20-ACA4-E81EAC3794ED}" srcOrd="2" destOrd="0" parTransId="{3D4ED40F-0411-4E50-9995-3378510262BC}" sibTransId="{EAC7B06C-98A6-4739-B547-EE4F24FD7EAD}"/>
    <dgm:cxn modelId="{B94F35F2-6FB8-40C1-81B1-0DE34998E478}" type="presOf" srcId="{F36F5938-83C3-41E6-9963-B8D23E395EB9}" destId="{CDDF0824-C67D-4030-84DE-322E2689606D}" srcOrd="0" destOrd="0" presId="urn:microsoft.com/office/officeart/2008/layout/LinedList"/>
    <dgm:cxn modelId="{BAC0D5B9-1A45-4644-A44A-7C81E1C8B3FE}" type="presParOf" srcId="{B091C517-5DB7-4512-9423-A9513E3E999B}" destId="{82144A74-D27F-4CBC-9C24-CF3F8F073E88}" srcOrd="0" destOrd="0" presId="urn:microsoft.com/office/officeart/2008/layout/LinedList"/>
    <dgm:cxn modelId="{A51B3F66-9ABD-462E-B490-79CB16FC7AAA}" type="presParOf" srcId="{B091C517-5DB7-4512-9423-A9513E3E999B}" destId="{50472936-C35B-488E-85FC-A47C26152C85}" srcOrd="1" destOrd="0" presId="urn:microsoft.com/office/officeart/2008/layout/LinedList"/>
    <dgm:cxn modelId="{B0A7BDFB-7491-42AB-987D-4586ECA25F1C}" type="presParOf" srcId="{50472936-C35B-488E-85FC-A47C26152C85}" destId="{B5E7B8C3-1A1F-4CE7-B2FC-69EC28DBB374}" srcOrd="0" destOrd="0" presId="urn:microsoft.com/office/officeart/2008/layout/LinedList"/>
    <dgm:cxn modelId="{43495635-4387-4EC5-A5DA-21B0FAD22E2E}" type="presParOf" srcId="{50472936-C35B-488E-85FC-A47C26152C85}" destId="{5730F593-EE07-4A6C-8CCB-58CC9734699C}" srcOrd="1" destOrd="0" presId="urn:microsoft.com/office/officeart/2008/layout/LinedList"/>
    <dgm:cxn modelId="{975B9FAA-E517-45F6-BADF-BF0C71F41E31}" type="presParOf" srcId="{B091C517-5DB7-4512-9423-A9513E3E999B}" destId="{DC1614A8-65AD-408D-B3D2-C9D2BABBA903}" srcOrd="2" destOrd="0" presId="urn:microsoft.com/office/officeart/2008/layout/LinedList"/>
    <dgm:cxn modelId="{1581E403-E713-42FA-89A3-3CB73EF49358}" type="presParOf" srcId="{B091C517-5DB7-4512-9423-A9513E3E999B}" destId="{3C3A0B37-F834-48A9-AA32-AE14F09A65EE}" srcOrd="3" destOrd="0" presId="urn:microsoft.com/office/officeart/2008/layout/LinedList"/>
    <dgm:cxn modelId="{4B1C767D-BFAC-4E25-8EC9-08A176F9E735}" type="presParOf" srcId="{3C3A0B37-F834-48A9-AA32-AE14F09A65EE}" destId="{BDDB1EFA-141E-4AB0-8FA1-C474DE96B119}" srcOrd="0" destOrd="0" presId="urn:microsoft.com/office/officeart/2008/layout/LinedList"/>
    <dgm:cxn modelId="{1A1D9AA2-C98F-424A-8C8B-C4D1436AB3E3}" type="presParOf" srcId="{3C3A0B37-F834-48A9-AA32-AE14F09A65EE}" destId="{48C6338E-7AD0-4841-BD93-AD5ECD383226}" srcOrd="1" destOrd="0" presId="urn:microsoft.com/office/officeart/2008/layout/LinedList"/>
    <dgm:cxn modelId="{87BD134C-604D-43BB-AE80-12AB242A89EB}" type="presParOf" srcId="{B091C517-5DB7-4512-9423-A9513E3E999B}" destId="{14B65902-3147-4CFB-B96E-7D23B166EB7D}" srcOrd="4" destOrd="0" presId="urn:microsoft.com/office/officeart/2008/layout/LinedList"/>
    <dgm:cxn modelId="{05C49A64-F4AD-4159-BC31-4C71FDB58DE7}" type="presParOf" srcId="{B091C517-5DB7-4512-9423-A9513E3E999B}" destId="{2DBFBAE3-F426-449D-B0C0-B1A11E5B82D2}" srcOrd="5" destOrd="0" presId="urn:microsoft.com/office/officeart/2008/layout/LinedList"/>
    <dgm:cxn modelId="{A9EA4B96-29CA-463D-8429-5E82E113FC94}" type="presParOf" srcId="{2DBFBAE3-F426-449D-B0C0-B1A11E5B82D2}" destId="{8E819824-B024-4464-900E-201AF3FF01F3}" srcOrd="0" destOrd="0" presId="urn:microsoft.com/office/officeart/2008/layout/LinedList"/>
    <dgm:cxn modelId="{BC80E744-F672-4BC7-B707-80DC79C6D1E8}" type="presParOf" srcId="{2DBFBAE3-F426-449D-B0C0-B1A11E5B82D2}" destId="{5B3800FF-16F2-4202-82E5-ED79197C194B}" srcOrd="1" destOrd="0" presId="urn:microsoft.com/office/officeart/2008/layout/LinedList"/>
    <dgm:cxn modelId="{765C5B3E-BAAD-4EA4-9A0A-4025A8330E7D}" type="presParOf" srcId="{B091C517-5DB7-4512-9423-A9513E3E999B}" destId="{9961D856-9438-4583-80CE-6A74ED90696D}" srcOrd="6" destOrd="0" presId="urn:microsoft.com/office/officeart/2008/layout/LinedList"/>
    <dgm:cxn modelId="{7EA3291C-91DE-4861-B53E-F64EDF81B728}" type="presParOf" srcId="{B091C517-5DB7-4512-9423-A9513E3E999B}" destId="{F849F518-F6D8-4E84-B85A-87185AE4F985}" srcOrd="7" destOrd="0" presId="urn:microsoft.com/office/officeart/2008/layout/LinedList"/>
    <dgm:cxn modelId="{37CEBA1C-CF0F-45FB-9784-8368667ACEA6}" type="presParOf" srcId="{F849F518-F6D8-4E84-B85A-87185AE4F985}" destId="{D52B58AD-A6B9-4FBC-8AA2-940973F8D306}" srcOrd="0" destOrd="0" presId="urn:microsoft.com/office/officeart/2008/layout/LinedList"/>
    <dgm:cxn modelId="{9BF2EECB-F81D-4382-A5B1-56B8B7AA87BB}" type="presParOf" srcId="{F849F518-F6D8-4E84-B85A-87185AE4F985}" destId="{5DBDCF2C-8EB7-4517-B53F-76E388339A93}" srcOrd="1" destOrd="0" presId="urn:microsoft.com/office/officeart/2008/layout/LinedList"/>
    <dgm:cxn modelId="{B1DE63D6-2239-4058-B2D3-6CFC41355895}" type="presParOf" srcId="{B091C517-5DB7-4512-9423-A9513E3E999B}" destId="{CAC56C7E-1E31-4D7C-9BA2-7071B1B66DAD}" srcOrd="8" destOrd="0" presId="urn:microsoft.com/office/officeart/2008/layout/LinedList"/>
    <dgm:cxn modelId="{71CF83FC-0A33-4786-AD98-A883DDE32096}" type="presParOf" srcId="{B091C517-5DB7-4512-9423-A9513E3E999B}" destId="{3453102D-0C68-4C70-AEBF-42152834B77B}" srcOrd="9" destOrd="0" presId="urn:microsoft.com/office/officeart/2008/layout/LinedList"/>
    <dgm:cxn modelId="{CC074E5C-74FD-44F4-AADF-E48A8F348450}" type="presParOf" srcId="{3453102D-0C68-4C70-AEBF-42152834B77B}" destId="{2B407E44-97B2-461D-B94F-2980D1B8103E}" srcOrd="0" destOrd="0" presId="urn:microsoft.com/office/officeart/2008/layout/LinedList"/>
    <dgm:cxn modelId="{629CBF36-0405-4C33-80C2-C3DF53E12A4A}" type="presParOf" srcId="{3453102D-0C68-4C70-AEBF-42152834B77B}" destId="{8C43FC82-4ED1-4E2F-A0FD-8A2548B06A67}" srcOrd="1" destOrd="0" presId="urn:microsoft.com/office/officeart/2008/layout/LinedList"/>
    <dgm:cxn modelId="{B1BC46D7-4EA6-4186-AA21-7FB864D5435B}" type="presParOf" srcId="{B091C517-5DB7-4512-9423-A9513E3E999B}" destId="{6B4AC279-86A4-42CA-AE55-36B278747565}" srcOrd="10" destOrd="0" presId="urn:microsoft.com/office/officeart/2008/layout/LinedList"/>
    <dgm:cxn modelId="{AB1A79C8-FA0A-4AC7-AFC5-831834BD3FB5}" type="presParOf" srcId="{B091C517-5DB7-4512-9423-A9513E3E999B}" destId="{5F5C528C-2DEE-41D7-86E3-90ADBFB9B3C4}" srcOrd="11" destOrd="0" presId="urn:microsoft.com/office/officeart/2008/layout/LinedList"/>
    <dgm:cxn modelId="{BEC3461F-4178-4296-B78C-B97C93035F08}" type="presParOf" srcId="{5F5C528C-2DEE-41D7-86E3-90ADBFB9B3C4}" destId="{CDDF0824-C67D-4030-84DE-322E2689606D}" srcOrd="0" destOrd="0" presId="urn:microsoft.com/office/officeart/2008/layout/LinedList"/>
    <dgm:cxn modelId="{F85F6D08-50D8-464C-9D5C-36C91CF9CEE0}" type="presParOf" srcId="{5F5C528C-2DEE-41D7-86E3-90ADBFB9B3C4}" destId="{B89E78EB-E574-48BF-883F-EE4E204226C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E8F53-5928-436C-9A3F-92419C6D4695}">
      <dsp:nvSpPr>
        <dsp:cNvPr id="0" name=""/>
        <dsp:cNvSpPr/>
      </dsp:nvSpPr>
      <dsp:spPr>
        <a:xfrm>
          <a:off x="0" y="2757"/>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FF604E8-2A20-473C-B866-8114E7E0953B}">
      <dsp:nvSpPr>
        <dsp:cNvPr id="0" name=""/>
        <dsp:cNvSpPr/>
      </dsp:nvSpPr>
      <dsp:spPr>
        <a:xfrm>
          <a:off x="0" y="2757"/>
          <a:ext cx="8153592" cy="65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fi-FI" sz="1300" kern="1200" dirty="0"/>
        </a:p>
        <a:p>
          <a:pPr marL="0" lvl="0" indent="0" algn="l" defTabSz="57785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Viestitä, että et ole uhka vaan apuna</a:t>
          </a:r>
          <a:br>
            <a:rPr lang="fi-FI" sz="2000" kern="1200" dirty="0">
              <a:latin typeface="Verdana" panose="020B0604030504040204" pitchFamily="34" charset="0"/>
              <a:ea typeface="Verdana" panose="020B0604030504040204" pitchFamily="34" charset="0"/>
              <a:cs typeface="Verdana" panose="020B0604030504040204" pitchFamily="34" charset="0"/>
            </a:rPr>
          </a:br>
          <a:endParaRPr lang="fi-FI" sz="2000" kern="1200" dirty="0">
            <a:latin typeface="Verdana" panose="020B0604030504040204" pitchFamily="34" charset="0"/>
            <a:ea typeface="Verdana" panose="020B0604030504040204" pitchFamily="34" charset="0"/>
            <a:cs typeface="Verdana" panose="020B0604030504040204" pitchFamily="34" charset="0"/>
          </a:endParaRPr>
        </a:p>
      </dsp:txBody>
      <dsp:txXfrm>
        <a:off x="0" y="2757"/>
        <a:ext cx="8153592" cy="655719"/>
      </dsp:txXfrm>
    </dsp:sp>
    <dsp:sp modelId="{BA5BA5CA-3CC1-4BB2-96F2-DB198A20B139}">
      <dsp:nvSpPr>
        <dsp:cNvPr id="0" name=""/>
        <dsp:cNvSpPr/>
      </dsp:nvSpPr>
      <dsp:spPr>
        <a:xfrm>
          <a:off x="0" y="658477"/>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17C9743-4661-4B17-9123-E4748E848452}">
      <dsp:nvSpPr>
        <dsp:cNvPr id="0" name=""/>
        <dsp:cNvSpPr/>
      </dsp:nvSpPr>
      <dsp:spPr>
        <a:xfrm>
          <a:off x="0" y="658477"/>
          <a:ext cx="8153592" cy="65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fi-FI" sz="1300" kern="1200" dirty="0"/>
        </a:p>
        <a:p>
          <a:pPr marL="0" lvl="0" indent="0" algn="l" defTabSz="57785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Puhu fyysisesti samalta tasolta ja pidä sopiva etäisyys</a:t>
          </a:r>
          <a:br>
            <a:rPr lang="fi-FI" sz="2000" kern="1200" dirty="0">
              <a:latin typeface="Verdana" panose="020B0604030504040204" pitchFamily="34" charset="0"/>
              <a:ea typeface="Verdana" panose="020B0604030504040204" pitchFamily="34" charset="0"/>
              <a:cs typeface="Verdana" panose="020B0604030504040204" pitchFamily="34" charset="0"/>
            </a:rPr>
          </a:br>
          <a:endParaRPr lang="fi-FI" sz="2000" kern="1200" dirty="0">
            <a:latin typeface="Verdana" panose="020B0604030504040204" pitchFamily="34" charset="0"/>
            <a:ea typeface="Verdana" panose="020B0604030504040204" pitchFamily="34" charset="0"/>
            <a:cs typeface="Verdana" panose="020B0604030504040204" pitchFamily="34" charset="0"/>
          </a:endParaRPr>
        </a:p>
      </dsp:txBody>
      <dsp:txXfrm>
        <a:off x="0" y="658477"/>
        <a:ext cx="8153592" cy="655719"/>
      </dsp:txXfrm>
    </dsp:sp>
    <dsp:sp modelId="{D4828362-71FE-4439-B5E2-8835A25B726B}">
      <dsp:nvSpPr>
        <dsp:cNvPr id="0" name=""/>
        <dsp:cNvSpPr/>
      </dsp:nvSpPr>
      <dsp:spPr>
        <a:xfrm>
          <a:off x="0" y="1314196"/>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45B9D72-F3D2-489F-9142-CB7D70B8EC45}">
      <dsp:nvSpPr>
        <dsp:cNvPr id="0" name=""/>
        <dsp:cNvSpPr/>
      </dsp:nvSpPr>
      <dsp:spPr>
        <a:xfrm>
          <a:off x="0" y="1314196"/>
          <a:ext cx="8145629" cy="90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fi-FI" sz="1300" kern="1200" dirty="0"/>
        </a:p>
        <a:p>
          <a:pPr marL="0" lvl="0" indent="0" algn="l" defTabSz="57785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Poista teräesineet yms. tilasta, missä kohtaat mahdollisesti aggressiivisia ihmisiä</a:t>
          </a:r>
          <a:br>
            <a:rPr lang="fi-FI" sz="2000" kern="1200" dirty="0">
              <a:latin typeface="Verdana" panose="020B0604030504040204" pitchFamily="34" charset="0"/>
              <a:ea typeface="Verdana" panose="020B0604030504040204" pitchFamily="34" charset="0"/>
              <a:cs typeface="Verdana" panose="020B0604030504040204" pitchFamily="34" charset="0"/>
            </a:rPr>
          </a:br>
          <a:endParaRPr lang="fi-FI" sz="2000" kern="1200" dirty="0">
            <a:latin typeface="Verdana" panose="020B0604030504040204" pitchFamily="34" charset="0"/>
            <a:ea typeface="Verdana" panose="020B0604030504040204" pitchFamily="34" charset="0"/>
            <a:cs typeface="Verdana" panose="020B0604030504040204" pitchFamily="34" charset="0"/>
          </a:endParaRPr>
        </a:p>
      </dsp:txBody>
      <dsp:txXfrm>
        <a:off x="0" y="1314196"/>
        <a:ext cx="8145629" cy="908230"/>
      </dsp:txXfrm>
    </dsp:sp>
    <dsp:sp modelId="{9FD7362F-2109-4F0C-9B6B-95BA7FD06223}">
      <dsp:nvSpPr>
        <dsp:cNvPr id="0" name=""/>
        <dsp:cNvSpPr/>
      </dsp:nvSpPr>
      <dsp:spPr>
        <a:xfrm>
          <a:off x="0" y="2222426"/>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64E55F4-89E1-4CE7-A311-60A472A6D484}">
      <dsp:nvSpPr>
        <dsp:cNvPr id="0" name=""/>
        <dsp:cNvSpPr/>
      </dsp:nvSpPr>
      <dsp:spPr>
        <a:xfrm>
          <a:off x="0" y="2222426"/>
          <a:ext cx="8153592" cy="65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fi-FI" sz="1300" kern="1200" dirty="0"/>
        </a:p>
        <a:p>
          <a:pPr marL="0" lvl="0" indent="0" algn="l" defTabSz="57785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Vältä vastakkainasettelua fyysisesti ja psyykkisesti</a:t>
          </a:r>
          <a:br>
            <a:rPr lang="fi-FI" sz="2000" kern="1200" dirty="0">
              <a:latin typeface="Verdana" panose="020B0604030504040204" pitchFamily="34" charset="0"/>
              <a:ea typeface="Verdana" panose="020B0604030504040204" pitchFamily="34" charset="0"/>
              <a:cs typeface="Verdana" panose="020B0604030504040204" pitchFamily="34" charset="0"/>
            </a:rPr>
          </a:br>
          <a:endParaRPr lang="fi-FI" sz="2000" kern="1200" dirty="0">
            <a:latin typeface="Verdana" panose="020B0604030504040204" pitchFamily="34" charset="0"/>
            <a:ea typeface="Verdana" panose="020B0604030504040204" pitchFamily="34" charset="0"/>
            <a:cs typeface="Verdana" panose="020B0604030504040204" pitchFamily="34" charset="0"/>
          </a:endParaRPr>
        </a:p>
      </dsp:txBody>
      <dsp:txXfrm>
        <a:off x="0" y="2222426"/>
        <a:ext cx="8153592" cy="655719"/>
      </dsp:txXfrm>
    </dsp:sp>
    <dsp:sp modelId="{9A544BF9-B3A6-41DA-B8ED-DEE213B30A87}">
      <dsp:nvSpPr>
        <dsp:cNvPr id="0" name=""/>
        <dsp:cNvSpPr/>
      </dsp:nvSpPr>
      <dsp:spPr>
        <a:xfrm>
          <a:off x="0" y="2878146"/>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5890DB-69B6-4CFA-9078-37CDAAB57BFF}">
      <dsp:nvSpPr>
        <dsp:cNvPr id="0" name=""/>
        <dsp:cNvSpPr/>
      </dsp:nvSpPr>
      <dsp:spPr>
        <a:xfrm>
          <a:off x="0" y="2878146"/>
          <a:ext cx="8153592" cy="65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fi-FI" sz="1300" kern="1200" dirty="0"/>
        </a:p>
        <a:p>
          <a:pPr marL="0" lvl="0" indent="0" algn="l" defTabSz="57785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Vältä äkkinäisiä liikkeitä, ole rauhallinen</a:t>
          </a:r>
          <a:br>
            <a:rPr lang="fi-FI" sz="2000" kern="1200" dirty="0">
              <a:latin typeface="Verdana" panose="020B0604030504040204" pitchFamily="34" charset="0"/>
              <a:ea typeface="Verdana" panose="020B0604030504040204" pitchFamily="34" charset="0"/>
              <a:cs typeface="Verdana" panose="020B0604030504040204" pitchFamily="34" charset="0"/>
            </a:rPr>
          </a:br>
          <a:endParaRPr lang="fi-FI" sz="2000" kern="1200" dirty="0">
            <a:latin typeface="Verdana" panose="020B0604030504040204" pitchFamily="34" charset="0"/>
            <a:ea typeface="Verdana" panose="020B0604030504040204" pitchFamily="34" charset="0"/>
            <a:cs typeface="Verdana" panose="020B0604030504040204" pitchFamily="34" charset="0"/>
          </a:endParaRPr>
        </a:p>
      </dsp:txBody>
      <dsp:txXfrm>
        <a:off x="0" y="2878146"/>
        <a:ext cx="8153592" cy="655719"/>
      </dsp:txXfrm>
    </dsp:sp>
    <dsp:sp modelId="{470E3245-BC59-4332-8F7C-9EABE302A384}">
      <dsp:nvSpPr>
        <dsp:cNvPr id="0" name=""/>
        <dsp:cNvSpPr/>
      </dsp:nvSpPr>
      <dsp:spPr>
        <a:xfrm>
          <a:off x="0" y="3533865"/>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E16EA92-2BE1-44A0-91B2-BCAE4D1DB8CE}">
      <dsp:nvSpPr>
        <dsp:cNvPr id="0" name=""/>
        <dsp:cNvSpPr/>
      </dsp:nvSpPr>
      <dsp:spPr>
        <a:xfrm>
          <a:off x="0" y="3533865"/>
          <a:ext cx="8153592" cy="65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fi-FI" sz="1300" kern="1200" dirty="0"/>
        </a:p>
        <a:p>
          <a:pPr marL="0" lvl="0" indent="0" algn="l" defTabSz="57785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Älä puhu päälle tai korota ääntäsi</a:t>
          </a:r>
          <a:br>
            <a:rPr lang="fi-FI" sz="2000" kern="1200" dirty="0">
              <a:latin typeface="Verdana" panose="020B0604030504040204" pitchFamily="34" charset="0"/>
              <a:ea typeface="Verdana" panose="020B0604030504040204" pitchFamily="34" charset="0"/>
              <a:cs typeface="Verdana" panose="020B0604030504040204" pitchFamily="34" charset="0"/>
            </a:rPr>
          </a:br>
          <a:endParaRPr lang="fi-FI" sz="2000" kern="1200" dirty="0">
            <a:latin typeface="Verdana" panose="020B0604030504040204" pitchFamily="34" charset="0"/>
            <a:ea typeface="Verdana" panose="020B0604030504040204" pitchFamily="34" charset="0"/>
            <a:cs typeface="Verdana" panose="020B0604030504040204" pitchFamily="34" charset="0"/>
          </a:endParaRPr>
        </a:p>
      </dsp:txBody>
      <dsp:txXfrm>
        <a:off x="0" y="3533865"/>
        <a:ext cx="8153592" cy="655719"/>
      </dsp:txXfrm>
    </dsp:sp>
    <dsp:sp modelId="{2616C064-778E-4BAE-AF0F-ECC5797BA956}">
      <dsp:nvSpPr>
        <dsp:cNvPr id="0" name=""/>
        <dsp:cNvSpPr/>
      </dsp:nvSpPr>
      <dsp:spPr>
        <a:xfrm>
          <a:off x="0" y="4189584"/>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DE0A66E-ACB0-4803-9B60-FE38F1710A02}">
      <dsp:nvSpPr>
        <dsp:cNvPr id="0" name=""/>
        <dsp:cNvSpPr/>
      </dsp:nvSpPr>
      <dsp:spPr>
        <a:xfrm>
          <a:off x="0" y="4189584"/>
          <a:ext cx="8153592" cy="65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fi-FI" sz="1800" kern="1200" dirty="0"/>
        </a:p>
        <a:p>
          <a:pPr marL="0" lvl="0" indent="0" algn="l" defTabSz="80010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Älä kosketa ilman lupaa</a:t>
          </a:r>
        </a:p>
      </dsp:txBody>
      <dsp:txXfrm>
        <a:off x="0" y="4189584"/>
        <a:ext cx="8153592" cy="655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44A74-D27F-4CBC-9C24-CF3F8F073E88}">
      <dsp:nvSpPr>
        <dsp:cNvPr id="0" name=""/>
        <dsp:cNvSpPr/>
      </dsp:nvSpPr>
      <dsp:spPr>
        <a:xfrm>
          <a:off x="0" y="318"/>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5E7B8C3-1A1F-4CE7-B2FC-69EC28DBB374}">
      <dsp:nvSpPr>
        <dsp:cNvPr id="0" name=""/>
        <dsp:cNvSpPr/>
      </dsp:nvSpPr>
      <dsp:spPr>
        <a:xfrm>
          <a:off x="0" y="318"/>
          <a:ext cx="8153592" cy="81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fi-FI" sz="1800" kern="1200" dirty="0"/>
        </a:p>
        <a:p>
          <a:pPr marL="0" lvl="0" indent="0" algn="l" defTabSz="80010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Pysy faktoissa, älä tulkitse. Ole reilu.</a:t>
          </a:r>
          <a:br>
            <a:rPr lang="fi-FI" sz="2000" kern="1200" dirty="0">
              <a:latin typeface="Verdana" panose="020B0604030504040204" pitchFamily="34" charset="0"/>
              <a:ea typeface="Verdana" panose="020B0604030504040204" pitchFamily="34" charset="0"/>
              <a:cs typeface="Verdana" panose="020B0604030504040204" pitchFamily="34" charset="0"/>
            </a:rPr>
          </a:br>
          <a:endParaRPr lang="fi-FI" sz="2000" kern="1200" dirty="0">
            <a:latin typeface="Verdana" panose="020B0604030504040204" pitchFamily="34" charset="0"/>
            <a:ea typeface="Verdana" panose="020B0604030504040204" pitchFamily="34" charset="0"/>
            <a:cs typeface="Verdana" panose="020B0604030504040204" pitchFamily="34" charset="0"/>
          </a:endParaRPr>
        </a:p>
      </dsp:txBody>
      <dsp:txXfrm>
        <a:off x="0" y="318"/>
        <a:ext cx="8153592" cy="818830"/>
      </dsp:txXfrm>
    </dsp:sp>
    <dsp:sp modelId="{DC1614A8-65AD-408D-B3D2-C9D2BABBA903}">
      <dsp:nvSpPr>
        <dsp:cNvPr id="0" name=""/>
        <dsp:cNvSpPr/>
      </dsp:nvSpPr>
      <dsp:spPr>
        <a:xfrm>
          <a:off x="0" y="819149"/>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DDB1EFA-141E-4AB0-8FA1-C474DE96B119}">
      <dsp:nvSpPr>
        <dsp:cNvPr id="0" name=""/>
        <dsp:cNvSpPr/>
      </dsp:nvSpPr>
      <dsp:spPr>
        <a:xfrm>
          <a:off x="0" y="819149"/>
          <a:ext cx="8153592" cy="99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fi-FI" sz="1700" kern="1200" dirty="0"/>
        </a:p>
        <a:p>
          <a:pPr marL="0" lvl="0" indent="0" algn="l" defTabSz="75565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Huolehdi molempien esteettömistä poistumisteistä. L-muodostelma on toimiva.</a:t>
          </a:r>
          <a:br>
            <a:rPr lang="fi-FI" sz="2000" kern="1200" dirty="0">
              <a:latin typeface="Verdana" panose="020B0604030504040204" pitchFamily="34" charset="0"/>
              <a:ea typeface="Verdana" panose="020B0604030504040204" pitchFamily="34" charset="0"/>
              <a:cs typeface="Verdana" panose="020B0604030504040204" pitchFamily="34" charset="0"/>
            </a:rPr>
          </a:br>
          <a:endParaRPr lang="fi-FI" sz="2000" kern="1200" dirty="0">
            <a:latin typeface="Verdana" panose="020B0604030504040204" pitchFamily="34" charset="0"/>
            <a:ea typeface="Verdana" panose="020B0604030504040204" pitchFamily="34" charset="0"/>
            <a:cs typeface="Verdana" panose="020B0604030504040204" pitchFamily="34" charset="0"/>
          </a:endParaRPr>
        </a:p>
      </dsp:txBody>
      <dsp:txXfrm>
        <a:off x="0" y="819149"/>
        <a:ext cx="8153592" cy="995953"/>
      </dsp:txXfrm>
    </dsp:sp>
    <dsp:sp modelId="{14B65902-3147-4CFB-B96E-7D23B166EB7D}">
      <dsp:nvSpPr>
        <dsp:cNvPr id="0" name=""/>
        <dsp:cNvSpPr/>
      </dsp:nvSpPr>
      <dsp:spPr>
        <a:xfrm>
          <a:off x="0" y="1815103"/>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E819824-B024-4464-900E-201AF3FF01F3}">
      <dsp:nvSpPr>
        <dsp:cNvPr id="0" name=""/>
        <dsp:cNvSpPr/>
      </dsp:nvSpPr>
      <dsp:spPr>
        <a:xfrm>
          <a:off x="0" y="1815103"/>
          <a:ext cx="8153592" cy="92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fi-FI" sz="1800" kern="1200" dirty="0"/>
        </a:p>
        <a:p>
          <a:pPr marL="0" lvl="0" indent="0" algn="l" defTabSz="80010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Älä jää koskaan tilanteeseen yksin</a:t>
          </a:r>
          <a:br>
            <a:rPr lang="fi-FI" sz="2000" kern="1200" dirty="0">
              <a:latin typeface="Verdana" panose="020B0604030504040204" pitchFamily="34" charset="0"/>
              <a:ea typeface="Verdana" panose="020B0604030504040204" pitchFamily="34" charset="0"/>
              <a:cs typeface="Verdana" panose="020B0604030504040204" pitchFamily="34" charset="0"/>
            </a:rPr>
          </a:br>
          <a:endParaRPr lang="fi-FI" sz="2000" kern="1200" dirty="0">
            <a:latin typeface="Verdana" panose="020B0604030504040204" pitchFamily="34" charset="0"/>
            <a:ea typeface="Verdana" panose="020B0604030504040204" pitchFamily="34" charset="0"/>
            <a:cs typeface="Verdana" panose="020B0604030504040204" pitchFamily="34" charset="0"/>
          </a:endParaRPr>
        </a:p>
      </dsp:txBody>
      <dsp:txXfrm>
        <a:off x="0" y="1815103"/>
        <a:ext cx="8153592" cy="921514"/>
      </dsp:txXfrm>
    </dsp:sp>
    <dsp:sp modelId="{9961D856-9438-4583-80CE-6A74ED90696D}">
      <dsp:nvSpPr>
        <dsp:cNvPr id="0" name=""/>
        <dsp:cNvSpPr/>
      </dsp:nvSpPr>
      <dsp:spPr>
        <a:xfrm>
          <a:off x="0" y="2736617"/>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52B58AD-A6B9-4FBC-8AA2-940973F8D306}">
      <dsp:nvSpPr>
        <dsp:cNvPr id="0" name=""/>
        <dsp:cNvSpPr/>
      </dsp:nvSpPr>
      <dsp:spPr>
        <a:xfrm>
          <a:off x="0" y="2736617"/>
          <a:ext cx="8153592" cy="102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fi-FI" sz="1400" kern="1200" dirty="0"/>
        </a:p>
        <a:p>
          <a:pPr marL="0" lvl="0" indent="0" algn="l" defTabSz="62230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Jos tilanne on hallitsematon ja liian uhkaava, poistu ja hälytä lisäapua. Muiden toimijoiden kanssa voi sopia koodikielestä.</a:t>
          </a:r>
          <a:br>
            <a:rPr lang="fi-FI" sz="2000" kern="1200" dirty="0">
              <a:latin typeface="Verdana" panose="020B0604030504040204" pitchFamily="34" charset="0"/>
              <a:ea typeface="Verdana" panose="020B0604030504040204" pitchFamily="34" charset="0"/>
              <a:cs typeface="Verdana" panose="020B0604030504040204" pitchFamily="34" charset="0"/>
            </a:rPr>
          </a:br>
          <a:endParaRPr lang="fi-FI" sz="2000" kern="1200" dirty="0">
            <a:latin typeface="Verdana" panose="020B0604030504040204" pitchFamily="34" charset="0"/>
            <a:ea typeface="Verdana" panose="020B0604030504040204" pitchFamily="34" charset="0"/>
            <a:cs typeface="Verdana" panose="020B0604030504040204" pitchFamily="34" charset="0"/>
          </a:endParaRPr>
        </a:p>
      </dsp:txBody>
      <dsp:txXfrm>
        <a:off x="0" y="2736617"/>
        <a:ext cx="8153592" cy="1022235"/>
      </dsp:txXfrm>
    </dsp:sp>
    <dsp:sp modelId="{CAC56C7E-1E31-4D7C-9BA2-7071B1B66DAD}">
      <dsp:nvSpPr>
        <dsp:cNvPr id="0" name=""/>
        <dsp:cNvSpPr/>
      </dsp:nvSpPr>
      <dsp:spPr>
        <a:xfrm>
          <a:off x="0" y="3758853"/>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B407E44-97B2-461D-B94F-2980D1B8103E}">
      <dsp:nvSpPr>
        <dsp:cNvPr id="0" name=""/>
        <dsp:cNvSpPr/>
      </dsp:nvSpPr>
      <dsp:spPr>
        <a:xfrm>
          <a:off x="0" y="3758853"/>
          <a:ext cx="8153592" cy="70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fi-FI" sz="1400" kern="1200" dirty="0"/>
        </a:p>
        <a:p>
          <a:pPr marL="0" lvl="0" indent="0" algn="l" defTabSz="62230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Älä anna omia yhteystietojasi</a:t>
          </a:r>
          <a:br>
            <a:rPr lang="fi-FI" sz="2000" kern="1200" dirty="0">
              <a:latin typeface="Verdana" panose="020B0604030504040204" pitchFamily="34" charset="0"/>
              <a:ea typeface="Verdana" panose="020B0604030504040204" pitchFamily="34" charset="0"/>
              <a:cs typeface="Verdana" panose="020B0604030504040204" pitchFamily="34" charset="0"/>
            </a:rPr>
          </a:br>
          <a:endParaRPr lang="fi-FI" sz="2000" kern="1200" dirty="0">
            <a:latin typeface="Verdana" panose="020B0604030504040204" pitchFamily="34" charset="0"/>
            <a:ea typeface="Verdana" panose="020B0604030504040204" pitchFamily="34" charset="0"/>
            <a:cs typeface="Verdana" panose="020B0604030504040204" pitchFamily="34" charset="0"/>
          </a:endParaRPr>
        </a:p>
      </dsp:txBody>
      <dsp:txXfrm>
        <a:off x="0" y="3758853"/>
        <a:ext cx="8153592" cy="706241"/>
      </dsp:txXfrm>
    </dsp:sp>
    <dsp:sp modelId="{6B4AC279-86A4-42CA-AE55-36B278747565}">
      <dsp:nvSpPr>
        <dsp:cNvPr id="0" name=""/>
        <dsp:cNvSpPr/>
      </dsp:nvSpPr>
      <dsp:spPr>
        <a:xfrm>
          <a:off x="0" y="4465095"/>
          <a:ext cx="815359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DDF0824-C67D-4030-84DE-322E2689606D}">
      <dsp:nvSpPr>
        <dsp:cNvPr id="0" name=""/>
        <dsp:cNvSpPr/>
      </dsp:nvSpPr>
      <dsp:spPr>
        <a:xfrm>
          <a:off x="0" y="4465095"/>
          <a:ext cx="8153592" cy="102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fi-FI" sz="2000" kern="1200" dirty="0">
            <a:latin typeface="Verdana" panose="020B0604030504040204" pitchFamily="34" charset="0"/>
            <a:ea typeface="Verdana" panose="020B0604030504040204" pitchFamily="34" charset="0"/>
            <a:cs typeface="Verdana" panose="020B0604030504040204" pitchFamily="34" charset="0"/>
          </a:endParaRPr>
        </a:p>
        <a:p>
          <a:pPr marL="0" lvl="0" indent="0" algn="l" defTabSz="889000">
            <a:lnSpc>
              <a:spcPct val="90000"/>
            </a:lnSpc>
            <a:spcBef>
              <a:spcPct val="0"/>
            </a:spcBef>
            <a:spcAft>
              <a:spcPct val="35000"/>
            </a:spcAft>
            <a:buNone/>
          </a:pPr>
          <a:r>
            <a:rPr lang="fi-FI" sz="2000" kern="1200" dirty="0">
              <a:latin typeface="Verdana" panose="020B0604030504040204" pitchFamily="34" charset="0"/>
              <a:ea typeface="Verdana" panose="020B0604030504040204" pitchFamily="34" charset="0"/>
              <a:cs typeface="Verdana" panose="020B0604030504040204" pitchFamily="34" charset="0"/>
            </a:rPr>
            <a:t>Jos ahdistut tilanteesta, keskustele siitä jonkun kanssa (esim. ystävävälittäjä/mentori)</a:t>
          </a:r>
        </a:p>
      </dsp:txBody>
      <dsp:txXfrm>
        <a:off x="0" y="4465095"/>
        <a:ext cx="8153592" cy="10222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17.6.2025</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dirty="0"/>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a:t>
            </a:fld>
            <a:endParaRPr lang="fi-FI" dirty="0"/>
          </a:p>
        </p:txBody>
      </p:sp>
    </p:spTree>
    <p:extLst>
      <p:ext uri="{BB962C8B-B14F-4D97-AF65-F5344CB8AC3E}">
        <p14:creationId xmlns:p14="http://schemas.microsoft.com/office/powerpoint/2010/main" val="52320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d2cbd0e23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d2cbd0e232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fi-FI" altLang="fi-FI" b="1" dirty="0">
                <a:latin typeface="Verdana"/>
                <a:ea typeface="Verdana"/>
              </a:rPr>
              <a:t>Noudatamme kaikessa Punaisen Ristin toiminnassa turvallisemman tilan periaatteita.</a:t>
            </a:r>
          </a:p>
          <a:p>
            <a:r>
              <a:rPr lang="fi-FI" altLang="fi-FI" b="1" dirty="0">
                <a:latin typeface="Verdana"/>
                <a:ea typeface="Verdana"/>
              </a:rPr>
              <a:t>Turvallinen tila </a:t>
            </a:r>
            <a:r>
              <a:rPr lang="fi-FI" altLang="fi-FI" b="0" dirty="0">
                <a:latin typeface="Verdana"/>
                <a:ea typeface="Verdana"/>
              </a:rPr>
              <a:t>ryhmässä on tärkeää, jotta jokainen uskaltaa osallistua omana itsenään ja kertoa kokemuksiaan. </a:t>
            </a:r>
            <a:endParaRPr lang="fi-FI" altLang="fi-FI" b="0" dirty="0">
              <a:latin typeface="Verdana" panose="020B0604030504040204" pitchFamily="34" charset="0"/>
              <a:ea typeface="Verdana" panose="020B0604030504040204" pitchFamily="34" charset="0"/>
            </a:endParaRPr>
          </a:p>
          <a:p>
            <a:r>
              <a:rPr lang="fi-FI" altLang="fi-FI" b="0" dirty="0">
                <a:latin typeface="Verdana" panose="020B0604030504040204" pitchFamily="34" charset="0"/>
                <a:ea typeface="Verdana" panose="020B0604030504040204" pitchFamily="34" charset="0"/>
              </a:rPr>
              <a:t>Tärkeää on </a:t>
            </a:r>
            <a:r>
              <a:rPr lang="fi-FI" altLang="fi-FI" b="0" dirty="0">
                <a:latin typeface="Verdana"/>
                <a:ea typeface="Verdana"/>
              </a:rPr>
              <a:t>avoin ilmapiiri ja toisten kuunteleminen</a:t>
            </a:r>
            <a:r>
              <a:rPr lang="fi-FI" altLang="fi-FI" dirty="0">
                <a:latin typeface="Verdana"/>
                <a:ea typeface="Verdana"/>
              </a:rPr>
              <a:t> ja kunnioittaminen</a:t>
            </a:r>
            <a:r>
              <a:rPr lang="fi-FI" altLang="fi-FI" b="0" dirty="0">
                <a:latin typeface="Verdana"/>
                <a:ea typeface="Verdana"/>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altLang="fi-FI" dirty="0">
                <a:latin typeface="Verdana"/>
                <a:ea typeface="Verdana"/>
              </a:rPr>
              <a:t>Ei oleteta toisista vaan kysytään</a:t>
            </a:r>
            <a:r>
              <a:rPr lang="fi-FI" altLang="fi-FI" b="0" dirty="0">
                <a:latin typeface="Verdana"/>
                <a:ea typeface="Verdana"/>
              </a:rPr>
              <a:t> kunnioittavasti.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altLang="fi-FI" b="0" dirty="0">
                <a:latin typeface="Verdana"/>
                <a:ea typeface="Verdana"/>
              </a:rPr>
              <a:t>Toista ihmistä väheksyvä tai kyseenalaistava kommentointi ei kuulu ryhmän toimintaan. Tähän puututaan ja mikäli vapaaehtoiset eivät itse huomaa tilannetta, on tärkeää että osallistujat uskaltavat nostaa asian esiin ja puuttua. </a:t>
            </a:r>
            <a:endParaRPr kumimoji="0" lang="fi-FI" altLang="fi-FI" sz="1100" b="1" i="0" u="none" strike="noStrike" kern="1200" cap="none" spc="0" normalizeH="0" baseline="0" noProof="0" dirty="0">
              <a:ln>
                <a:noFill/>
              </a:ln>
              <a:solidFill>
                <a:prstClr val="black"/>
              </a:solidFill>
              <a:effectLst/>
              <a:uLnTx/>
              <a:uFillTx/>
              <a:latin typeface="Verdana"/>
              <a:ea typeface="Verdana"/>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fi-FI" altLang="fi-FI" sz="1100" b="0" i="0" u="none" strike="noStrike" kern="1200" cap="none" spc="0" normalizeH="0" baseline="0" noProof="0" dirty="0">
                <a:ln>
                  <a:noFill/>
                </a:ln>
                <a:solidFill>
                  <a:prstClr val="black"/>
                </a:solidFill>
                <a:effectLst/>
                <a:uLnTx/>
                <a:uFillTx/>
                <a:latin typeface="Verdana"/>
                <a:ea typeface="Verdana"/>
              </a:rPr>
              <a:t>Jokainen voi osallistua tapaamisiin itselle sopivalla tavalla.  </a:t>
            </a:r>
            <a:r>
              <a:rPr lang="fi-FI" altLang="fi-FI" dirty="0">
                <a:latin typeface="Verdana"/>
                <a:ea typeface="Verdana"/>
              </a:rPr>
              <a:t>Ei ole pakko puhua tai avata kameraa, vaikka olisi tosi kiva nähdä ja kuulla kaikki. </a:t>
            </a:r>
            <a:endParaRPr lang="fi-FI" altLang="fi-FI" dirty="0">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dirty="0"/>
          </a:p>
        </p:txBody>
      </p:sp>
      <p:sp>
        <p:nvSpPr>
          <p:cNvPr id="231" name="Google Shape;231;g2d2cbd0e232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84150" indent="-171450">
              <a:lnSpc>
                <a:spcPct val="100000"/>
              </a:lnSpc>
              <a:spcBef>
                <a:spcPts val="690"/>
              </a:spcBef>
              <a:buFont typeface="Arial" panose="020B0604020202020204" pitchFamily="34" charset="0"/>
              <a:buChar char="•"/>
              <a:tabLst>
                <a:tab pos="804545" algn="l"/>
                <a:tab pos="805180" algn="l"/>
              </a:tabLst>
            </a:pPr>
            <a:r>
              <a:rPr lang="fi-FI" sz="900" dirty="0">
                <a:latin typeface="Verdana" panose="020B0604030504040204" pitchFamily="34" charset="0"/>
                <a:ea typeface="Verdana" panose="020B0604030504040204" pitchFamily="34" charset="0"/>
                <a:cs typeface="Verdana" panose="020B0604030504040204" pitchFamily="34" charset="0"/>
              </a:rPr>
              <a:t>Itsesuojelu on ensisijaisesti asennetta, toissijaisesti tekniikkaa</a:t>
            </a:r>
          </a:p>
          <a:p>
            <a:pPr marL="184150" indent="-171450">
              <a:lnSpc>
                <a:spcPct val="100000"/>
              </a:lnSpc>
              <a:spcBef>
                <a:spcPts val="690"/>
              </a:spcBef>
              <a:buFont typeface="Arial" panose="020B0604020202020204" pitchFamily="34" charset="0"/>
              <a:buChar char="•"/>
              <a:tabLst>
                <a:tab pos="804545" algn="l"/>
                <a:tab pos="805180" algn="l"/>
              </a:tabLst>
            </a:pPr>
            <a:r>
              <a:rPr lang="fi-FI" sz="900" dirty="0">
                <a:latin typeface="Verdana" panose="020B0604030504040204" pitchFamily="34" charset="0"/>
                <a:ea typeface="Verdana" panose="020B0604030504040204" pitchFamily="34" charset="0"/>
                <a:cs typeface="Verdana" panose="020B0604030504040204" pitchFamily="34" charset="0"/>
              </a:rPr>
              <a:t>Itsesuojelulle on tarvetta: veriteitse tarttuvat taudit, aggressiivisuus, harhat jne.</a:t>
            </a:r>
          </a:p>
          <a:p>
            <a:pPr marL="184150" marR="0" lvl="0" indent="-171450" algn="l" defTabSz="914400" rtl="0" eaLnBrk="1" fontAlgn="auto" latinLnBrk="0" hangingPunct="1">
              <a:lnSpc>
                <a:spcPct val="100000"/>
              </a:lnSpc>
              <a:spcBef>
                <a:spcPts val="690"/>
              </a:spcBef>
              <a:spcAft>
                <a:spcPts val="0"/>
              </a:spcAft>
              <a:buClrTx/>
              <a:buSzTx/>
              <a:buFont typeface="Arial" panose="020B0604020202020204" pitchFamily="34" charset="0"/>
              <a:buChar char="•"/>
              <a:tabLst>
                <a:tab pos="804545" algn="l"/>
                <a:tab pos="805180" algn="l"/>
              </a:tabLst>
              <a:defRPr/>
            </a:pPr>
            <a:r>
              <a:rPr lang="fi-FI" sz="900" dirty="0">
                <a:latin typeface="Verdana" panose="020B0604030504040204" pitchFamily="34" charset="0"/>
                <a:ea typeface="Verdana" panose="020B0604030504040204" pitchFamily="34" charset="0"/>
                <a:cs typeface="Verdana" panose="020B0604030504040204" pitchFamily="34" charset="0"/>
              </a:rPr>
              <a:t>Ihminen hyökkää pelätessään ja ollessaan ahdistunut</a:t>
            </a: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900" dirty="0">
                <a:latin typeface="Verdana" panose="020B0604030504040204" pitchFamily="34" charset="0"/>
                <a:ea typeface="Verdana" panose="020B0604030504040204" pitchFamily="34" charset="0"/>
                <a:cs typeface="Verdana" panose="020B0604030504040204" pitchFamily="34" charset="0"/>
              </a:rPr>
              <a:t>On hyvä tunnistaa aggression nousun merkit. </a:t>
            </a:r>
            <a:r>
              <a:rPr lang="en-US" altLang="en-US" sz="900" dirty="0" err="1">
                <a:latin typeface="Verdana" panose="020B0604030504040204" pitchFamily="34" charset="0"/>
                <a:ea typeface="Verdana" panose="020B0604030504040204" pitchFamily="34" charset="0"/>
                <a:cs typeface="Verdana" panose="020B0604030504040204" pitchFamily="34" charset="0"/>
              </a:rPr>
              <a:t>Piirteitä</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joista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tunnistaa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ihmisen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suuttuvan</a:t>
            </a:r>
            <a:r>
              <a:rPr lang="en-US" altLang="en-US" sz="900" dirty="0">
                <a:latin typeface="Verdana" panose="020B0604030504040204" pitchFamily="34" charset="0"/>
                <a:ea typeface="Verdana" panose="020B0604030504040204" pitchFamily="34" charset="0"/>
                <a:cs typeface="Verdana" panose="020B0604030504040204" pitchFamily="34" charset="0"/>
              </a:rPr>
              <a:t>:</a:t>
            </a:r>
          </a:p>
          <a:p>
            <a:pPr marL="628650" lvl="1" indent="-171450">
              <a:buFont typeface="Arial" panose="020B0604020202020204" pitchFamily="34" charset="0"/>
              <a:buChar char="•"/>
            </a:pPr>
            <a:r>
              <a:rPr lang="en-US" altLang="en-US" sz="900" dirty="0" err="1">
                <a:latin typeface="Verdana" panose="020B0604030504040204" pitchFamily="34" charset="0"/>
                <a:ea typeface="Verdana" panose="020B0604030504040204" pitchFamily="34" charset="0"/>
                <a:cs typeface="Verdana" panose="020B0604030504040204" pitchFamily="34" charset="0"/>
              </a:rPr>
              <a:t>siirtää</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jalkoja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alleen</a:t>
            </a: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altLang="en-US" sz="900" dirty="0" err="1">
                <a:latin typeface="Verdana" panose="020B0604030504040204" pitchFamily="34" charset="0"/>
                <a:ea typeface="Verdana" panose="020B0604030504040204" pitchFamily="34" charset="0"/>
                <a:cs typeface="Verdana" panose="020B0604030504040204" pitchFamily="34" charset="0"/>
              </a:rPr>
              <a:t>laittaa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käsiä</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nyrkkiin</a:t>
            </a: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altLang="en-US" sz="900" dirty="0" err="1">
                <a:latin typeface="Verdana" panose="020B0604030504040204" pitchFamily="34" charset="0"/>
                <a:ea typeface="Verdana" panose="020B0604030504040204" pitchFamily="34" charset="0"/>
                <a:cs typeface="Verdana" panose="020B0604030504040204" pitchFamily="34" charset="0"/>
              </a:rPr>
              <a:t>verisuonet</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ohimoilla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pullistuu</a:t>
            </a:r>
            <a:r>
              <a:rPr lang="en-US" altLang="en-US" sz="900" dirty="0">
                <a:latin typeface="Verdana" panose="020B0604030504040204" pitchFamily="34" charset="0"/>
                <a:ea typeface="Verdana" panose="020B0604030504040204" pitchFamily="34" charset="0"/>
                <a:cs typeface="Verdana" panose="020B0604030504040204" pitchFamily="34" charset="0"/>
              </a:rPr>
              <a:t> ja </a:t>
            </a:r>
            <a:r>
              <a:rPr lang="en-US" altLang="en-US" sz="900" dirty="0" err="1">
                <a:latin typeface="Verdana" panose="020B0604030504040204" pitchFamily="34" charset="0"/>
                <a:ea typeface="Verdana" panose="020B0604030504040204" pitchFamily="34" charset="0"/>
                <a:cs typeface="Verdana" panose="020B0604030504040204" pitchFamily="34" charset="0"/>
              </a:rPr>
              <a:t>hän</a:t>
            </a:r>
            <a:r>
              <a:rPr lang="en-US" altLang="en-US" sz="900" dirty="0">
                <a:latin typeface="Verdana" panose="020B0604030504040204" pitchFamily="34" charset="0"/>
                <a:ea typeface="Verdana" panose="020B0604030504040204" pitchFamily="34" charset="0"/>
                <a:cs typeface="Verdana" panose="020B0604030504040204" pitchFamily="34" charset="0"/>
              </a:rPr>
              <a:t> puree </a:t>
            </a:r>
            <a:r>
              <a:rPr lang="en-US" altLang="en-US" sz="900" dirty="0" err="1">
                <a:latin typeface="Verdana" panose="020B0604030504040204" pitchFamily="34" charset="0"/>
                <a:ea typeface="Verdana" panose="020B0604030504040204" pitchFamily="34" charset="0"/>
                <a:cs typeface="Verdana" panose="020B0604030504040204" pitchFamily="34" charset="0"/>
              </a:rPr>
              <a:t>hampaita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yhteen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Viimeistään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tässä</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vaiheessa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kannattaa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perääntyä</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varmistaa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turvallinen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poistuminen</a:t>
            </a:r>
            <a:r>
              <a:rPr lang="en-US" altLang="en-US" sz="900" dirty="0">
                <a:latin typeface="Verdana" panose="020B0604030504040204" pitchFamily="34" charset="0"/>
                <a:ea typeface="Verdana" panose="020B0604030504040204" pitchFamily="34" charset="0"/>
                <a:cs typeface="Verdana" panose="020B0604030504040204" pitchFamily="34" charset="0"/>
              </a:rPr>
              <a:t> ja </a:t>
            </a:r>
            <a:r>
              <a:rPr lang="en-US" altLang="en-US" sz="900" dirty="0" err="1">
                <a:latin typeface="Verdana" panose="020B0604030504040204" pitchFamily="34" charset="0"/>
                <a:ea typeface="Verdana" panose="020B0604030504040204" pitchFamily="34" charset="0"/>
                <a:cs typeface="Verdana" panose="020B0604030504040204" pitchFamily="34" charset="0"/>
              </a:rPr>
              <a:t>pyrkiä</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saamaan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ihmistä</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kertomaan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mikä</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häntä</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suututtaa</a:t>
            </a:r>
            <a:r>
              <a:rPr lang="en-US" altLang="en-US" sz="900" dirty="0">
                <a:latin typeface="Verdana" panose="020B0604030504040204" pitchFamily="34" charset="0"/>
                <a:ea typeface="Verdana" panose="020B0604030504040204" pitchFamily="34" charset="0"/>
                <a:cs typeface="Verdana" panose="020B0604030504040204" pitchFamily="34" charset="0"/>
              </a:rPr>
              <a:t>. On </a:t>
            </a:r>
            <a:r>
              <a:rPr lang="en-US" altLang="en-US" sz="900" dirty="0" err="1">
                <a:latin typeface="Verdana" panose="020B0604030504040204" pitchFamily="34" charset="0"/>
                <a:ea typeface="Verdana" panose="020B0604030504040204" pitchFamily="34" charset="0"/>
                <a:cs typeface="Verdana" panose="020B0604030504040204" pitchFamily="34" charset="0"/>
              </a:rPr>
              <a:t>sanonta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haukkuva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koira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ei</a:t>
            </a:r>
            <a:r>
              <a:rPr lang="en-US" altLang="en-US" sz="900" dirty="0">
                <a:latin typeface="Verdana" panose="020B0604030504040204" pitchFamily="34" charset="0"/>
                <a:ea typeface="Verdana" panose="020B0604030504040204" pitchFamily="34" charset="0"/>
                <a:cs typeface="Verdana" panose="020B0604030504040204" pitchFamily="34" charset="0"/>
              </a:rPr>
              <a:t> pure”. </a:t>
            </a:r>
            <a:r>
              <a:rPr lang="en-US" altLang="en-US" sz="900" dirty="0" err="1">
                <a:latin typeface="Verdana" panose="020B0604030504040204" pitchFamily="34" charset="0"/>
                <a:ea typeface="Verdana" panose="020B0604030504040204" pitchFamily="34" charset="0"/>
                <a:cs typeface="Verdana" panose="020B0604030504040204" pitchFamily="34" charset="0"/>
              </a:rPr>
              <a:t>Kun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ihminen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pystyy</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purkamaan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ärtymyksensä</a:t>
            </a:r>
            <a:r>
              <a:rPr lang="en-US" altLang="en-US" sz="900" dirty="0">
                <a:latin typeface="Verdana" panose="020B0604030504040204" pitchFamily="34" charset="0"/>
                <a:ea typeface="Verdana" panose="020B0604030504040204" pitchFamily="34" charset="0"/>
                <a:cs typeface="Verdana" panose="020B0604030504040204" pitchFamily="34" charset="0"/>
              </a:rPr>
              <a:t> ja </a:t>
            </a:r>
            <a:r>
              <a:rPr lang="en-US" altLang="en-US" sz="900" dirty="0" err="1">
                <a:latin typeface="Verdana" panose="020B0604030504040204" pitchFamily="34" charset="0"/>
                <a:ea typeface="Verdana" panose="020B0604030504040204" pitchFamily="34" charset="0"/>
                <a:cs typeface="Verdana" panose="020B0604030504040204" pitchFamily="34" charset="0"/>
              </a:rPr>
              <a:t>tulee</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kuulluksi</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hän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yleensä</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rauhoittuu</a:t>
            </a:r>
            <a:r>
              <a:rPr lang="en-US" altLang="en-US" sz="900" dirty="0">
                <a:latin typeface="Verdana" panose="020B0604030504040204" pitchFamily="34" charset="0"/>
                <a:ea typeface="Verdana" panose="020B0604030504040204" pitchFamily="34" charset="0"/>
                <a:cs typeface="Verdana" panose="020B0604030504040204" pitchFamily="34" charset="0"/>
              </a:rPr>
              <a:t>. </a:t>
            </a:r>
            <a:br>
              <a:rPr lang="en-US" altLang="en-US" sz="900" dirty="0">
                <a:latin typeface="Verdana" panose="020B0604030504040204" pitchFamily="34" charset="0"/>
                <a:ea typeface="Verdana" panose="020B0604030504040204" pitchFamily="34" charset="0"/>
                <a:cs typeface="Verdana" panose="020B0604030504040204" pitchFamily="34" charset="0"/>
              </a:rPr>
            </a:b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altLang="en-US" sz="900" dirty="0" err="1">
                <a:latin typeface="Verdana" panose="020B0604030504040204" pitchFamily="34" charset="0"/>
                <a:ea typeface="Verdana" panose="020B0604030504040204" pitchFamily="34" charset="0"/>
                <a:cs typeface="Verdana" panose="020B0604030504040204" pitchFamily="34" charset="0"/>
              </a:rPr>
              <a:t>Päihteitä</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käyttävät</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ihmiset</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voivat</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joskus</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toimia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arvaamattomasti</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mutta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tämä</a:t>
            </a:r>
            <a:r>
              <a:rPr lang="en-US" altLang="en-US" sz="900" dirty="0">
                <a:latin typeface="Verdana" panose="020B0604030504040204" pitchFamily="34" charset="0"/>
                <a:ea typeface="Verdana" panose="020B0604030504040204" pitchFamily="34" charset="0"/>
                <a:cs typeface="Verdana" panose="020B0604030504040204" pitchFamily="34" charset="0"/>
              </a:rPr>
              <a:t> on </a:t>
            </a:r>
            <a:r>
              <a:rPr lang="en-US" altLang="en-US" sz="900" dirty="0" err="1">
                <a:latin typeface="Verdana" panose="020B0604030504040204" pitchFamily="34" charset="0"/>
                <a:ea typeface="Verdana" panose="020B0604030504040204" pitchFamily="34" charset="0"/>
                <a:cs typeface="Verdana" panose="020B0604030504040204" pitchFamily="34" charset="0"/>
              </a:rPr>
              <a:t>kuitenkin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hyvin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harvinaista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Myös</a:t>
            </a:r>
            <a:r>
              <a:rPr lang="en-US" altLang="en-US" sz="900" dirty="0">
                <a:latin typeface="Verdana" panose="020B0604030504040204" pitchFamily="34" charset="0"/>
                <a:ea typeface="Verdana" panose="020B0604030504040204" pitchFamily="34" charset="0"/>
                <a:cs typeface="Verdana" panose="020B0604030504040204" pitchFamily="34" charset="0"/>
              </a:rPr>
              <a:t> he </a:t>
            </a:r>
            <a:r>
              <a:rPr lang="en-US" altLang="en-US" sz="900" dirty="0" err="1">
                <a:latin typeface="Verdana" panose="020B0604030504040204" pitchFamily="34" charset="0"/>
                <a:ea typeface="Verdana" panose="020B0604030504040204" pitchFamily="34" charset="0"/>
                <a:cs typeface="Verdana" panose="020B0604030504040204" pitchFamily="34" charset="0"/>
              </a:rPr>
              <a:t>rauhoittuvat</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kun</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tuntevat</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tulevansa</a:t>
            </a:r>
            <a:r>
              <a:rPr lang="en-US" altLang="en-US" sz="900" dirty="0">
                <a:latin typeface="Verdana" panose="020B0604030504040204" pitchFamily="34" charset="0"/>
                <a:ea typeface="Verdana" panose="020B0604030504040204" pitchFamily="34" charset="0"/>
                <a:cs typeface="Verdana" panose="020B0604030504040204" pitchFamily="34" charset="0"/>
              </a:rPr>
              <a:t> </a:t>
            </a:r>
            <a:r>
              <a:rPr lang="en-US" altLang="en-US" sz="900" dirty="0" err="1">
                <a:latin typeface="Verdana" panose="020B0604030504040204" pitchFamily="34" charset="0"/>
                <a:ea typeface="Verdana" panose="020B0604030504040204" pitchFamily="34" charset="0"/>
                <a:cs typeface="Verdana" panose="020B0604030504040204" pitchFamily="34" charset="0"/>
              </a:rPr>
              <a:t>ymmärretyiksi</a:t>
            </a:r>
            <a:r>
              <a:rPr lang="en-US" altLang="en-US" sz="900" dirty="0">
                <a:latin typeface="Verdana" panose="020B0604030504040204" pitchFamily="34" charset="0"/>
                <a:ea typeface="Verdana" panose="020B0604030504040204" pitchFamily="34" charset="0"/>
                <a:cs typeface="Verdana" panose="020B0604030504040204" pitchFamily="34" charset="0"/>
              </a:rPr>
              <a:t>.</a:t>
            </a:r>
            <a:br>
              <a:rPr lang="en-US" altLang="en-US" sz="900" dirty="0">
                <a:latin typeface="Verdana" panose="020B0604030504040204" pitchFamily="34" charset="0"/>
                <a:ea typeface="Verdana" panose="020B0604030504040204" pitchFamily="34" charset="0"/>
                <a:cs typeface="Verdana" panose="020B0604030504040204" pitchFamily="34" charset="0"/>
              </a:rPr>
            </a:b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fi-FI"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Turvallisuuden tunne voi olla myös uhattuna, kun asiakasystävä ei muista</a:t>
            </a:r>
          </a:p>
          <a:p>
            <a:pPr marL="628650" lvl="1" indent="-171450">
              <a:buFont typeface="Arial" panose="020B0604020202020204" pitchFamily="34" charset="0"/>
              <a:buChar char="•"/>
            </a:pPr>
            <a:r>
              <a:rPr lang="fi-FI"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älä vaadi muistamaan, sillä muistisairas ei siihen ehkä kykene</a:t>
            </a:r>
          </a:p>
          <a:p>
            <a:pPr marL="628650" lvl="1" indent="-171450">
              <a:buFont typeface="Arial" panose="020B0604020202020204" pitchFamily="34" charset="0"/>
              <a:buChar char="•"/>
            </a:pPr>
            <a:r>
              <a:rPr lang="fi-FI"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vältä lauseita: </a:t>
            </a:r>
            <a:r>
              <a:rPr lang="fi-FI" sz="900" i="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Etkö muista? Kuka olen? Oletko senkin jo unohtanut? Kysyt jo viidettä kertaa!</a:t>
            </a:r>
          </a:p>
          <a:p>
            <a:pPr marL="628650" lvl="1" indent="-171450">
              <a:buFont typeface="Arial" panose="020B0604020202020204" pitchFamily="34" charset="0"/>
              <a:buChar char="•"/>
            </a:pPr>
            <a:r>
              <a:rPr lang="fi-FI"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puhetta voi johdatella:</a:t>
            </a:r>
            <a:br>
              <a:rPr lang="fi-FI"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fi-FI"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mikä, kuka, millainen, miten</a:t>
            </a:r>
            <a:br>
              <a:rPr lang="fi-FI"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fi-FI"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avainsanojen toistaminen</a:t>
            </a:r>
            <a:br>
              <a:rPr lang="fi-FI"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fi-FI" sz="9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toista kuulemasi omin sanoin</a:t>
            </a:r>
          </a:p>
          <a:p>
            <a:pPr marL="171450" indent="-171450">
              <a:buFont typeface="Arial" panose="020B0604020202020204" pitchFamily="34" charset="0"/>
              <a:buChar char="•"/>
            </a:pP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fi-FI" altLang="fi-FI"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3DF76-E4D4-40CB-9796-9104B49E9B0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45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alt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Korosta sitä, että kohtaaminen on hyvin harvoin uhkaava. Tärkeintä on nähdä ihmisen kasvattaman muurin lävitse. Nähdä hänet oman kulttuurinsa edustajana, joka toimii sellaisin säännöin, joilla selviää omassa kulttuurissaan.. Tiedosta omat ennakkoasenteesi, sillä ne paistavat helpolla opitun hymyn lävitse. Jokainen tarvitsee lämpöä ja huolenpitoa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alt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alt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Videoita irrottautumisotteista: </a:t>
            </a:r>
            <a:br>
              <a:rPr kumimoji="0" lang="fi-FI" alt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alt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https://www.youtube.com/watch?v=wP2Ydqv8Ntk (1,2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alt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alt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(Lisää: https://www.youtube.com/watch?v=-YFTpm1IQD8 (n. 11:40 min)</a:t>
            </a:r>
            <a:br>
              <a:rPr kumimoji="0" lang="fi-FI" alt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alt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Tästä videosta voi katsoa otteet, mutta loppuhyökkäämisen sijaan kannattaa vaan poistua.</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fi-FI" altLang="fi-FI"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3DF76-E4D4-40CB-9796-9104B49E9B0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09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altLang="fi-FI"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3DF76-E4D4-40CB-9796-9104B49E9B0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12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a:t>Muokkaa ots. perustyyl. napsautt.</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fi-FI"/>
              <a:t>Lisää kuva napsauttamalla kuvaketta</a:t>
            </a:r>
          </a:p>
        </p:txBody>
      </p:sp>
    </p:spTree>
    <p:extLst>
      <p:ext uri="{BB962C8B-B14F-4D97-AF65-F5344CB8AC3E}">
        <p14:creationId xmlns:p14="http://schemas.microsoft.com/office/powerpoint/2010/main" val="174672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Muokkaa ots. perustyyl. napsautt.</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1470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Muokkaa ots. perustyyl. napsautt.</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5493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072938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250218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888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49230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769997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54330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86167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a:t>Muokkaa ots. perustyyl. napsautt.</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986201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745458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fi-FI"/>
              <a:t>Lisää kuva napsauttamalla kuvaketta</a:t>
            </a:r>
            <a:endParaRPr lang="fi-FI" dirty="0"/>
          </a:p>
        </p:txBody>
      </p:sp>
    </p:spTree>
    <p:extLst>
      <p:ext uri="{BB962C8B-B14F-4D97-AF65-F5344CB8AC3E}">
        <p14:creationId xmlns:p14="http://schemas.microsoft.com/office/powerpoint/2010/main" val="1958522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Muokkaa tekstin perustyylejä napsauttamalla</a:t>
            </a:r>
          </a:p>
          <a:p>
            <a:pPr lvl="1"/>
            <a:r>
              <a:rPr lang="fi-FI" noProof="0"/>
              <a:t>toinen taso</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fi-FI"/>
              <a:t>Lisää kuva napsauttamalla kuvaketta</a:t>
            </a:r>
            <a:endParaRPr lang="fi-FI" dirty="0"/>
          </a:p>
        </p:txBody>
      </p:sp>
    </p:spTree>
    <p:extLst>
      <p:ext uri="{BB962C8B-B14F-4D97-AF65-F5344CB8AC3E}">
        <p14:creationId xmlns:p14="http://schemas.microsoft.com/office/powerpoint/2010/main" val="531594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Muokkaa tekstin perustyylejä napsauttamalla</a:t>
            </a:r>
          </a:p>
          <a:p>
            <a:pPr lvl="1"/>
            <a:r>
              <a:rPr lang="fi-FI" noProof="0"/>
              <a:t>toinen taso</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fi-FI"/>
              <a:t>Lisää kuva napsauttamalla kuvaketta</a:t>
            </a:r>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fi-FI"/>
              <a:t>Lisää kuva napsauttamalla kuvaketta</a:t>
            </a:r>
            <a:endParaRPr lang="fi-FI" dirty="0"/>
          </a:p>
        </p:txBody>
      </p:sp>
    </p:spTree>
    <p:extLst>
      <p:ext uri="{BB962C8B-B14F-4D97-AF65-F5344CB8AC3E}">
        <p14:creationId xmlns:p14="http://schemas.microsoft.com/office/powerpoint/2010/main" val="2883073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55650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fi-FI" noProof="0"/>
              <a:t>Lisää kuva napsauttamalla kuvaketta</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53268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661983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a:t>Muokkaa ots. perustyyl. napsautt.</a:t>
            </a:r>
            <a:endParaRPr lang="fi-FI" noProof="0" dirty="0"/>
          </a:p>
        </p:txBody>
      </p:sp>
    </p:spTree>
    <p:extLst>
      <p:ext uri="{BB962C8B-B14F-4D97-AF65-F5344CB8AC3E}">
        <p14:creationId xmlns:p14="http://schemas.microsoft.com/office/powerpoint/2010/main" val="70225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a:t>Muokkaa ots. perustyyl. napsautt.</a:t>
            </a:r>
            <a:endParaRPr lang="fi-FI" noProof="0" dirty="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46859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a:t>Muokkaa ots. perustyyl. napsautt.</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500356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799813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fi-FI" noProof="0"/>
              <a:t>Lisää kuva napsauttamalla kuvaketta</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934169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fi-FI" noProof="0"/>
              <a:t>Lisää kuva napsauttamalla kuvaketta</a:t>
            </a:r>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Tree>
    <p:extLst>
      <p:ext uri="{BB962C8B-B14F-4D97-AF65-F5344CB8AC3E}">
        <p14:creationId xmlns:p14="http://schemas.microsoft.com/office/powerpoint/2010/main" val="80458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4085743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KOKOKUVA">
  <p:cSld name="1_KOKOKUVA">
    <p:spTree>
      <p:nvGrpSpPr>
        <p:cNvPr id="1" name="Shape 140"/>
        <p:cNvGrpSpPr/>
        <p:nvPr/>
      </p:nvGrpSpPr>
      <p:grpSpPr>
        <a:xfrm>
          <a:off x="0" y="0"/>
          <a:ext cx="0" cy="0"/>
          <a:chOff x="0" y="0"/>
          <a:chExt cx="0" cy="0"/>
        </a:xfrm>
      </p:grpSpPr>
      <p:sp>
        <p:nvSpPr>
          <p:cNvPr id="141" name="Google Shape;141;p7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70"/>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2151427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9241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142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39243" y="1845881"/>
            <a:ext cx="6512295" cy="502317"/>
          </a:xfrm>
        </p:spPr>
        <p:txBody>
          <a:bodyPr lIns="0" tIns="0" rIns="0" bIns="0"/>
          <a:lstStyle>
            <a:lvl1pPr>
              <a:defRPr sz="3264" b="1" i="0">
                <a:solidFill>
                  <a:srgbClr val="D71920"/>
                </a:solidFill>
                <a:latin typeface="Arial"/>
                <a:cs typeface="Arial"/>
              </a:defRPr>
            </a:lvl1pPr>
          </a:lstStyle>
          <a:p>
            <a:endParaRPr/>
          </a:p>
        </p:txBody>
      </p:sp>
      <p:sp>
        <p:nvSpPr>
          <p:cNvPr id="3" name="Holder 3"/>
          <p:cNvSpPr>
            <a:spLocks noGrp="1"/>
          </p:cNvSpPr>
          <p:nvPr>
            <p:ph type="body" idx="1"/>
          </p:nvPr>
        </p:nvSpPr>
        <p:spPr>
          <a:xfrm>
            <a:off x="1444042" y="1750494"/>
            <a:ext cx="8783453" cy="355803"/>
          </a:xfrm>
        </p:spPr>
        <p:txBody>
          <a:bodyPr lIns="0" tIns="0" rIns="0" bIns="0"/>
          <a:lstStyle>
            <a:lvl1pPr>
              <a:defRPr sz="2312" b="0" i="0">
                <a:solidFill>
                  <a:srgbClr val="231F20"/>
                </a:solidFill>
                <a:latin typeface="Lucida Sans"/>
                <a:cs typeface="Lucida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2760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39243" y="1845881"/>
            <a:ext cx="6512295" cy="502317"/>
          </a:xfrm>
        </p:spPr>
        <p:txBody>
          <a:bodyPr lIns="0" tIns="0" rIns="0" bIns="0"/>
          <a:lstStyle>
            <a:lvl1pPr>
              <a:defRPr sz="3264" b="1" i="0">
                <a:solidFill>
                  <a:srgbClr val="D71920"/>
                </a:solidFill>
                <a:latin typeface="Arial"/>
                <a:cs typeface="Arial"/>
              </a:defRPr>
            </a:lvl1pPr>
          </a:lstStyle>
          <a:p>
            <a:endParaRPr/>
          </a:p>
        </p:txBody>
      </p:sp>
      <p:sp>
        <p:nvSpPr>
          <p:cNvPr id="3" name="Holder 3"/>
          <p:cNvSpPr>
            <a:spLocks noGrp="1"/>
          </p:cNvSpPr>
          <p:nvPr>
            <p:ph sz="half" idx="2"/>
          </p:nvPr>
        </p:nvSpPr>
        <p:spPr>
          <a:xfrm>
            <a:off x="1444042" y="1750494"/>
            <a:ext cx="5251827" cy="355803"/>
          </a:xfrm>
          <a:prstGeom prst="rect">
            <a:avLst/>
          </a:prstGeom>
        </p:spPr>
        <p:txBody>
          <a:bodyPr wrap="square" lIns="0" tIns="0" rIns="0" bIns="0">
            <a:spAutoFit/>
          </a:bodyPr>
          <a:lstStyle>
            <a:lvl1pPr>
              <a:defRPr sz="2312" b="0" i="0">
                <a:solidFill>
                  <a:srgbClr val="231F20"/>
                </a:solidFill>
                <a:latin typeface="Lucida Sans"/>
                <a:cs typeface="Lucida Sans"/>
              </a:defRPr>
            </a:lvl1pPr>
          </a:lstStyle>
          <a:p>
            <a:endParaRPr/>
          </a:p>
        </p:txBody>
      </p:sp>
      <p:sp>
        <p:nvSpPr>
          <p:cNvPr id="4" name="Holder 4"/>
          <p:cNvSpPr>
            <a:spLocks noGrp="1"/>
          </p:cNvSpPr>
          <p:nvPr>
            <p:ph sz="half" idx="3"/>
          </p:nvPr>
        </p:nvSpPr>
        <p:spPr>
          <a:xfrm>
            <a:off x="8085888" y="2062398"/>
            <a:ext cx="3694522" cy="392415"/>
          </a:xfrm>
          <a:prstGeom prst="rect">
            <a:avLst/>
          </a:prstGeom>
        </p:spPr>
        <p:txBody>
          <a:bodyPr wrap="square" lIns="0" tIns="0" rIns="0" bIns="0">
            <a:spAutoFit/>
          </a:bodyPr>
          <a:lstStyle>
            <a:lvl1pPr>
              <a:defRPr b="0" i="0">
                <a:solidFill>
                  <a:schemeClr val="tx1"/>
                </a:solidFill>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7" name="Holder 7"/>
          <p:cNvSpPr>
            <a:spLocks noGrp="1"/>
          </p:cNvSpPr>
          <p:nvPr>
            <p:ph type="sldNum" sz="quarter" idx="7"/>
          </p:nvPr>
        </p:nvSpPr>
        <p:spPr>
          <a:xfrm>
            <a:off x="8777611" y="6377939"/>
            <a:ext cx="2804160"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411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
            <a:ext cx="12190403" cy="6855408"/>
          </a:xfrm>
          <a:prstGeom prst="rect">
            <a:avLst/>
          </a:prstGeom>
          <a:blipFill>
            <a:blip r:embed="rId2" cstate="print"/>
            <a:stretch>
              <a:fillRect/>
            </a:stretch>
          </a:blipFill>
        </p:spPr>
        <p:txBody>
          <a:bodyPr wrap="square" lIns="0" tIns="0" rIns="0" bIns="0" rtlCol="0"/>
          <a:lstStyle/>
          <a:p>
            <a:endParaRPr sz="1632"/>
          </a:p>
        </p:txBody>
      </p:sp>
      <p:sp>
        <p:nvSpPr>
          <p:cNvPr id="17" name="bk object 17"/>
          <p:cNvSpPr/>
          <p:nvPr/>
        </p:nvSpPr>
        <p:spPr>
          <a:xfrm>
            <a:off x="1691427" y="1869888"/>
            <a:ext cx="8808067" cy="0"/>
          </a:xfrm>
          <a:custGeom>
            <a:avLst/>
            <a:gdLst/>
            <a:ahLst/>
            <a:cxnLst/>
            <a:rect l="l" t="t" r="r" b="b"/>
            <a:pathLst>
              <a:path w="7725409">
                <a:moveTo>
                  <a:pt x="0" y="0"/>
                </a:moveTo>
                <a:lnTo>
                  <a:pt x="7724952" y="0"/>
                </a:lnTo>
              </a:path>
            </a:pathLst>
          </a:custGeom>
          <a:ln w="6350">
            <a:solidFill>
              <a:srgbClr val="D71920"/>
            </a:solidFill>
          </a:ln>
        </p:spPr>
        <p:txBody>
          <a:bodyPr wrap="square" lIns="0" tIns="0" rIns="0" bIns="0" rtlCol="0"/>
          <a:lstStyle/>
          <a:p>
            <a:endParaRPr sz="1632"/>
          </a:p>
        </p:txBody>
      </p:sp>
      <p:sp>
        <p:nvSpPr>
          <p:cNvPr id="2" name="Holder 2"/>
          <p:cNvSpPr>
            <a:spLocks noGrp="1"/>
          </p:cNvSpPr>
          <p:nvPr>
            <p:ph type="title"/>
          </p:nvPr>
        </p:nvSpPr>
        <p:spPr>
          <a:xfrm>
            <a:off x="2839243" y="1845881"/>
            <a:ext cx="6512295" cy="502317"/>
          </a:xfrm>
        </p:spPr>
        <p:txBody>
          <a:bodyPr lIns="0" tIns="0" rIns="0" bIns="0"/>
          <a:lstStyle>
            <a:lvl1pPr>
              <a:defRPr sz="3264" b="1" i="0">
                <a:solidFill>
                  <a:srgbClr val="D7192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19215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54130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46335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141473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57545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46746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21151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6.png"/><Relationship Id="rId5" Type="http://schemas.openxmlformats.org/officeDocument/2006/relationships/slideLayout" Target="../slideLayouts/slideLayout41.xml"/><Relationship Id="rId10" Type="http://schemas.openxmlformats.org/officeDocument/2006/relationships/image" Target="../media/image5.png"/><Relationship Id="rId4" Type="http://schemas.openxmlformats.org/officeDocument/2006/relationships/slideLayout" Target="../slideLayouts/slideLayout4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noProof="0"/>
              <a:t>Muokkaa ots. perustyyl. napsautt.</a:t>
            </a:r>
            <a:endParaRPr lang="fi-FI" noProof="0" dirty="0"/>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314925" y="7196416"/>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2" r:id="rId5"/>
    <p:sldLayoutId id="2147483664" r:id="rId6"/>
    <p:sldLayoutId id="2147483665" r:id="rId7"/>
    <p:sldLayoutId id="2147483653" r:id="rId8"/>
    <p:sldLayoutId id="2147483692" r:id="rId9"/>
    <p:sldLayoutId id="2147483703" r:id="rId10"/>
    <p:sldLayoutId id="2147483667" r:id="rId11"/>
    <p:sldLayoutId id="2147483699" r:id="rId12"/>
    <p:sldLayoutId id="2147483668" r:id="rId13"/>
    <p:sldLayoutId id="2147483669" r:id="rId14"/>
    <p:sldLayoutId id="2147483691" r:id="rId15"/>
    <p:sldLayoutId id="2147483672" r:id="rId16"/>
    <p:sldLayoutId id="2147483671" r:id="rId17"/>
    <p:sldLayoutId id="2147483673" r:id="rId18"/>
    <p:sldLayoutId id="2147483701" r:id="rId19"/>
    <p:sldLayoutId id="2147483702" r:id="rId20"/>
    <p:sldLayoutId id="2147483704" r:id="rId21"/>
    <p:sldLayoutId id="2147483674" r:id="rId22"/>
    <p:sldLayoutId id="2147483675" r:id="rId23"/>
    <p:sldLayoutId id="2147483676" r:id="rId24"/>
    <p:sldLayoutId id="2147483678" r:id="rId25"/>
    <p:sldLayoutId id="2147483679" r:id="rId26"/>
    <p:sldLayoutId id="2147483681" r:id="rId27"/>
    <p:sldLayoutId id="2147483680" r:id="rId28"/>
    <p:sldLayoutId id="2147483684" r:id="rId29"/>
    <p:sldLayoutId id="2147483686" r:id="rId30"/>
    <p:sldLayoutId id="2147483705" r:id="rId31"/>
    <p:sldLayoutId id="2147483687" r:id="rId32"/>
    <p:sldLayoutId id="2147483688" r:id="rId33"/>
    <p:sldLayoutId id="2147483689" r:id="rId34"/>
    <p:sldLayoutId id="2147483706" r:id="rId35"/>
    <p:sldLayoutId id="2147483714" r:id="rId36"/>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015" y="6218222"/>
            <a:ext cx="156382" cy="124377"/>
          </a:xfrm>
          <a:custGeom>
            <a:avLst/>
            <a:gdLst/>
            <a:ahLst/>
            <a:cxnLst/>
            <a:rect l="l" t="t" r="r" b="b"/>
            <a:pathLst>
              <a:path w="137159" h="137159">
                <a:moveTo>
                  <a:pt x="137083" y="0"/>
                </a:moveTo>
                <a:lnTo>
                  <a:pt x="0" y="0"/>
                </a:lnTo>
                <a:lnTo>
                  <a:pt x="0" y="137083"/>
                </a:lnTo>
                <a:lnTo>
                  <a:pt x="137083" y="137083"/>
                </a:lnTo>
                <a:lnTo>
                  <a:pt x="137083" y="0"/>
                </a:lnTo>
                <a:close/>
              </a:path>
            </a:pathLst>
          </a:custGeom>
          <a:solidFill>
            <a:srgbClr val="ED1C24"/>
          </a:solidFill>
        </p:spPr>
        <p:txBody>
          <a:bodyPr wrap="square" lIns="0" tIns="0" rIns="0" bIns="0" rtlCol="0"/>
          <a:lstStyle/>
          <a:p>
            <a:endParaRPr sz="1632"/>
          </a:p>
        </p:txBody>
      </p:sp>
      <p:sp>
        <p:nvSpPr>
          <p:cNvPr id="17" name="bk object 17"/>
          <p:cNvSpPr/>
          <p:nvPr/>
        </p:nvSpPr>
        <p:spPr>
          <a:xfrm>
            <a:off x="11308750" y="6093937"/>
            <a:ext cx="469146" cy="124377"/>
          </a:xfrm>
          <a:custGeom>
            <a:avLst/>
            <a:gdLst/>
            <a:ahLst/>
            <a:cxnLst/>
            <a:rect l="l" t="t" r="r" b="b"/>
            <a:pathLst>
              <a:path w="411479" h="137159">
                <a:moveTo>
                  <a:pt x="411200" y="0"/>
                </a:moveTo>
                <a:lnTo>
                  <a:pt x="0" y="0"/>
                </a:lnTo>
                <a:lnTo>
                  <a:pt x="0" y="137058"/>
                </a:lnTo>
                <a:lnTo>
                  <a:pt x="411200" y="137058"/>
                </a:lnTo>
                <a:lnTo>
                  <a:pt x="411200" y="0"/>
                </a:lnTo>
                <a:close/>
              </a:path>
            </a:pathLst>
          </a:custGeom>
          <a:solidFill>
            <a:srgbClr val="ED1C24"/>
          </a:solidFill>
        </p:spPr>
        <p:txBody>
          <a:bodyPr wrap="square" lIns="0" tIns="0" rIns="0" bIns="0" rtlCol="0"/>
          <a:lstStyle/>
          <a:p>
            <a:endParaRPr sz="1632"/>
          </a:p>
        </p:txBody>
      </p:sp>
      <p:sp>
        <p:nvSpPr>
          <p:cNvPr id="18" name="bk object 18"/>
          <p:cNvSpPr/>
          <p:nvPr/>
        </p:nvSpPr>
        <p:spPr>
          <a:xfrm>
            <a:off x="11465015" y="5969641"/>
            <a:ext cx="156382" cy="124377"/>
          </a:xfrm>
          <a:custGeom>
            <a:avLst/>
            <a:gdLst/>
            <a:ahLst/>
            <a:cxnLst/>
            <a:rect l="l" t="t" r="r" b="b"/>
            <a:pathLst>
              <a:path w="137159" h="137159">
                <a:moveTo>
                  <a:pt x="137083" y="0"/>
                </a:moveTo>
                <a:lnTo>
                  <a:pt x="0" y="0"/>
                </a:lnTo>
                <a:lnTo>
                  <a:pt x="0" y="137071"/>
                </a:lnTo>
                <a:lnTo>
                  <a:pt x="137083" y="137071"/>
                </a:lnTo>
                <a:lnTo>
                  <a:pt x="137083" y="0"/>
                </a:lnTo>
                <a:close/>
              </a:path>
            </a:pathLst>
          </a:custGeom>
          <a:solidFill>
            <a:srgbClr val="ED1C24"/>
          </a:solidFill>
        </p:spPr>
        <p:txBody>
          <a:bodyPr wrap="square" lIns="0" tIns="0" rIns="0" bIns="0" rtlCol="0"/>
          <a:lstStyle/>
          <a:p>
            <a:endParaRPr sz="1632"/>
          </a:p>
        </p:txBody>
      </p:sp>
      <p:sp>
        <p:nvSpPr>
          <p:cNvPr id="19" name="bk object 19"/>
          <p:cNvSpPr/>
          <p:nvPr/>
        </p:nvSpPr>
        <p:spPr>
          <a:xfrm>
            <a:off x="10767491" y="6352201"/>
            <a:ext cx="541530" cy="177226"/>
          </a:xfrm>
          <a:prstGeom prst="rect">
            <a:avLst/>
          </a:prstGeom>
          <a:blipFill>
            <a:blip r:embed="rId8" cstate="print"/>
            <a:stretch>
              <a:fillRect/>
            </a:stretch>
          </a:blipFill>
        </p:spPr>
        <p:txBody>
          <a:bodyPr wrap="square" lIns="0" tIns="0" rIns="0" bIns="0" rtlCol="0"/>
          <a:lstStyle/>
          <a:p>
            <a:endParaRPr sz="1632"/>
          </a:p>
        </p:txBody>
      </p:sp>
      <p:sp>
        <p:nvSpPr>
          <p:cNvPr id="20" name="bk object 20"/>
          <p:cNvSpPr/>
          <p:nvPr/>
        </p:nvSpPr>
        <p:spPr>
          <a:xfrm>
            <a:off x="10154242" y="6404670"/>
            <a:ext cx="0" cy="122649"/>
          </a:xfrm>
          <a:custGeom>
            <a:avLst/>
            <a:gdLst/>
            <a:ahLst/>
            <a:cxnLst/>
            <a:rect l="l" t="t" r="r" b="b"/>
            <a:pathLst>
              <a:path h="135254">
                <a:moveTo>
                  <a:pt x="0" y="0"/>
                </a:moveTo>
                <a:lnTo>
                  <a:pt x="0" y="135000"/>
                </a:lnTo>
              </a:path>
            </a:pathLst>
          </a:custGeom>
          <a:ln w="35610">
            <a:solidFill>
              <a:srgbClr val="231F20"/>
            </a:solidFill>
          </a:ln>
        </p:spPr>
        <p:txBody>
          <a:bodyPr wrap="square" lIns="0" tIns="0" rIns="0" bIns="0" rtlCol="0"/>
          <a:lstStyle/>
          <a:p>
            <a:endParaRPr sz="1632"/>
          </a:p>
        </p:txBody>
      </p:sp>
      <p:sp>
        <p:nvSpPr>
          <p:cNvPr id="21" name="bk object 21"/>
          <p:cNvSpPr/>
          <p:nvPr/>
        </p:nvSpPr>
        <p:spPr>
          <a:xfrm>
            <a:off x="10133941" y="6352201"/>
            <a:ext cx="41267" cy="31094"/>
          </a:xfrm>
          <a:custGeom>
            <a:avLst/>
            <a:gdLst/>
            <a:ahLst/>
            <a:cxnLst/>
            <a:rect l="l" t="t" r="r" b="b"/>
            <a:pathLst>
              <a:path w="36195" h="34290">
                <a:moveTo>
                  <a:pt x="35610" y="0"/>
                </a:moveTo>
                <a:lnTo>
                  <a:pt x="0" y="0"/>
                </a:lnTo>
                <a:lnTo>
                  <a:pt x="0" y="33680"/>
                </a:lnTo>
                <a:lnTo>
                  <a:pt x="35610" y="33680"/>
                </a:lnTo>
                <a:lnTo>
                  <a:pt x="35610" y="0"/>
                </a:lnTo>
                <a:close/>
              </a:path>
            </a:pathLst>
          </a:custGeom>
          <a:solidFill>
            <a:srgbClr val="231F20"/>
          </a:solidFill>
        </p:spPr>
        <p:txBody>
          <a:bodyPr wrap="square" lIns="0" tIns="0" rIns="0" bIns="0" rtlCol="0"/>
          <a:lstStyle/>
          <a:p>
            <a:endParaRPr sz="1632"/>
          </a:p>
        </p:txBody>
      </p:sp>
      <p:sp>
        <p:nvSpPr>
          <p:cNvPr id="22" name="bk object 22"/>
          <p:cNvSpPr/>
          <p:nvPr/>
        </p:nvSpPr>
        <p:spPr>
          <a:xfrm>
            <a:off x="10203991" y="6402104"/>
            <a:ext cx="468311" cy="127785"/>
          </a:xfrm>
          <a:prstGeom prst="rect">
            <a:avLst/>
          </a:prstGeom>
          <a:blipFill>
            <a:blip r:embed="rId9" cstate="print"/>
            <a:stretch>
              <a:fillRect/>
            </a:stretch>
          </a:blipFill>
        </p:spPr>
        <p:txBody>
          <a:bodyPr wrap="square" lIns="0" tIns="0" rIns="0" bIns="0" rtlCol="0"/>
          <a:lstStyle/>
          <a:p>
            <a:endParaRPr sz="1632"/>
          </a:p>
        </p:txBody>
      </p:sp>
      <p:sp>
        <p:nvSpPr>
          <p:cNvPr id="23" name="bk object 23"/>
          <p:cNvSpPr/>
          <p:nvPr/>
        </p:nvSpPr>
        <p:spPr>
          <a:xfrm>
            <a:off x="9483557" y="6363843"/>
            <a:ext cx="298164" cy="165099"/>
          </a:xfrm>
          <a:prstGeom prst="rect">
            <a:avLst/>
          </a:prstGeom>
          <a:blipFill>
            <a:blip r:embed="rId10" cstate="print"/>
            <a:stretch>
              <a:fillRect/>
            </a:stretch>
          </a:blipFill>
        </p:spPr>
        <p:txBody>
          <a:bodyPr wrap="square" lIns="0" tIns="0" rIns="0" bIns="0" rtlCol="0"/>
          <a:lstStyle/>
          <a:p>
            <a:endParaRPr sz="1632"/>
          </a:p>
        </p:txBody>
      </p:sp>
      <p:sp>
        <p:nvSpPr>
          <p:cNvPr id="24" name="bk object 24"/>
          <p:cNvSpPr/>
          <p:nvPr/>
        </p:nvSpPr>
        <p:spPr>
          <a:xfrm>
            <a:off x="9811178" y="6402090"/>
            <a:ext cx="295925" cy="127603"/>
          </a:xfrm>
          <a:prstGeom prst="rect">
            <a:avLst/>
          </a:prstGeom>
          <a:blipFill>
            <a:blip r:embed="rId11" cstate="print"/>
            <a:stretch>
              <a:fillRect/>
            </a:stretch>
          </a:blipFill>
        </p:spPr>
        <p:txBody>
          <a:bodyPr wrap="square" lIns="0" tIns="0" rIns="0" bIns="0" rtlCol="0"/>
          <a:lstStyle/>
          <a:p>
            <a:endParaRPr sz="1632"/>
          </a:p>
        </p:txBody>
      </p:sp>
      <p:sp>
        <p:nvSpPr>
          <p:cNvPr id="2" name="Holder 2"/>
          <p:cNvSpPr>
            <a:spLocks noGrp="1"/>
          </p:cNvSpPr>
          <p:nvPr>
            <p:ph type="title"/>
          </p:nvPr>
        </p:nvSpPr>
        <p:spPr>
          <a:xfrm>
            <a:off x="2839243" y="1845881"/>
            <a:ext cx="6512295" cy="553998"/>
          </a:xfrm>
          <a:prstGeom prst="rect">
            <a:avLst/>
          </a:prstGeom>
        </p:spPr>
        <p:txBody>
          <a:bodyPr wrap="square" lIns="0" tIns="0" rIns="0" bIns="0">
            <a:spAutoFit/>
          </a:bodyPr>
          <a:lstStyle>
            <a:lvl1pPr>
              <a:defRPr sz="3600" b="1" i="0">
                <a:solidFill>
                  <a:srgbClr val="D71920"/>
                </a:solidFill>
                <a:latin typeface="Arial"/>
                <a:cs typeface="Arial"/>
              </a:defRPr>
            </a:lvl1pPr>
          </a:lstStyle>
          <a:p>
            <a:endParaRPr/>
          </a:p>
        </p:txBody>
      </p:sp>
      <p:sp>
        <p:nvSpPr>
          <p:cNvPr id="3" name="Holder 3"/>
          <p:cNvSpPr>
            <a:spLocks noGrp="1"/>
          </p:cNvSpPr>
          <p:nvPr>
            <p:ph type="body" idx="1"/>
          </p:nvPr>
        </p:nvSpPr>
        <p:spPr>
          <a:xfrm>
            <a:off x="1444042" y="1750494"/>
            <a:ext cx="8783453" cy="392415"/>
          </a:xfrm>
          <a:prstGeom prst="rect">
            <a:avLst/>
          </a:prstGeom>
        </p:spPr>
        <p:txBody>
          <a:bodyPr wrap="square" lIns="0" tIns="0" rIns="0" bIns="0">
            <a:spAutoFit/>
          </a:bodyPr>
          <a:lstStyle>
            <a:lvl1pPr>
              <a:defRPr sz="2550" b="0" i="0">
                <a:solidFill>
                  <a:srgbClr val="231F20"/>
                </a:solidFill>
                <a:latin typeface="Lucida Sans"/>
                <a:cs typeface="Lucida Sans"/>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6/17/2025</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5708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hyperlink" Target="https://www.firstwhistle.fi/spr##" TargetMode="External"/><Relationship Id="rId2" Type="http://schemas.openxmlformats.org/officeDocument/2006/relationships/hyperlink" Target="https://link.webropolsurveys.com/S/109CEBBF8290BA89"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hyperlink" Target="https://rednet.punainenristi.fi/seksuaalinenhairinta" TargetMode="External"/><Relationship Id="rId3" Type="http://schemas.openxmlformats.org/officeDocument/2006/relationships/hyperlink" Target="https://rednet.punainenristi.fi/turvallisemman_tilan_periaatteet" TargetMode="External"/><Relationship Id="rId7" Type="http://schemas.openxmlformats.org/officeDocument/2006/relationships/hyperlink" Target="https://rednet.punainenristi.fi/vaarinkaytosilmoituksen_tekeminen" TargetMode="External"/><Relationship Id="rId2" Type="http://schemas.openxmlformats.org/officeDocument/2006/relationships/hyperlink" Target="https://rednet.punainenristi.fi/eettisyys_vastuullisuus_turvallisuus" TargetMode="External"/><Relationship Id="rId1" Type="http://schemas.openxmlformats.org/officeDocument/2006/relationships/slideLayout" Target="../slideLayouts/slideLayout42.xml"/><Relationship Id="rId6" Type="http://schemas.openxmlformats.org/officeDocument/2006/relationships/hyperlink" Target="https://rednet.punainenristi.fi/RaportointiUhkaJaVaaratilanne" TargetMode="External"/><Relationship Id="rId5" Type="http://schemas.openxmlformats.org/officeDocument/2006/relationships/hyperlink" Target="https://rednet.punainenristi.fi/turvallisuus" TargetMode="External"/><Relationship Id="rId4" Type="http://schemas.openxmlformats.org/officeDocument/2006/relationships/hyperlink" Target="https://rednet.punainenristi.fi/rikostaustanselvittaminen" TargetMode="External"/><Relationship Id="rId9" Type="http://schemas.openxmlformats.org/officeDocument/2006/relationships/hyperlink" Target="https://rednet.punainenristi.fi/ilmast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p:txBody>
          <a:bodyPr>
            <a:normAutofit/>
          </a:bodyPr>
          <a:lstStyle/>
          <a:p>
            <a:r>
              <a:rPr lang="fi-FI" dirty="0"/>
              <a:t>Turvallisuus ystävätoiminnassa</a:t>
            </a:r>
          </a:p>
        </p:txBody>
      </p:sp>
      <p:sp>
        <p:nvSpPr>
          <p:cNvPr id="11" name="Subtitle 10">
            <a:extLst>
              <a:ext uri="{FF2B5EF4-FFF2-40B4-BE49-F238E27FC236}">
                <a16:creationId xmlns:a16="http://schemas.microsoft.com/office/drawing/2014/main" id="{ED0D0F6F-6D2C-4149-86E7-C3A26F484562}"/>
              </a:ext>
            </a:extLst>
          </p:cNvPr>
          <p:cNvSpPr>
            <a:spLocks noGrp="1"/>
          </p:cNvSpPr>
          <p:nvPr>
            <p:ph type="subTitle" idx="1"/>
          </p:nvPr>
        </p:nvSpPr>
        <p:spPr/>
        <p:txBody>
          <a:bodyPr/>
          <a:lstStyle/>
          <a:p>
            <a:r>
              <a:rPr lang="fi-FI" dirty="0"/>
              <a:t>2025</a:t>
            </a:r>
          </a:p>
          <a:p>
            <a:endParaRPr lang="fi-FI" dirty="0"/>
          </a:p>
        </p:txBody>
      </p:sp>
    </p:spTree>
    <p:extLst>
      <p:ext uri="{BB962C8B-B14F-4D97-AF65-F5344CB8AC3E}">
        <p14:creationId xmlns:p14="http://schemas.microsoft.com/office/powerpoint/2010/main" val="101438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2BC9A8-9967-3B24-BEB5-CA3BAB3E6747}"/>
              </a:ext>
            </a:extLst>
          </p:cNvPr>
          <p:cNvSpPr>
            <a:spLocks noGrp="1"/>
          </p:cNvSpPr>
          <p:nvPr>
            <p:ph type="title"/>
          </p:nvPr>
        </p:nvSpPr>
        <p:spPr/>
        <p:txBody>
          <a:bodyPr/>
          <a:lstStyle/>
          <a:p>
            <a:r>
              <a:rPr lang="fi-FI" dirty="0"/>
              <a:t>Miten hallitaan tietosuoja- ja tietoturvariskejä?</a:t>
            </a:r>
          </a:p>
        </p:txBody>
      </p:sp>
      <p:sp>
        <p:nvSpPr>
          <p:cNvPr id="3" name="Tekstin paikkamerkki 2">
            <a:extLst>
              <a:ext uri="{FF2B5EF4-FFF2-40B4-BE49-F238E27FC236}">
                <a16:creationId xmlns:a16="http://schemas.microsoft.com/office/drawing/2014/main" id="{121418B5-C786-7F7F-6A95-381184493E99}"/>
              </a:ext>
            </a:extLst>
          </p:cNvPr>
          <p:cNvSpPr>
            <a:spLocks noGrp="1"/>
          </p:cNvSpPr>
          <p:nvPr>
            <p:ph type="body" sz="quarter" idx="11"/>
          </p:nvPr>
        </p:nvSpPr>
        <p:spPr/>
        <p:txBody>
          <a:bodyPr/>
          <a:lstStyle/>
          <a:p>
            <a:r>
              <a:rPr lang="fi-FI" sz="1600" dirty="0"/>
              <a:t>Välitysjärjestelmän käyttökoulutukset</a:t>
            </a:r>
          </a:p>
          <a:p>
            <a:r>
              <a:rPr lang="fi-FI" sz="1600" dirty="0"/>
              <a:t>Tietosuojaohjeet ja tallenne perehdytyksestä tehty ja välittäjät perehtyneet</a:t>
            </a:r>
          </a:p>
          <a:p>
            <a:r>
              <a:rPr lang="fi-FI" sz="1600" dirty="0"/>
              <a:t>Tuki järjestelmän käyttöön piiristä</a:t>
            </a:r>
          </a:p>
          <a:p>
            <a:r>
              <a:rPr lang="fi-FI" sz="1600" dirty="0"/>
              <a:t>Tukea välityksen tietokone- ja puhelinhankintaan</a:t>
            </a:r>
          </a:p>
          <a:p>
            <a:r>
              <a:rPr lang="fi-FI" sz="1600" dirty="0"/>
              <a:t>Viedään kaikki vapaaehtoiset järjestelmään, myös laitosvierailijat ja ryhmänohjaajat, jolloin ei tarvita erillisiä listoja.</a:t>
            </a:r>
          </a:p>
          <a:p>
            <a:r>
              <a:rPr lang="fi-FI" sz="1600" dirty="0"/>
              <a:t>Hävitetään kaikki vanhat listat mapeista ja koneilta. Uusia listoja avunsaajista ei saa suoraan järjestelmästä.</a:t>
            </a:r>
          </a:p>
          <a:p>
            <a:r>
              <a:rPr lang="fi-FI" sz="1600" dirty="0"/>
              <a:t>Ei tulosteta nimilistoja tarpeettomasti. Jos tulostetaan, hävitetään heti käytön jälkeen, myös sähköiset listat.</a:t>
            </a:r>
          </a:p>
          <a:p>
            <a:r>
              <a:rPr lang="fi-FI" sz="1600" dirty="0"/>
              <a:t>Jos tarve lähettää listoja sähköpostilla, käytetään aina salattua viestiä. Perään .s</a:t>
            </a:r>
          </a:p>
          <a:p>
            <a:r>
              <a:rPr lang="fi-FI" sz="1600" dirty="0"/>
              <a:t>Poistetaan järjestelmän käyttöoikeudet aina, kun välittäjä lähtee (vrt. tarkistuslista). Tarkistetaan käyttöoikeuden säännöllisesti vähintään 2 krt vuodessa.</a:t>
            </a:r>
          </a:p>
          <a:p>
            <a:r>
              <a:rPr lang="fi-FI" sz="1600" dirty="0"/>
              <a:t>Kirjataan profiileihin vain tietoa, jonka voi näyttää asiakkaalle tai vapaaehtoiselle itselleen.</a:t>
            </a:r>
          </a:p>
          <a:p>
            <a:endParaRPr lang="fi-FI" sz="1800" dirty="0"/>
          </a:p>
        </p:txBody>
      </p:sp>
    </p:spTree>
    <p:extLst>
      <p:ext uri="{BB962C8B-B14F-4D97-AF65-F5344CB8AC3E}">
        <p14:creationId xmlns:p14="http://schemas.microsoft.com/office/powerpoint/2010/main" val="1257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77AC21-8B63-2DB3-5CA5-682BD1F0D621}"/>
              </a:ext>
            </a:extLst>
          </p:cNvPr>
          <p:cNvSpPr>
            <a:spLocks noGrp="1"/>
          </p:cNvSpPr>
          <p:nvPr>
            <p:ph type="title"/>
          </p:nvPr>
        </p:nvSpPr>
        <p:spPr/>
        <p:txBody>
          <a:bodyPr/>
          <a:lstStyle/>
          <a:p>
            <a:r>
              <a:rPr lang="fi-FI" dirty="0"/>
              <a:t>Avunsaajan kohtaamiseen ja turvallisuuteen liittyvät riskit</a:t>
            </a:r>
          </a:p>
        </p:txBody>
      </p:sp>
      <p:sp>
        <p:nvSpPr>
          <p:cNvPr id="3" name="Tekstin paikkamerkki 2">
            <a:extLst>
              <a:ext uri="{FF2B5EF4-FFF2-40B4-BE49-F238E27FC236}">
                <a16:creationId xmlns:a16="http://schemas.microsoft.com/office/drawing/2014/main" id="{4BAB6B73-4078-A64D-5D3F-ABCC93D0EB95}"/>
              </a:ext>
            </a:extLst>
          </p:cNvPr>
          <p:cNvSpPr>
            <a:spLocks noGrp="1"/>
          </p:cNvSpPr>
          <p:nvPr>
            <p:ph type="body" sz="quarter" idx="11"/>
          </p:nvPr>
        </p:nvSpPr>
        <p:spPr/>
        <p:txBody>
          <a:bodyPr/>
          <a:lstStyle/>
          <a:p>
            <a:r>
              <a:rPr lang="fi-FI" dirty="0"/>
              <a:t>Vapaaehtoinen on huijari.</a:t>
            </a:r>
          </a:p>
          <a:p>
            <a:r>
              <a:rPr lang="fi-FI" dirty="0"/>
              <a:t>Vapaaehtoisen osaaminen tai oma jaksaminen ei riitä tehtävään.</a:t>
            </a:r>
          </a:p>
          <a:p>
            <a:r>
              <a:rPr lang="fi-FI" dirty="0"/>
              <a:t>Avunsaajaa kohdellaan epäasiallisesti.</a:t>
            </a:r>
          </a:p>
          <a:p>
            <a:r>
              <a:rPr lang="fi-FI" dirty="0"/>
              <a:t>Asiakkaan ja vapaaehtoisen kemiat eivät kohtaa.</a:t>
            </a:r>
          </a:p>
          <a:p>
            <a:r>
              <a:rPr lang="fi-FI" dirty="0"/>
              <a:t>Vapaaehtoinen ei ilmoita lopettamisestaan kenellekään.</a:t>
            </a:r>
          </a:p>
          <a:p>
            <a:r>
              <a:rPr lang="fi-FI" dirty="0"/>
              <a:t>Asiakkaalle sattuu tapaturma tai esinevahinko vapaaehtoisen vierailulla.</a:t>
            </a:r>
          </a:p>
          <a:p>
            <a:endParaRPr lang="fi-FI" dirty="0"/>
          </a:p>
        </p:txBody>
      </p:sp>
    </p:spTree>
    <p:extLst>
      <p:ext uri="{BB962C8B-B14F-4D97-AF65-F5344CB8AC3E}">
        <p14:creationId xmlns:p14="http://schemas.microsoft.com/office/powerpoint/2010/main" val="89188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2EB5E-EAC1-703E-38E0-0829BF5C4F32}"/>
              </a:ext>
            </a:extLst>
          </p:cNvPr>
          <p:cNvSpPr>
            <a:spLocks noGrp="1"/>
          </p:cNvSpPr>
          <p:nvPr>
            <p:ph type="title"/>
          </p:nvPr>
        </p:nvSpPr>
        <p:spPr/>
        <p:txBody>
          <a:bodyPr/>
          <a:lstStyle/>
          <a:p>
            <a:r>
              <a:rPr lang="fi-FI" dirty="0"/>
              <a:t>Miten hallitaan avunsaajan kohtaamiseen ja turvallisuuteen liittyviä riskejä?</a:t>
            </a:r>
          </a:p>
        </p:txBody>
      </p:sp>
      <p:sp>
        <p:nvSpPr>
          <p:cNvPr id="3" name="Tekstin paikkamerkki 2">
            <a:extLst>
              <a:ext uri="{FF2B5EF4-FFF2-40B4-BE49-F238E27FC236}">
                <a16:creationId xmlns:a16="http://schemas.microsoft.com/office/drawing/2014/main" id="{EBF4E881-BE56-81B7-912D-18F34BDF3F1D}"/>
              </a:ext>
            </a:extLst>
          </p:cNvPr>
          <p:cNvSpPr>
            <a:spLocks noGrp="1"/>
          </p:cNvSpPr>
          <p:nvPr>
            <p:ph type="body" sz="quarter" idx="11"/>
          </p:nvPr>
        </p:nvSpPr>
        <p:spPr>
          <a:xfrm>
            <a:off x="838200" y="1723754"/>
            <a:ext cx="10515600" cy="4258637"/>
          </a:xfrm>
        </p:spPr>
        <p:txBody>
          <a:bodyPr/>
          <a:lstStyle/>
          <a:p>
            <a:r>
              <a:rPr lang="fi-FI" sz="1800" dirty="0"/>
              <a:t>Kaikilta vapaaehtoisilta edellytetään osallistumista koulutukseen (Ystäväkurssi). Koulutuksessa käsitellään Turvallisemman tilan periaatteet, jotka koskevat myös ystävätoimintaa.</a:t>
            </a:r>
            <a:endParaRPr lang="fi-FI" sz="1800" dirty="0">
              <a:solidFill>
                <a:srgbClr val="FF0000"/>
              </a:solidFill>
            </a:endParaRPr>
          </a:p>
          <a:p>
            <a:r>
              <a:rPr lang="fi-FI" sz="1800" dirty="0"/>
              <a:t>Kaikki vapaaehtoiset haastatellaan. Jos herää epäilyksiä kutsutaan livehaastatteluun, jossa voi olla mukana useampi välittäjä. Jos vapaaehtoinen ei sovellu ystäväparitoimintaan, hänet ohjataan esim. ulkoilutusryhmään, kahvinkeittäjäksi tai osallistujaksi ryhmään muiden vapaaehtoisen kaveriksi.</a:t>
            </a:r>
          </a:p>
          <a:p>
            <a:r>
              <a:rPr lang="fi-FI" sz="1800" dirty="0"/>
              <a:t>Ensimmäiselle kohtaamiskerralle menee mukaan kokenut vapaaehtoinen, joka osaa arvioida paremmin riskejä. Otetaan uusi </a:t>
            </a:r>
            <a:r>
              <a:rPr lang="fi-FI" sz="1800" dirty="0" err="1"/>
              <a:t>kohtauttaja</a:t>
            </a:r>
            <a:r>
              <a:rPr lang="fi-FI" sz="1800" dirty="0"/>
              <a:t>-vapaaehtoisen rooli käyttöön myös ystäväparitoiminnassa eli erillinen vapaaehtoistehtävä saattaa uudet vapaaehtoiset alkuun. </a:t>
            </a:r>
            <a:r>
              <a:rPr lang="fi-FI" sz="1800" dirty="0" err="1"/>
              <a:t>Kohtauttaja</a:t>
            </a:r>
            <a:r>
              <a:rPr lang="fi-FI" sz="1800" dirty="0"/>
              <a:t> on osa ystävävälitystiimiä. Ellei livekeikka ole mahdollinen, uudelle vapaaehtoiselle voidaan myös soittaa ja kysellä fiilistä.</a:t>
            </a:r>
          </a:p>
          <a:p>
            <a:r>
              <a:rPr lang="fi-FI" sz="1800" dirty="0"/>
              <a:t>Välittäjä neuvoo asiakasta olemaan erittäin matalalla kynnyksellä yhteydessä välitykseen ja ilmoittamaan ongelmista tai siitä, jos vapaaehtoinen ei enää käykään. Välittäjä saa tukea piiristä.</a:t>
            </a:r>
          </a:p>
          <a:p>
            <a:r>
              <a:rPr lang="fi-FI" sz="1800" dirty="0"/>
              <a:t>Välittäjä soittaa asiakkaalle pari kertaa vuodessa ja kysyy kuulumisia.</a:t>
            </a:r>
          </a:p>
          <a:p>
            <a:r>
              <a:rPr lang="fi-FI" sz="1800" dirty="0"/>
              <a:t>Vapaaehtoisen vastuuvakuutus kaikilla vapaaehtoisilla.</a:t>
            </a:r>
          </a:p>
          <a:p>
            <a:r>
              <a:rPr lang="fi-FI" sz="1800" dirty="0"/>
              <a:t>Punaisella Ristillä on käytössä kanava väärinkäytöksistä ilmoittamiseen, josta kerrotaan ystäväkurssilla.</a:t>
            </a:r>
          </a:p>
          <a:p>
            <a:endParaRPr lang="fi-FI" sz="2000" dirty="0"/>
          </a:p>
        </p:txBody>
      </p:sp>
    </p:spTree>
    <p:extLst>
      <p:ext uri="{BB962C8B-B14F-4D97-AF65-F5344CB8AC3E}">
        <p14:creationId xmlns:p14="http://schemas.microsoft.com/office/powerpoint/2010/main" val="257260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2AD515-077B-F31E-B149-18B32324F628}"/>
              </a:ext>
            </a:extLst>
          </p:cNvPr>
          <p:cNvSpPr>
            <a:spLocks noGrp="1"/>
          </p:cNvSpPr>
          <p:nvPr>
            <p:ph type="title"/>
          </p:nvPr>
        </p:nvSpPr>
        <p:spPr/>
        <p:txBody>
          <a:bodyPr/>
          <a:lstStyle/>
          <a:p>
            <a:r>
              <a:rPr lang="fi-FI" dirty="0"/>
              <a:t>Vapaaehtoisen turvallisuuteen liittyvät riskit</a:t>
            </a:r>
          </a:p>
        </p:txBody>
      </p:sp>
      <p:sp>
        <p:nvSpPr>
          <p:cNvPr id="3" name="Tekstin paikkamerkki 2">
            <a:extLst>
              <a:ext uri="{FF2B5EF4-FFF2-40B4-BE49-F238E27FC236}">
                <a16:creationId xmlns:a16="http://schemas.microsoft.com/office/drawing/2014/main" id="{E0681447-6A91-EA77-12EE-734CB759CA5E}"/>
              </a:ext>
            </a:extLst>
          </p:cNvPr>
          <p:cNvSpPr>
            <a:spLocks noGrp="1"/>
          </p:cNvSpPr>
          <p:nvPr>
            <p:ph type="body" sz="quarter" idx="11"/>
          </p:nvPr>
        </p:nvSpPr>
        <p:spPr/>
        <p:txBody>
          <a:bodyPr/>
          <a:lstStyle/>
          <a:p>
            <a:r>
              <a:rPr lang="fi-FI" dirty="0"/>
              <a:t>Asiakas käyttäytyy aggressiivisesti.</a:t>
            </a:r>
          </a:p>
          <a:p>
            <a:r>
              <a:rPr lang="fi-FI" dirty="0"/>
              <a:t>Vapaaehtoiselle sattuu tapaturma tai hän aiheuttaa tapaturman tai esinevahingon asiakkaalle.</a:t>
            </a:r>
          </a:p>
          <a:p>
            <a:r>
              <a:rPr lang="fi-FI" dirty="0"/>
              <a:t>Asiakkaan tilanne on vaikeampi, kuin mitä etukäteen tiedettiin.</a:t>
            </a:r>
          </a:p>
        </p:txBody>
      </p:sp>
    </p:spTree>
    <p:extLst>
      <p:ext uri="{BB962C8B-B14F-4D97-AF65-F5344CB8AC3E}">
        <p14:creationId xmlns:p14="http://schemas.microsoft.com/office/powerpoint/2010/main" val="180186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452E71-D09C-6909-ACAA-1482B855179F}"/>
              </a:ext>
            </a:extLst>
          </p:cNvPr>
          <p:cNvSpPr>
            <a:spLocks noGrp="1"/>
          </p:cNvSpPr>
          <p:nvPr>
            <p:ph type="title"/>
          </p:nvPr>
        </p:nvSpPr>
        <p:spPr/>
        <p:txBody>
          <a:bodyPr/>
          <a:lstStyle/>
          <a:p>
            <a:r>
              <a:rPr lang="fi-FI" dirty="0"/>
              <a:t>Miten hallitaan vapaaehtoisen turvallisuuteen liittyviä riskejä?</a:t>
            </a:r>
          </a:p>
        </p:txBody>
      </p:sp>
      <p:sp>
        <p:nvSpPr>
          <p:cNvPr id="3" name="Tekstin paikkamerkki 2">
            <a:extLst>
              <a:ext uri="{FF2B5EF4-FFF2-40B4-BE49-F238E27FC236}">
                <a16:creationId xmlns:a16="http://schemas.microsoft.com/office/drawing/2014/main" id="{7D925EF5-9C7D-1F4E-6F47-D2256C7AD590}"/>
              </a:ext>
            </a:extLst>
          </p:cNvPr>
          <p:cNvSpPr>
            <a:spLocks noGrp="1"/>
          </p:cNvSpPr>
          <p:nvPr>
            <p:ph type="body" sz="quarter" idx="11"/>
          </p:nvPr>
        </p:nvSpPr>
        <p:spPr/>
        <p:txBody>
          <a:bodyPr/>
          <a:lstStyle/>
          <a:p>
            <a:r>
              <a:rPr lang="fi-FI" sz="2000" dirty="0"/>
              <a:t>Selvitetään asiakkaan tilanne mahdollisimman tarkkaan, esim. muistisairauden aiheuttama aggressiivisuus  – Asiakkaan haastattelulomake käytössä.</a:t>
            </a:r>
          </a:p>
          <a:p>
            <a:r>
              <a:rPr lang="fi-FI" sz="2000" dirty="0"/>
              <a:t>Asiakkaan ensimmäiseen tapaamiseen ei mennä yksin - </a:t>
            </a:r>
            <a:r>
              <a:rPr lang="fi-FI" sz="2000" dirty="0" err="1"/>
              <a:t>Kohtauttaja</a:t>
            </a:r>
            <a:r>
              <a:rPr lang="fi-FI" sz="2000" dirty="0"/>
              <a:t>-vapaaehtoisrooli käyttöön ystäväparitoimintaan.</a:t>
            </a:r>
          </a:p>
          <a:p>
            <a:r>
              <a:rPr lang="fi-FI" sz="2000" dirty="0"/>
              <a:t>Tarjotaan koulutusta haastavien tilanteiden kohtaamiseen säännöllisesti – Haastavat tilanteet ystävätoiminnassa –koulutusmateriaali.</a:t>
            </a:r>
          </a:p>
          <a:p>
            <a:r>
              <a:rPr lang="fi-FI" sz="2000" dirty="0"/>
              <a:t>Matalalla kynnyksellä yhteys välitykseen tai akuutissa tilanteessa piiriin. Vapaaehtoisella on mahdollisuus vaihtaa asiakasta tai lopettaa.</a:t>
            </a:r>
          </a:p>
          <a:p>
            <a:r>
              <a:rPr lang="fi-FI" sz="2000" dirty="0"/>
              <a:t>Järjestetään säännöllisesti ystävävapaaehtoisten tapaamisia. </a:t>
            </a:r>
          </a:p>
          <a:p>
            <a:r>
              <a:rPr lang="fi-FI" sz="2000" dirty="0"/>
              <a:t>Järjestetään tarvittaessa purkukeskustelu koulutetun henkisen tuen vapaaehtoisen johdolla. Hyödynnetään vaikeissa tilanteissa henkisen tuen vapaaehtoisia.</a:t>
            </a:r>
          </a:p>
          <a:p>
            <a:r>
              <a:rPr lang="fi-FI" sz="2000" dirty="0"/>
              <a:t>Tapaturma- ja vastuuvakuutus käytössä.</a:t>
            </a:r>
          </a:p>
          <a:p>
            <a:pPr marL="0" indent="0">
              <a:buNone/>
            </a:pPr>
            <a:endParaRPr lang="fi-FI" dirty="0"/>
          </a:p>
        </p:txBody>
      </p:sp>
    </p:spTree>
    <p:extLst>
      <p:ext uri="{BB962C8B-B14F-4D97-AF65-F5344CB8AC3E}">
        <p14:creationId xmlns:p14="http://schemas.microsoft.com/office/powerpoint/2010/main" val="74906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602F78-71E3-F4DE-7497-ED6A70F4663F}"/>
              </a:ext>
            </a:extLst>
          </p:cNvPr>
          <p:cNvSpPr>
            <a:spLocks noGrp="1"/>
          </p:cNvSpPr>
          <p:nvPr>
            <p:ph type="title"/>
          </p:nvPr>
        </p:nvSpPr>
        <p:spPr/>
        <p:txBody>
          <a:bodyPr/>
          <a:lstStyle/>
          <a:p>
            <a:r>
              <a:rPr lang="fi-FI" dirty="0"/>
              <a:t>Avunsaamiseen liittyvät riskit</a:t>
            </a:r>
            <a:br>
              <a:rPr lang="fi-FI" dirty="0"/>
            </a:br>
            <a:endParaRPr lang="fi-FI" dirty="0"/>
          </a:p>
        </p:txBody>
      </p:sp>
      <p:sp>
        <p:nvSpPr>
          <p:cNvPr id="3" name="Tekstin paikkamerkki 2">
            <a:extLst>
              <a:ext uri="{FF2B5EF4-FFF2-40B4-BE49-F238E27FC236}">
                <a16:creationId xmlns:a16="http://schemas.microsoft.com/office/drawing/2014/main" id="{6953179A-3544-10CE-21CC-3BB6A204FD0D}"/>
              </a:ext>
            </a:extLst>
          </p:cNvPr>
          <p:cNvSpPr>
            <a:spLocks noGrp="1"/>
          </p:cNvSpPr>
          <p:nvPr>
            <p:ph type="body" sz="quarter" idx="11"/>
          </p:nvPr>
        </p:nvSpPr>
        <p:spPr/>
        <p:txBody>
          <a:bodyPr/>
          <a:lstStyle/>
          <a:p>
            <a:r>
              <a:rPr lang="fi-FI" dirty="0"/>
              <a:t>Apua tarvitseva ja apua pyytävä ei saa apua.</a:t>
            </a:r>
          </a:p>
          <a:p>
            <a:r>
              <a:rPr lang="fi-FI" dirty="0"/>
              <a:t>Välitys ei ota esim. kaikkia ryhmiä asiakkaaksi (esim. nuoret, </a:t>
            </a:r>
            <a:r>
              <a:rPr lang="fi-FI" dirty="0" err="1"/>
              <a:t>maahanmuuttaneet</a:t>
            </a:r>
            <a:r>
              <a:rPr lang="fi-FI" dirty="0"/>
              <a:t>)</a:t>
            </a:r>
          </a:p>
          <a:p>
            <a:r>
              <a:rPr lang="fi-FI" dirty="0"/>
              <a:t>Vapaaehtoisia ei ole riittävästi.</a:t>
            </a:r>
          </a:p>
          <a:p>
            <a:r>
              <a:rPr lang="fi-FI" dirty="0"/>
              <a:t>Välittäjiä ei ole riittävästi yhdistelemään ystäväpareja.</a:t>
            </a:r>
          </a:p>
        </p:txBody>
      </p:sp>
    </p:spTree>
    <p:extLst>
      <p:ext uri="{BB962C8B-B14F-4D97-AF65-F5344CB8AC3E}">
        <p14:creationId xmlns:p14="http://schemas.microsoft.com/office/powerpoint/2010/main" val="396298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024E8-68A7-B32A-4657-E58F07F363C4}"/>
              </a:ext>
            </a:extLst>
          </p:cNvPr>
          <p:cNvSpPr>
            <a:spLocks noGrp="1"/>
          </p:cNvSpPr>
          <p:nvPr>
            <p:ph type="title"/>
          </p:nvPr>
        </p:nvSpPr>
        <p:spPr/>
        <p:txBody>
          <a:bodyPr/>
          <a:lstStyle/>
          <a:p>
            <a:r>
              <a:rPr lang="fi-FI" dirty="0"/>
              <a:t>Miten hallitaan avunsaamiseen liittyviä riskejä?</a:t>
            </a:r>
          </a:p>
        </p:txBody>
      </p:sp>
      <p:sp>
        <p:nvSpPr>
          <p:cNvPr id="3" name="Tekstin paikkamerkki 2">
            <a:extLst>
              <a:ext uri="{FF2B5EF4-FFF2-40B4-BE49-F238E27FC236}">
                <a16:creationId xmlns:a16="http://schemas.microsoft.com/office/drawing/2014/main" id="{E5807C31-EA60-27D9-B478-75D7DA3487C1}"/>
              </a:ext>
            </a:extLst>
          </p:cNvPr>
          <p:cNvSpPr>
            <a:spLocks noGrp="1"/>
          </p:cNvSpPr>
          <p:nvPr>
            <p:ph type="body" sz="quarter" idx="11"/>
          </p:nvPr>
        </p:nvSpPr>
        <p:spPr/>
        <p:txBody>
          <a:bodyPr/>
          <a:lstStyle/>
          <a:p>
            <a:r>
              <a:rPr lang="fi-FI" dirty="0"/>
              <a:t>Kampanjoidaan ja rekrytoidaan jatkuvasti uusia vapaaehtoisia.</a:t>
            </a:r>
          </a:p>
          <a:p>
            <a:r>
              <a:rPr lang="fi-FI" dirty="0"/>
              <a:t>Koulutetaan jatkuvasti uusia vapaaehtoisia. Järjestetään ystäväkursseja.</a:t>
            </a:r>
          </a:p>
          <a:p>
            <a:r>
              <a:rPr lang="fi-FI" dirty="0"/>
              <a:t>Noudatetaan Punaisen Ristin periaatteita, eikä suljeta mitään ryhmää kategorisesti ulkopuolelle. </a:t>
            </a:r>
          </a:p>
          <a:p>
            <a:r>
              <a:rPr lang="fi-FI" dirty="0"/>
              <a:t>Ohjataan tarvittaessa muiden toimijoiden, kuten erityisjärjestöjen avun piiriin.</a:t>
            </a:r>
          </a:p>
          <a:p>
            <a:r>
              <a:rPr lang="fi-FI" dirty="0"/>
              <a:t>Rekrytoidaan uusia välittäjiä ja toimintaan ystävävälitystiiminä.</a:t>
            </a:r>
          </a:p>
          <a:p>
            <a:r>
              <a:rPr lang="fi-FI" dirty="0"/>
              <a:t>Käynnistetään kohtaamispaikkoja, ryhmätoimintaa, vierailijatoimintaa, puhelinystävätoimintaa, jossa yksi vapaaehtoinen voi auttaa useampaa. Näin pystytään tarjoamaan apua useammalle tai ohjaamaan muuhun toimintaan jonotusajaksi.</a:t>
            </a:r>
          </a:p>
        </p:txBody>
      </p:sp>
    </p:spTree>
    <p:extLst>
      <p:ext uri="{BB962C8B-B14F-4D97-AF65-F5344CB8AC3E}">
        <p14:creationId xmlns:p14="http://schemas.microsoft.com/office/powerpoint/2010/main" val="21706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0E4D60-B12E-D896-20DD-D34B91D53C3B}"/>
              </a:ext>
            </a:extLst>
          </p:cNvPr>
          <p:cNvSpPr>
            <a:spLocks noGrp="1"/>
          </p:cNvSpPr>
          <p:nvPr>
            <p:ph type="title"/>
          </p:nvPr>
        </p:nvSpPr>
        <p:spPr/>
        <p:txBody>
          <a:bodyPr/>
          <a:lstStyle/>
          <a:p>
            <a:r>
              <a:rPr lang="fi-FI" dirty="0"/>
              <a:t>Maineriskit</a:t>
            </a:r>
          </a:p>
        </p:txBody>
      </p:sp>
      <p:sp>
        <p:nvSpPr>
          <p:cNvPr id="3" name="Tekstin paikkamerkki 2">
            <a:extLst>
              <a:ext uri="{FF2B5EF4-FFF2-40B4-BE49-F238E27FC236}">
                <a16:creationId xmlns:a16="http://schemas.microsoft.com/office/drawing/2014/main" id="{758F51AD-67F2-7484-77E1-05F32427CE66}"/>
              </a:ext>
            </a:extLst>
          </p:cNvPr>
          <p:cNvSpPr>
            <a:spLocks noGrp="1"/>
          </p:cNvSpPr>
          <p:nvPr>
            <p:ph type="body" sz="quarter" idx="11"/>
          </p:nvPr>
        </p:nvSpPr>
        <p:spPr/>
        <p:txBody>
          <a:bodyPr/>
          <a:lstStyle/>
          <a:p>
            <a:r>
              <a:rPr lang="fi-FI" dirty="0"/>
              <a:t>Tapahtuu väärinkäytöksiä.</a:t>
            </a:r>
          </a:p>
          <a:p>
            <a:r>
              <a:rPr lang="fi-FI" dirty="0"/>
              <a:t>Väärinkäytösepäilyt tai väärinkäytökset tulevat julkisuuteen.</a:t>
            </a:r>
          </a:p>
          <a:p>
            <a:r>
              <a:rPr lang="fi-FI" dirty="0"/>
              <a:t>Tapahtuu huonoa palvelua tai avun epäämistä, joka tulee julkisuuteen.</a:t>
            </a:r>
          </a:p>
          <a:p>
            <a:r>
              <a:rPr lang="fi-FI" dirty="0"/>
              <a:t>Asiakas pettyy saamaansa apuun.</a:t>
            </a:r>
          </a:p>
          <a:p>
            <a:r>
              <a:rPr lang="fi-FI" dirty="0"/>
              <a:t>Vapaaehtoiset eivät pääse toimintaan ja samaan aikaan kerrotaan, että tarvitaan uusia vapaaehtoisia.</a:t>
            </a:r>
          </a:p>
          <a:p>
            <a:r>
              <a:rPr lang="fi-FI" dirty="0"/>
              <a:t>Väärinkäytöksiä tai muita ongelmatilanteita tapahtuu jossain muussa osastossa, mutta epäilykset leviävät koskemaan myös muita osastoja.</a:t>
            </a:r>
          </a:p>
        </p:txBody>
      </p:sp>
    </p:spTree>
    <p:extLst>
      <p:ext uri="{BB962C8B-B14F-4D97-AF65-F5344CB8AC3E}">
        <p14:creationId xmlns:p14="http://schemas.microsoft.com/office/powerpoint/2010/main" val="861242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779042-06F0-339C-09F8-F6667613C63C}"/>
              </a:ext>
            </a:extLst>
          </p:cNvPr>
          <p:cNvSpPr>
            <a:spLocks noGrp="1"/>
          </p:cNvSpPr>
          <p:nvPr>
            <p:ph type="title"/>
          </p:nvPr>
        </p:nvSpPr>
        <p:spPr/>
        <p:txBody>
          <a:bodyPr/>
          <a:lstStyle/>
          <a:p>
            <a:r>
              <a:rPr lang="fi-FI" dirty="0"/>
              <a:t>Miten hallitaan maineriskejä?</a:t>
            </a:r>
          </a:p>
        </p:txBody>
      </p:sp>
      <p:sp>
        <p:nvSpPr>
          <p:cNvPr id="3" name="Tekstin paikkamerkki 2">
            <a:extLst>
              <a:ext uri="{FF2B5EF4-FFF2-40B4-BE49-F238E27FC236}">
                <a16:creationId xmlns:a16="http://schemas.microsoft.com/office/drawing/2014/main" id="{8E168C52-A6C4-1282-3419-46A8F56C10B5}"/>
              </a:ext>
            </a:extLst>
          </p:cNvPr>
          <p:cNvSpPr>
            <a:spLocks noGrp="1"/>
          </p:cNvSpPr>
          <p:nvPr>
            <p:ph type="body" sz="quarter" idx="11"/>
          </p:nvPr>
        </p:nvSpPr>
        <p:spPr/>
        <p:txBody>
          <a:bodyPr/>
          <a:lstStyle/>
          <a:p>
            <a:r>
              <a:rPr lang="fi-FI" sz="2000" dirty="0"/>
              <a:t>Keskustoimisto ja sen viestintä tukevat aina maineriskitilanteissa.</a:t>
            </a:r>
          </a:p>
          <a:p>
            <a:r>
              <a:rPr lang="fi-FI" sz="2000" dirty="0"/>
              <a:t>Jos asiakasta ei pystytä auttamaan esim. liian haastavan tilanteen vuoksi, kerrotaan se hänelle tai hänelle apua pyytävälle selkeästi. Avoimuus vähentää maineriskitilanteita.</a:t>
            </a:r>
          </a:p>
          <a:p>
            <a:r>
              <a:rPr lang="fi-FI" sz="2000" dirty="0"/>
              <a:t>Ohjataan muun avun piiriin, esim. sosiaalitoimisto, muut järjestöt, jos ei itse pystytä auttamaan. Tehdään yhteistyötä paikkakunnan muiden toimijoiden kanssa.</a:t>
            </a:r>
          </a:p>
          <a:p>
            <a:r>
              <a:rPr lang="fi-FI" sz="2000" dirty="0"/>
              <a:t>Tehdään asiakkaalle selväksi, mitä vapaaehtoinen tekee ja ei tee, jolloin ei tule turhia odotuksia. Tehdään ystävätoiminnan sitoumus.</a:t>
            </a:r>
          </a:p>
          <a:p>
            <a:r>
              <a:rPr lang="fi-FI" sz="2000" dirty="0"/>
              <a:t>Rekrytoidaan uusia välittäjiä, jotta saadaan nopeasti uudet vapaaehtoiset mukaan toimintaa. Ellei joku sovellu tehtävään, ohjataan hänet muuhun toimintaan. Ei jätetä tilannetta auki.</a:t>
            </a:r>
          </a:p>
          <a:p>
            <a:r>
              <a:rPr lang="fi-FI" sz="2000" dirty="0"/>
              <a:t>Välittäjien tehtävä on vaativa, mutta jos jaksaminen loppuu ja se näkyy asiakaspalvelussa, on hyvä pitää taukoa tai lopettaa.</a:t>
            </a:r>
          </a:p>
        </p:txBody>
      </p:sp>
    </p:spTree>
    <p:extLst>
      <p:ext uri="{BB962C8B-B14F-4D97-AF65-F5344CB8AC3E}">
        <p14:creationId xmlns:p14="http://schemas.microsoft.com/office/powerpoint/2010/main" val="315622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3C3828-CDEE-8069-24FB-780CFEAAAEBA}"/>
              </a:ext>
            </a:extLst>
          </p:cNvPr>
          <p:cNvSpPr>
            <a:spLocks noGrp="1"/>
          </p:cNvSpPr>
          <p:nvPr>
            <p:ph type="title"/>
          </p:nvPr>
        </p:nvSpPr>
        <p:spPr/>
        <p:txBody>
          <a:bodyPr/>
          <a:lstStyle/>
          <a:p>
            <a:r>
              <a:rPr lang="fi-FI" dirty="0"/>
              <a:t>Toiminnan organisointiin liittyvät riskit</a:t>
            </a:r>
          </a:p>
        </p:txBody>
      </p:sp>
      <p:sp>
        <p:nvSpPr>
          <p:cNvPr id="3" name="Tekstin paikkamerkki 2">
            <a:extLst>
              <a:ext uri="{FF2B5EF4-FFF2-40B4-BE49-F238E27FC236}">
                <a16:creationId xmlns:a16="http://schemas.microsoft.com/office/drawing/2014/main" id="{425D5963-395D-6FB5-5B2F-8072DF73D56D}"/>
              </a:ext>
            </a:extLst>
          </p:cNvPr>
          <p:cNvSpPr>
            <a:spLocks noGrp="1"/>
          </p:cNvSpPr>
          <p:nvPr>
            <p:ph type="body" sz="quarter" idx="11"/>
          </p:nvPr>
        </p:nvSpPr>
        <p:spPr/>
        <p:txBody>
          <a:bodyPr/>
          <a:lstStyle/>
          <a:p>
            <a:r>
              <a:rPr lang="fi-FI" dirty="0"/>
              <a:t>Vastuuvapaaehtoisten riittävyys ja jaksaminen</a:t>
            </a:r>
          </a:p>
          <a:p>
            <a:r>
              <a:rPr lang="fi-FI" dirty="0"/>
              <a:t>Avunsaaminen, pitkä jonotusajat</a:t>
            </a:r>
          </a:p>
          <a:p>
            <a:r>
              <a:rPr lang="fi-FI" dirty="0"/>
              <a:t>Vapaaehtoisen mukaanpääsy</a:t>
            </a:r>
          </a:p>
          <a:p>
            <a:r>
              <a:rPr lang="fi-FI" dirty="0"/>
              <a:t>Vapaaehtoisten riittävyys ja jaksaminen</a:t>
            </a:r>
          </a:p>
          <a:p>
            <a:r>
              <a:rPr lang="fi-FI" dirty="0"/>
              <a:t>Saavutettavuus ja yhdenvertaisuus</a:t>
            </a:r>
          </a:p>
          <a:p>
            <a:pPr marL="0" indent="0">
              <a:buNone/>
            </a:pPr>
            <a:endParaRPr lang="fi-FI" dirty="0"/>
          </a:p>
          <a:p>
            <a:endParaRPr lang="fi-FI" dirty="0"/>
          </a:p>
        </p:txBody>
      </p:sp>
    </p:spTree>
    <p:extLst>
      <p:ext uri="{BB962C8B-B14F-4D97-AF65-F5344CB8AC3E}">
        <p14:creationId xmlns:p14="http://schemas.microsoft.com/office/powerpoint/2010/main" val="343055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p:txBody>
          <a:bodyPr>
            <a:normAutofit/>
          </a:bodyPr>
          <a:lstStyle/>
          <a:p>
            <a:r>
              <a:rPr lang="fi-FI" dirty="0"/>
              <a:t>Lähtökohdat</a:t>
            </a:r>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933819"/>
            <a:ext cx="10515600" cy="3330159"/>
          </a:xfrm>
        </p:spPr>
        <p:txBody>
          <a:bodyPr>
            <a:normAutofit fontScale="92500"/>
          </a:bodyPr>
          <a:lstStyle/>
          <a:p>
            <a:r>
              <a:rPr lang="fi-FI" dirty="0"/>
              <a:t>Materiaalin tarkoituksena on tehdä ystävätoiminnasta mahdollisimman turvallista niin avunsaajalle kuin vapaaehtoiselle.</a:t>
            </a:r>
          </a:p>
          <a:p>
            <a:r>
              <a:rPr lang="fi-FI" dirty="0"/>
              <a:t>Siksi on hyvä pysähtyä pohtimaan ystävätoiminaan liittyviä riskejä ja miettiä, miten riskien hallintaa voidaan lisätä ja niiden toteutumista voidaan vähentää.</a:t>
            </a:r>
          </a:p>
          <a:p>
            <a:r>
              <a:rPr lang="fi-FI" dirty="0"/>
              <a:t>Materiaaliin on koottu yhteen riskeihin ja turvallisuuteen liittyvää tietoa ystävätoiminnan ja Punaisen Ristin materiaaleista, jotta ne ovat helposti löydettävissä yhdestä paikasta.</a:t>
            </a:r>
          </a:p>
          <a:p>
            <a:r>
              <a:rPr lang="fi-FI" dirty="0"/>
              <a:t>Ohje tukee erityisesti ystävävälittäjien ja muiden vastuuvapaaehtoisten työtä.</a:t>
            </a:r>
          </a:p>
          <a:p>
            <a:pPr marL="0" indent="0">
              <a:buNone/>
            </a:pPr>
            <a:endParaRPr lang="fi-FI" dirty="0"/>
          </a:p>
        </p:txBody>
      </p:sp>
    </p:spTree>
    <p:extLst>
      <p:ext uri="{BB962C8B-B14F-4D97-AF65-F5344CB8AC3E}">
        <p14:creationId xmlns:p14="http://schemas.microsoft.com/office/powerpoint/2010/main" val="168362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88018E-1029-0CA5-F260-D7EAA6171C33}"/>
              </a:ext>
            </a:extLst>
          </p:cNvPr>
          <p:cNvSpPr>
            <a:spLocks noGrp="1"/>
          </p:cNvSpPr>
          <p:nvPr>
            <p:ph type="title"/>
          </p:nvPr>
        </p:nvSpPr>
        <p:spPr/>
        <p:txBody>
          <a:bodyPr/>
          <a:lstStyle/>
          <a:p>
            <a:r>
              <a:rPr lang="fi-FI" dirty="0"/>
              <a:t>Miten hallitaan toiminnan organisointiin liittyviä riskejä?</a:t>
            </a:r>
          </a:p>
        </p:txBody>
      </p:sp>
      <p:sp>
        <p:nvSpPr>
          <p:cNvPr id="3" name="Tekstin paikkamerkki 2">
            <a:extLst>
              <a:ext uri="{FF2B5EF4-FFF2-40B4-BE49-F238E27FC236}">
                <a16:creationId xmlns:a16="http://schemas.microsoft.com/office/drawing/2014/main" id="{39E46EBB-849C-8BC1-8D61-A9CC1411D2FD}"/>
              </a:ext>
            </a:extLst>
          </p:cNvPr>
          <p:cNvSpPr>
            <a:spLocks noGrp="1"/>
          </p:cNvSpPr>
          <p:nvPr>
            <p:ph type="body" sz="quarter" idx="11"/>
          </p:nvPr>
        </p:nvSpPr>
        <p:spPr/>
        <p:txBody>
          <a:bodyPr/>
          <a:lstStyle/>
          <a:p>
            <a:r>
              <a:rPr lang="fi-FI" dirty="0"/>
              <a:t>Rekrytoidaan piirin tuella uusia vastuuvapaaehtoisia ja järjestetään vapaaehtoisille riittävästi tukea (piiri)</a:t>
            </a:r>
          </a:p>
          <a:p>
            <a:r>
              <a:rPr lang="fi-FI" dirty="0"/>
              <a:t>Rekrytoidaan ja otetaan mukaan uusia vapaaehtoisia, jotta voidaan tarjota ystävää nopeasti.</a:t>
            </a:r>
          </a:p>
          <a:p>
            <a:r>
              <a:rPr lang="fi-FI" dirty="0"/>
              <a:t>Järjestetään vapaaehtoisille mentoritoimintaa ja kokoonnutaan yhteen vertaistuen äärelle. Piiri järjestää aluetapaamisia ja täydennyskoulutuksia.</a:t>
            </a:r>
          </a:p>
          <a:p>
            <a:r>
              <a:rPr lang="fi-FI" dirty="0"/>
              <a:t>Varmistetaan että kaikki vapaaehtoiset ovat saaneet riittävästi tietoa Punaisen Ristin periaatteista.</a:t>
            </a:r>
          </a:p>
          <a:p>
            <a:r>
              <a:rPr lang="fi-FI" dirty="0"/>
              <a:t>Varmistetaan, että kaikilla vastuuvapaaehtoisilla riittävä osaaminen Punaisen Ristin periaatteista.</a:t>
            </a:r>
          </a:p>
          <a:p>
            <a:r>
              <a:rPr lang="fi-FI" dirty="0"/>
              <a:t>Hyödynnetään ystävätoiminnan käsikirjaa ja ohjeita.</a:t>
            </a:r>
          </a:p>
          <a:p>
            <a:endParaRPr lang="fi-FI" dirty="0"/>
          </a:p>
          <a:p>
            <a:endParaRPr lang="fi-FI" dirty="0"/>
          </a:p>
        </p:txBody>
      </p:sp>
    </p:spTree>
    <p:extLst>
      <p:ext uri="{BB962C8B-B14F-4D97-AF65-F5344CB8AC3E}">
        <p14:creationId xmlns:p14="http://schemas.microsoft.com/office/powerpoint/2010/main" val="115163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939140-D8F7-EA3A-60CD-26157DF7D6B2}"/>
              </a:ext>
            </a:extLst>
          </p:cNvPr>
          <p:cNvSpPr>
            <a:spLocks noGrp="1"/>
          </p:cNvSpPr>
          <p:nvPr>
            <p:ph type="ctrTitle"/>
          </p:nvPr>
        </p:nvSpPr>
        <p:spPr/>
        <p:txBody>
          <a:bodyPr/>
          <a:lstStyle/>
          <a:p>
            <a:r>
              <a:rPr lang="fi-FI" dirty="0"/>
              <a:t>Väärinkäytöksiin puuttuminen</a:t>
            </a:r>
          </a:p>
        </p:txBody>
      </p:sp>
    </p:spTree>
    <p:extLst>
      <p:ext uri="{BB962C8B-B14F-4D97-AF65-F5344CB8AC3E}">
        <p14:creationId xmlns:p14="http://schemas.microsoft.com/office/powerpoint/2010/main" val="371759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A95D4E-53ED-D0D1-7F01-68268A029093}"/>
              </a:ext>
            </a:extLst>
          </p:cNvPr>
          <p:cNvSpPr>
            <a:spLocks noGrp="1"/>
          </p:cNvSpPr>
          <p:nvPr>
            <p:ph type="title"/>
          </p:nvPr>
        </p:nvSpPr>
        <p:spPr/>
        <p:txBody>
          <a:bodyPr/>
          <a:lstStyle/>
          <a:p>
            <a:r>
              <a:rPr lang="fi-FI" dirty="0"/>
              <a:t>Väärinkäytöksiin puuttuminen</a:t>
            </a:r>
          </a:p>
        </p:txBody>
      </p:sp>
      <p:sp>
        <p:nvSpPr>
          <p:cNvPr id="3" name="Tekstin paikkamerkki 2">
            <a:extLst>
              <a:ext uri="{FF2B5EF4-FFF2-40B4-BE49-F238E27FC236}">
                <a16:creationId xmlns:a16="http://schemas.microsoft.com/office/drawing/2014/main" id="{07D577E9-1852-F768-62F3-265FC9C57351}"/>
              </a:ext>
            </a:extLst>
          </p:cNvPr>
          <p:cNvSpPr>
            <a:spLocks noGrp="1"/>
          </p:cNvSpPr>
          <p:nvPr>
            <p:ph type="body" sz="quarter" idx="11"/>
          </p:nvPr>
        </p:nvSpPr>
        <p:spPr>
          <a:xfrm>
            <a:off x="838200" y="1532586"/>
            <a:ext cx="10515600" cy="2944813"/>
          </a:xfrm>
        </p:spPr>
        <p:txBody>
          <a:bodyPr/>
          <a:lstStyle/>
          <a:p>
            <a:pPr algn="l" fontAlgn="base"/>
            <a:r>
              <a:rPr lang="fi-FI" sz="2000" b="0" i="0" dirty="0">
                <a:solidFill>
                  <a:srgbClr val="241F20"/>
                </a:solidFill>
                <a:effectLst/>
                <a:latin typeface="Arial" panose="020B0604020202020204" pitchFamily="34" charset="0"/>
              </a:rPr>
              <a:t>Avoimuus ja rehellisyys ovat edellytyksiä Punaisen Ristin toiminnan taloudelliselle, sosiaaliselle ja eettiselle kestävyydelle. Siksi on tärkeää, että mahdollisiin väärinkäytöksiin puututaan nopeasti ja määrätietoisesti. Väärinkäytöksistä ilmoittaminen on jokaisen Suomen Punaisen Ristin edustajan oikeus ja velvollisuus, eikä siitä saa aiheutua ilmoittajalle kielteisiä seurauksia.</a:t>
            </a:r>
          </a:p>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Jos havaitsen väärinkäytöksiä, ilmoitan niistä välittömästi järjestölle, joka vastaa ilmoituksen asianmukaisesta käsittelystä.</a:t>
            </a:r>
          </a:p>
          <a:p>
            <a:pPr fontAlgn="base"/>
            <a:r>
              <a:rPr lang="fi-FI" b="1" i="0" dirty="0">
                <a:solidFill>
                  <a:srgbClr val="CC0000"/>
                </a:solidFill>
                <a:effectLst/>
                <a:latin typeface="Arial" panose="020B0604020202020204" pitchFamily="34" charset="0"/>
                <a:hlinkClick r:id="rId2"/>
              </a:rPr>
              <a:t>Vapaaehtoisten uhka- ja vaaratilanne-työkalu</a:t>
            </a:r>
            <a:endParaRPr lang="fi-FI" b="1" i="0" dirty="0">
              <a:solidFill>
                <a:srgbClr val="CC0000"/>
              </a:solidFill>
              <a:effectLst/>
              <a:latin typeface="Arial" panose="020B0604020202020204" pitchFamily="34" charset="0"/>
            </a:endParaRPr>
          </a:p>
          <a:p>
            <a:pPr lvl="1" fontAlgn="base"/>
            <a:r>
              <a:rPr lang="fi-FI" b="0" i="0" dirty="0">
                <a:solidFill>
                  <a:srgbClr val="241F20"/>
                </a:solidFill>
                <a:effectLst/>
                <a:latin typeface="Arial" panose="020B0604020202020204" pitchFamily="34" charset="0"/>
              </a:rPr>
              <a:t>Työkalun avulla vapaaehtoiset voivat ilmoittaa vapaaehtoistehtävissä tapahtuneista vapaaehtoisiin kohdistuneista ulkoisista uhka- ja vaaratilanteista. Ilmoituksen voi jättää joko uhkaavan tilanteen kokenut vapaaehtoinen itse, tai esim. ryhmänvetäjä tai vastuuvapaaehtoinen.</a:t>
            </a:r>
          </a:p>
          <a:p>
            <a:pPr fontAlgn="base"/>
            <a:r>
              <a:rPr lang="fi-FI" sz="2000" b="0" i="0" dirty="0">
                <a:solidFill>
                  <a:srgbClr val="241F20"/>
                </a:solidFill>
                <a:effectLst/>
                <a:latin typeface="Arial" panose="020B0604020202020204" pitchFamily="34" charset="0"/>
              </a:rPr>
              <a:t>Jos kokemasi uhka- tai vaaratilanne on kohdistunut sinuun järjestön sisältä käsin tai haluat jättää anonyymin uhka- ja vaaratilanneilmoituksen, jätä ilmoitus  väärinkäytösilmoitustyökalun avulla </a:t>
            </a:r>
            <a:r>
              <a:rPr lang="fi-FI" sz="2000" b="0" i="0" u="none" strike="noStrike" dirty="0">
                <a:solidFill>
                  <a:srgbClr val="0066CC"/>
                </a:solidFill>
                <a:effectLst/>
                <a:latin typeface="Arial" panose="020B0604020202020204" pitchFamily="34" charset="0"/>
                <a:hlinkClick r:id="rId3"/>
              </a:rPr>
              <a:t>Juuriharja | </a:t>
            </a:r>
            <a:r>
              <a:rPr lang="fi-FI" sz="2000" b="0" i="0" u="none" strike="noStrike" dirty="0" err="1">
                <a:solidFill>
                  <a:srgbClr val="0066CC"/>
                </a:solidFill>
                <a:effectLst/>
                <a:latin typeface="Arial" panose="020B0604020202020204" pitchFamily="34" charset="0"/>
                <a:hlinkClick r:id="rId3"/>
              </a:rPr>
              <a:t>First</a:t>
            </a:r>
            <a:r>
              <a:rPr lang="fi-FI" sz="2000" b="0" i="0" u="none" strike="noStrike" dirty="0">
                <a:solidFill>
                  <a:srgbClr val="0066CC"/>
                </a:solidFill>
                <a:effectLst/>
                <a:latin typeface="Arial" panose="020B0604020202020204" pitchFamily="34" charset="0"/>
                <a:hlinkClick r:id="rId3"/>
              </a:rPr>
              <a:t> </a:t>
            </a:r>
            <a:r>
              <a:rPr lang="fi-FI" sz="2000" b="0" i="0" u="none" strike="noStrike" dirty="0" err="1">
                <a:solidFill>
                  <a:srgbClr val="0066CC"/>
                </a:solidFill>
                <a:effectLst/>
                <a:latin typeface="Arial" panose="020B0604020202020204" pitchFamily="34" charset="0"/>
                <a:hlinkClick r:id="rId3"/>
              </a:rPr>
              <a:t>Whistle</a:t>
            </a:r>
            <a:r>
              <a:rPr lang="fi-FI" sz="2000" b="0" i="0" u="none" strike="noStrike" dirty="0">
                <a:solidFill>
                  <a:srgbClr val="0066CC"/>
                </a:solidFill>
                <a:effectLst/>
                <a:latin typeface="Arial" panose="020B0604020202020204" pitchFamily="34" charset="0"/>
                <a:hlinkClick r:id="rId3"/>
              </a:rPr>
              <a:t> Service</a:t>
            </a:r>
            <a:endParaRPr lang="fi-FI" sz="2000" b="1" i="0" dirty="0">
              <a:solidFill>
                <a:srgbClr val="CC0000"/>
              </a:solidFill>
              <a:effectLst/>
              <a:latin typeface="Arial" panose="020B0604020202020204" pitchFamily="34" charset="0"/>
            </a:endParaRPr>
          </a:p>
          <a:p>
            <a:pPr marL="0" indent="0" algn="l" fontAlgn="base">
              <a:buNone/>
            </a:pPr>
            <a:endParaRPr lang="fi-FI" b="0" i="0" dirty="0">
              <a:solidFill>
                <a:srgbClr val="241F20"/>
              </a:solidFill>
              <a:effectLst/>
              <a:latin typeface="Arial" panose="020B0604020202020204" pitchFamily="34" charset="0"/>
            </a:endParaRPr>
          </a:p>
          <a:p>
            <a:endParaRPr lang="fi-FI" dirty="0"/>
          </a:p>
        </p:txBody>
      </p:sp>
    </p:spTree>
    <p:extLst>
      <p:ext uri="{BB962C8B-B14F-4D97-AF65-F5344CB8AC3E}">
        <p14:creationId xmlns:p14="http://schemas.microsoft.com/office/powerpoint/2010/main" val="183763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19D9F8-6C39-B93C-B848-8EAAA38D5E67}"/>
              </a:ext>
            </a:extLst>
          </p:cNvPr>
          <p:cNvSpPr>
            <a:spLocks noGrp="1"/>
          </p:cNvSpPr>
          <p:nvPr>
            <p:ph type="title"/>
          </p:nvPr>
        </p:nvSpPr>
        <p:spPr/>
        <p:txBody>
          <a:bodyPr/>
          <a:lstStyle/>
          <a:p>
            <a:r>
              <a:rPr lang="fi-FI" dirty="0"/>
              <a:t>Haastavat tilanteet ystävätoiminnassa -koulutusmateriaali</a:t>
            </a:r>
          </a:p>
        </p:txBody>
      </p:sp>
      <p:sp>
        <p:nvSpPr>
          <p:cNvPr id="3" name="Tekstin paikkamerkki 2">
            <a:extLst>
              <a:ext uri="{FF2B5EF4-FFF2-40B4-BE49-F238E27FC236}">
                <a16:creationId xmlns:a16="http://schemas.microsoft.com/office/drawing/2014/main" id="{9A76A663-7DF3-7689-5FA5-532E6C46C521}"/>
              </a:ext>
            </a:extLst>
          </p:cNvPr>
          <p:cNvSpPr>
            <a:spLocks noGrp="1"/>
          </p:cNvSpPr>
          <p:nvPr>
            <p:ph type="body" sz="quarter" idx="11"/>
          </p:nvPr>
        </p:nvSpPr>
        <p:spPr/>
        <p:txBody>
          <a:bodyPr/>
          <a:lstStyle/>
          <a:p>
            <a:r>
              <a:rPr lang="fi-FI" dirty="0"/>
              <a:t>Asiakkaan kohtaamiseen liittyviä riskejä käsitellään tällä kurssilla.</a:t>
            </a:r>
          </a:p>
          <a:p>
            <a:r>
              <a:rPr lang="fi-FI" dirty="0"/>
              <a:t>Pyytäkää ystäväkouluttajaa mukaan esim. vapaaehtoisten tai välittäjien tapaamiseen alustamaan materiaalin pohjalta.</a:t>
            </a:r>
          </a:p>
          <a:p>
            <a:r>
              <a:rPr lang="fi-FI" dirty="0"/>
              <a:t>Aiheet:</a:t>
            </a:r>
          </a:p>
          <a:p>
            <a:pPr marL="527050" indent="-514350">
              <a:spcBef>
                <a:spcPts val="0"/>
              </a:spcBef>
              <a:buSzPts val="2600"/>
            </a:pPr>
            <a:r>
              <a:rPr lang="fi-FI" sz="2000" dirty="0"/>
              <a:t>Muistisäännöt haastavissa tilanteissa</a:t>
            </a:r>
          </a:p>
          <a:p>
            <a:pPr marL="527050" indent="-514350">
              <a:spcBef>
                <a:spcPts val="0"/>
              </a:spcBef>
              <a:buSzPts val="2600"/>
            </a:pPr>
            <a:r>
              <a:rPr lang="fi-FI" sz="2000" dirty="0"/>
              <a:t>Vuorovaikutus haastavissa tilanteissa</a:t>
            </a:r>
          </a:p>
          <a:p>
            <a:pPr marL="527050" indent="-514350">
              <a:spcBef>
                <a:spcPts val="0"/>
              </a:spcBef>
              <a:buSzPts val="2600"/>
            </a:pPr>
            <a:r>
              <a:rPr lang="fi-FI" sz="2000" dirty="0"/>
              <a:t>Haastavien asioiden puheeksi ottaminen</a:t>
            </a:r>
          </a:p>
          <a:p>
            <a:pPr marL="527050" indent="-514350">
              <a:spcBef>
                <a:spcPts val="0"/>
              </a:spcBef>
              <a:buSzPts val="2600"/>
            </a:pPr>
            <a:r>
              <a:rPr lang="fi-FI" sz="2000" dirty="0"/>
              <a:t>Tuen piiriin ohjaaminen, huoli-ilmoitus, mistä apua?</a:t>
            </a:r>
            <a:endParaRPr lang="fi-FI" dirty="0"/>
          </a:p>
          <a:p>
            <a:pPr marL="527050" indent="-514350">
              <a:spcBef>
                <a:spcPts val="0"/>
              </a:spcBef>
              <a:buSzPts val="2600"/>
            </a:pPr>
            <a:r>
              <a:rPr lang="fi-FI" sz="2000" dirty="0"/>
              <a:t>Ystävävapaaehtoisten tuki ja hyvinvointi</a:t>
            </a:r>
          </a:p>
          <a:p>
            <a:pPr lvl="1"/>
            <a:endParaRPr lang="fi-FI" dirty="0"/>
          </a:p>
        </p:txBody>
      </p:sp>
    </p:spTree>
    <p:extLst>
      <p:ext uri="{BB962C8B-B14F-4D97-AF65-F5344CB8AC3E}">
        <p14:creationId xmlns:p14="http://schemas.microsoft.com/office/powerpoint/2010/main" val="1715578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106" y="665071"/>
            <a:ext cx="8568181" cy="402376"/>
          </a:xfrm>
          <a:prstGeom prst="rect">
            <a:avLst/>
          </a:prstGeom>
        </p:spPr>
        <p:txBody>
          <a:bodyPr vert="horz" wrap="square" lIns="0" tIns="11516" rIns="0" bIns="0" rtlCol="0">
            <a:spAutoFit/>
          </a:bodyPr>
          <a:lstStyle/>
          <a:p>
            <a:pPr marL="11516">
              <a:spcBef>
                <a:spcPts val="91"/>
              </a:spcBef>
            </a:pPr>
            <a:r>
              <a:rPr lang="fi-FI" sz="2539" spc="23" dirty="0">
                <a:solidFill>
                  <a:schemeClr val="tx1"/>
                </a:solidFill>
                <a:latin typeface="Verdana" panose="020B0604030504040204" pitchFamily="34" charset="0"/>
                <a:ea typeface="Verdana" panose="020B0604030504040204" pitchFamily="34" charset="0"/>
                <a:cs typeface="Verdana" panose="020B0604030504040204" pitchFamily="34" charset="0"/>
              </a:rPr>
              <a:t>Omasta turvallisuudesta huolehtiminen</a:t>
            </a:r>
            <a:endParaRPr sz="2539"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8C6AE5EC-8AD1-4A23-894C-34F5A00BFEF2}"/>
              </a:ext>
            </a:extLst>
          </p:cNvPr>
          <p:cNvGraphicFramePr/>
          <p:nvPr/>
        </p:nvGraphicFramePr>
        <p:xfrm>
          <a:off x="1950106" y="1193754"/>
          <a:ext cx="8153592" cy="484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AA848C4-C9CD-4E2A-819D-4ACE75C723AE}"/>
              </a:ext>
            </a:extLst>
          </p:cNvPr>
          <p:cNvPicPr>
            <a:picLocks noChangeAspect="1"/>
          </p:cNvPicPr>
          <p:nvPr/>
        </p:nvPicPr>
        <p:blipFill>
          <a:blip r:embed="rId8"/>
          <a:stretch>
            <a:fillRect/>
          </a:stretch>
        </p:blipFill>
        <p:spPr>
          <a:xfrm>
            <a:off x="9274519" y="6041816"/>
            <a:ext cx="1520520" cy="750123"/>
          </a:xfrm>
          <a:prstGeom prst="rect">
            <a:avLst/>
          </a:prstGeom>
        </p:spPr>
      </p:pic>
    </p:spTree>
    <p:extLst>
      <p:ext uri="{BB962C8B-B14F-4D97-AF65-F5344CB8AC3E}">
        <p14:creationId xmlns:p14="http://schemas.microsoft.com/office/powerpoint/2010/main" val="1338307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8C278CB-246D-4480-8FC3-1E83B3C49CEA}"/>
              </a:ext>
            </a:extLst>
          </p:cNvPr>
          <p:cNvGraphicFramePr/>
          <p:nvPr/>
        </p:nvGraphicFramePr>
        <p:xfrm>
          <a:off x="2019204" y="554167"/>
          <a:ext cx="8153592" cy="548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AA848C4-C9CD-4E2A-819D-4ACE75C723AE}"/>
              </a:ext>
            </a:extLst>
          </p:cNvPr>
          <p:cNvPicPr>
            <a:picLocks noChangeAspect="1"/>
          </p:cNvPicPr>
          <p:nvPr/>
        </p:nvPicPr>
        <p:blipFill>
          <a:blip r:embed="rId8"/>
          <a:stretch>
            <a:fillRect/>
          </a:stretch>
        </p:blipFill>
        <p:spPr>
          <a:xfrm>
            <a:off x="9274519" y="6041816"/>
            <a:ext cx="1520520" cy="750123"/>
          </a:xfrm>
          <a:prstGeom prst="rect">
            <a:avLst/>
          </a:prstGeom>
        </p:spPr>
      </p:pic>
    </p:spTree>
    <p:extLst>
      <p:ext uri="{BB962C8B-B14F-4D97-AF65-F5344CB8AC3E}">
        <p14:creationId xmlns:p14="http://schemas.microsoft.com/office/powerpoint/2010/main" val="3418213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106" y="648870"/>
            <a:ext cx="7324413" cy="402376"/>
          </a:xfrm>
          <a:prstGeom prst="rect">
            <a:avLst/>
          </a:prstGeom>
        </p:spPr>
        <p:txBody>
          <a:bodyPr vert="horz" wrap="square" lIns="0" tIns="11516" rIns="0" bIns="0" rtlCol="0">
            <a:spAutoFit/>
          </a:bodyPr>
          <a:lstStyle/>
          <a:p>
            <a:pPr marL="11516">
              <a:spcBef>
                <a:spcPts val="91"/>
              </a:spcBef>
            </a:pPr>
            <a:r>
              <a:rPr lang="fi-FI" sz="2539" dirty="0">
                <a:solidFill>
                  <a:srgbClr val="000000"/>
                </a:solidFill>
                <a:latin typeface="Verdana"/>
                <a:ea typeface="Verdana" panose="020B0604030504040204" pitchFamily="34" charset="0"/>
                <a:cs typeface="+mj-cs"/>
              </a:rPr>
              <a:t>Yhteenveto</a:t>
            </a:r>
            <a:endParaRPr sz="2539"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bject 3"/>
          <p:cNvSpPr txBox="1"/>
          <p:nvPr/>
        </p:nvSpPr>
        <p:spPr>
          <a:xfrm>
            <a:off x="1747064" y="1425151"/>
            <a:ext cx="3454912" cy="4872742"/>
          </a:xfrm>
          <a:prstGeom prst="rect">
            <a:avLst/>
          </a:prstGeom>
        </p:spPr>
        <p:txBody>
          <a:bodyPr vert="horz" wrap="square" lIns="0" tIns="42035" rIns="0" bIns="0" rtlCol="0">
            <a:spAutoFit/>
          </a:bodyPr>
          <a:lstStyle/>
          <a:p>
            <a:pPr marL="322458" indent="-310942" defTabSz="829178">
              <a:spcBef>
                <a:spcPts val="331"/>
              </a:spcBef>
              <a:buFont typeface="Arial" panose="020B0604020202020204" pitchFamily="34" charset="0"/>
              <a:buChar char="•"/>
              <a:tabLst>
                <a:tab pos="729561" algn="l"/>
                <a:tab pos="730137" algn="l"/>
              </a:tabLst>
            </a:pPr>
            <a:r>
              <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rPr>
              <a:t>Itsesuojelu on:</a:t>
            </a:r>
          </a:p>
          <a:p>
            <a:pPr marL="322458" indent="-310942" defTabSz="829178">
              <a:spcBef>
                <a:spcPts val="331"/>
              </a:spcBef>
              <a:buFont typeface="Arial" panose="020B0604020202020204" pitchFamily="34" charset="0"/>
              <a:buChar char="•"/>
              <a:tabLst>
                <a:tab pos="729561" algn="l"/>
                <a:tab pos="730137" algn="l"/>
              </a:tabLst>
            </a:pPr>
            <a:endPar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737047" lvl="1" indent="-310942" defTabSz="829178">
              <a:spcBef>
                <a:spcPts val="331"/>
              </a:spcBef>
              <a:buFont typeface="Arial" panose="020B0604020202020204" pitchFamily="34" charset="0"/>
              <a:buChar char="•"/>
              <a:tabLst>
                <a:tab pos="729561" algn="l"/>
                <a:tab pos="730137" algn="l"/>
              </a:tabLst>
            </a:pPr>
            <a:r>
              <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rPr>
              <a:t>Ennakointia</a:t>
            </a:r>
            <a:br>
              <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rPr>
            </a:br>
            <a:endPar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737047" lvl="1" indent="-310942" defTabSz="829178">
              <a:spcBef>
                <a:spcPts val="331"/>
              </a:spcBef>
              <a:buFont typeface="Arial" panose="020B0604020202020204" pitchFamily="34" charset="0"/>
              <a:buChar char="•"/>
              <a:tabLst>
                <a:tab pos="729561" algn="l"/>
                <a:tab pos="730137" algn="l"/>
              </a:tabLst>
            </a:pPr>
            <a:r>
              <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rPr>
              <a:t>hyviä vuorovaikutustaitoja</a:t>
            </a:r>
            <a:br>
              <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rPr>
            </a:br>
            <a:endPar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737047" lvl="1" indent="-310942" defTabSz="829178">
              <a:spcBef>
                <a:spcPts val="331"/>
              </a:spcBef>
              <a:buFont typeface="Arial" panose="020B0604020202020204" pitchFamily="34" charset="0"/>
              <a:buChar char="•"/>
              <a:tabLst>
                <a:tab pos="729561" algn="l"/>
                <a:tab pos="730137" algn="l"/>
              </a:tabLst>
            </a:pPr>
            <a:r>
              <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rPr>
              <a:t>kunnioittavaa asennetta</a:t>
            </a:r>
            <a:br>
              <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rPr>
            </a:br>
            <a:endPar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737047" lvl="1" indent="-310942" defTabSz="829178">
              <a:spcBef>
                <a:spcPts val="331"/>
              </a:spcBef>
              <a:buFont typeface="Arial" panose="020B0604020202020204" pitchFamily="34" charset="0"/>
              <a:buChar char="•"/>
              <a:tabLst>
                <a:tab pos="729561" algn="l"/>
                <a:tab pos="730137" algn="l"/>
              </a:tabLst>
            </a:pPr>
            <a:r>
              <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rPr>
              <a:t>pienessä määrin myös tekniikkaa</a:t>
            </a:r>
          </a:p>
          <a:p>
            <a:pPr marL="426105" lvl="1" defTabSz="829178">
              <a:spcBef>
                <a:spcPts val="331"/>
              </a:spcBef>
              <a:tabLst>
                <a:tab pos="729561" algn="l"/>
                <a:tab pos="730137" algn="l"/>
              </a:tabLst>
            </a:pPr>
            <a:br>
              <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rPr>
            </a:br>
            <a:endParaRPr lang="fi-FI" sz="1814"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1516" defTabSz="829178">
              <a:spcBef>
                <a:spcPts val="331"/>
              </a:spcBef>
              <a:tabLst>
                <a:tab pos="729561" algn="l"/>
                <a:tab pos="730137" algn="l"/>
              </a:tabLst>
            </a:pPr>
            <a:endParaRPr lang="en-US" sz="1814"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26105" indent="-414589" defTabSz="829178">
              <a:spcBef>
                <a:spcPts val="331"/>
              </a:spcBef>
              <a:buFont typeface="Arial" panose="020B0604020202020204" pitchFamily="34" charset="0"/>
              <a:buChar char="•"/>
              <a:tabLst>
                <a:tab pos="729561" algn="l"/>
                <a:tab pos="730137" algn="l"/>
              </a:tabLst>
            </a:pPr>
            <a:endParaRPr lang="fi-FI" sz="2176" dirty="0">
              <a:solidFill>
                <a:prstClr val="black"/>
              </a:solidFill>
              <a:latin typeface="Lucida Sans"/>
              <a:cs typeface="Lucida Sans"/>
            </a:endParaRPr>
          </a:p>
        </p:txBody>
      </p:sp>
      <p:pic>
        <p:nvPicPr>
          <p:cNvPr id="8" name="Kuva 7">
            <a:extLst>
              <a:ext uri="{FF2B5EF4-FFF2-40B4-BE49-F238E27FC236}">
                <a16:creationId xmlns:a16="http://schemas.microsoft.com/office/drawing/2014/main" id="{8577A759-13D3-4E17-BD91-D3048286CC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4116" y="1635817"/>
            <a:ext cx="5178115" cy="3449919"/>
          </a:xfrm>
          <a:prstGeom prst="rect">
            <a:avLst/>
          </a:prstGeom>
        </p:spPr>
      </p:pic>
      <p:sp>
        <p:nvSpPr>
          <p:cNvPr id="4" name="Tekstiruutu 3">
            <a:extLst>
              <a:ext uri="{FF2B5EF4-FFF2-40B4-BE49-F238E27FC236}">
                <a16:creationId xmlns:a16="http://schemas.microsoft.com/office/drawing/2014/main" id="{50B8F1F9-03E7-4DCB-98F0-3A53C6AA6246}"/>
              </a:ext>
            </a:extLst>
          </p:cNvPr>
          <p:cNvSpPr txBox="1"/>
          <p:nvPr/>
        </p:nvSpPr>
        <p:spPr>
          <a:xfrm>
            <a:off x="8990547" y="5085737"/>
            <a:ext cx="1933824" cy="231923"/>
          </a:xfrm>
          <a:prstGeom prst="rect">
            <a:avLst/>
          </a:prstGeom>
          <a:noFill/>
        </p:spPr>
        <p:txBody>
          <a:bodyPr wrap="square" rtlCol="0">
            <a:spAutoFit/>
          </a:bodyPr>
          <a:lstStyle/>
          <a:p>
            <a:pPr defTabSz="829178"/>
            <a:r>
              <a:rPr lang="fi-FI" sz="907" dirty="0">
                <a:solidFill>
                  <a:prstClr val="black"/>
                </a:solidFill>
                <a:latin typeface="Verdana" panose="020B0604030504040204" pitchFamily="34" charset="0"/>
                <a:ea typeface="Verdana" panose="020B0604030504040204" pitchFamily="34" charset="0"/>
                <a:cs typeface="Verdana" panose="020B0604030504040204" pitchFamily="34" charset="0"/>
              </a:rPr>
              <a:t>Kuva: Joonas Brandt / SPR</a:t>
            </a:r>
          </a:p>
        </p:txBody>
      </p:sp>
      <p:pic>
        <p:nvPicPr>
          <p:cNvPr id="6" name="Picture 5">
            <a:extLst>
              <a:ext uri="{FF2B5EF4-FFF2-40B4-BE49-F238E27FC236}">
                <a16:creationId xmlns:a16="http://schemas.microsoft.com/office/drawing/2014/main" id="{34E96CFB-4E1F-4191-B06A-1EBE23ECE3DB}"/>
              </a:ext>
            </a:extLst>
          </p:cNvPr>
          <p:cNvPicPr>
            <a:picLocks noChangeAspect="1"/>
          </p:cNvPicPr>
          <p:nvPr/>
        </p:nvPicPr>
        <p:blipFill>
          <a:blip r:embed="rId4"/>
          <a:stretch>
            <a:fillRect/>
          </a:stretch>
        </p:blipFill>
        <p:spPr>
          <a:xfrm>
            <a:off x="9274519" y="6041816"/>
            <a:ext cx="1520520" cy="750123"/>
          </a:xfrm>
          <a:prstGeom prst="rect">
            <a:avLst/>
          </a:prstGeom>
        </p:spPr>
      </p:pic>
    </p:spTree>
    <p:extLst>
      <p:ext uri="{BB962C8B-B14F-4D97-AF65-F5344CB8AC3E}">
        <p14:creationId xmlns:p14="http://schemas.microsoft.com/office/powerpoint/2010/main" val="3849719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36FD50-9A13-08E3-7AE5-231740F46784}"/>
              </a:ext>
            </a:extLst>
          </p:cNvPr>
          <p:cNvSpPr>
            <a:spLocks noGrp="1"/>
          </p:cNvSpPr>
          <p:nvPr>
            <p:ph type="title"/>
          </p:nvPr>
        </p:nvSpPr>
        <p:spPr>
          <a:xfrm>
            <a:off x="838200" y="750836"/>
            <a:ext cx="10515600" cy="1384995"/>
          </a:xfrm>
        </p:spPr>
        <p:txBody>
          <a:bodyPr/>
          <a:lstStyle/>
          <a:p>
            <a:r>
              <a:rPr lang="fi-FI" dirty="0">
                <a:hlinkClick r:id="rId2"/>
              </a:rPr>
              <a:t>Eettinen, vastuullinen, ilmastoystävällinen ja turvallinen vapaaehtoistoiminta</a:t>
            </a:r>
            <a:r>
              <a:rPr lang="fi-FI" dirty="0"/>
              <a:t> – Materiaalia </a:t>
            </a:r>
            <a:r>
              <a:rPr lang="fi-FI" dirty="0" err="1"/>
              <a:t>Rednetissä</a:t>
            </a:r>
            <a:br>
              <a:rPr lang="fi-FI" i="0" dirty="0">
                <a:effectLst/>
                <a:latin typeface="Arial" panose="020B0604020202020204" pitchFamily="34" charset="0"/>
              </a:rPr>
            </a:br>
            <a:endParaRPr lang="fi-FI" dirty="0"/>
          </a:p>
        </p:txBody>
      </p:sp>
      <p:sp>
        <p:nvSpPr>
          <p:cNvPr id="3" name="Tekstin paikkamerkki 2">
            <a:extLst>
              <a:ext uri="{FF2B5EF4-FFF2-40B4-BE49-F238E27FC236}">
                <a16:creationId xmlns:a16="http://schemas.microsoft.com/office/drawing/2014/main" id="{03AC91C1-8296-3EA7-337C-1F0767C888BE}"/>
              </a:ext>
            </a:extLst>
          </p:cNvPr>
          <p:cNvSpPr>
            <a:spLocks noGrp="1"/>
          </p:cNvSpPr>
          <p:nvPr>
            <p:ph type="body" sz="quarter" idx="11"/>
          </p:nvPr>
        </p:nvSpPr>
        <p:spPr>
          <a:xfrm>
            <a:off x="838200" y="1933819"/>
            <a:ext cx="10515600" cy="3809504"/>
          </a:xfrm>
        </p:spPr>
        <p:txBody>
          <a:bodyPr/>
          <a:lstStyle/>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3"/>
              </a:rPr>
              <a:t>Turvallisemman tilan periaatteet Punaisen Ristin </a:t>
            </a:r>
            <a:r>
              <a:rPr lang="fi-FI" b="0" i="0" u="none" strike="noStrike" dirty="0" err="1">
                <a:solidFill>
                  <a:srgbClr val="333333"/>
                </a:solidFill>
                <a:effectLst/>
                <a:latin typeface="Arial" panose="020B0604020202020204" pitchFamily="34" charset="0"/>
                <a:hlinkClick r:id="rId3"/>
              </a:rPr>
              <a:t>toiminassa</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4"/>
              </a:rPr>
              <a:t>Lasten kanssa toimivien vapaaehtoisten rikostaustan selvittäminen</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5"/>
              </a:rPr>
              <a:t>Turvallisuus vapaaehtoistoiminnassa</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6"/>
              </a:rPr>
              <a:t>Vapaaehtoisten uhka- ja vaaratilanne-työkalu</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7"/>
              </a:rPr>
              <a:t>Väärinkäytösten ehkäiseminen ja niistä ilmoittaminen</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8"/>
              </a:rPr>
              <a:t>Seksuaalisen häirinnän ja hyväksikäytön ehkäisy</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9"/>
              </a:rPr>
              <a:t>Ilmastoystävällinen vapaaehtoistoiminta</a:t>
            </a:r>
            <a:endParaRPr lang="fi-FI" b="0" i="0" dirty="0">
              <a:solidFill>
                <a:srgbClr val="241F20"/>
              </a:solidFill>
              <a:effectLst/>
              <a:latin typeface="Arial" panose="020B0604020202020204" pitchFamily="34" charset="0"/>
            </a:endParaRPr>
          </a:p>
        </p:txBody>
      </p:sp>
    </p:spTree>
    <p:extLst>
      <p:ext uri="{BB962C8B-B14F-4D97-AF65-F5344CB8AC3E}">
        <p14:creationId xmlns:p14="http://schemas.microsoft.com/office/powerpoint/2010/main" val="181238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d2cbd0e232_0_19"/>
          <p:cNvSpPr>
            <a:spLocks noGrp="1"/>
          </p:cNvSpPr>
          <p:nvPr>
            <p:ph type="pic" idx="2"/>
          </p:nvPr>
        </p:nvSpPr>
        <p:spPr>
          <a:xfrm>
            <a:off x="0" y="0"/>
            <a:ext cx="12192000" cy="6858000"/>
          </a:xfrm>
          <a:prstGeom prst="rect">
            <a:avLst/>
          </a:prstGeom>
        </p:spPr>
        <p:txBody>
          <a:bodyPr/>
          <a:lstStyle/>
          <a:p>
            <a:endParaRPr lang="fi-FI"/>
          </a:p>
        </p:txBody>
      </p:sp>
      <p:pic>
        <p:nvPicPr>
          <p:cNvPr id="234" name="Google Shape;234;g2d2cbd0e232_0_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EDCDE6-B17E-32B0-9288-CF7601B34CCB}"/>
              </a:ext>
            </a:extLst>
          </p:cNvPr>
          <p:cNvSpPr>
            <a:spLocks noGrp="1"/>
          </p:cNvSpPr>
          <p:nvPr>
            <p:ph type="title"/>
          </p:nvPr>
        </p:nvSpPr>
        <p:spPr/>
        <p:txBody>
          <a:bodyPr/>
          <a:lstStyle/>
          <a:p>
            <a:r>
              <a:rPr lang="fi-FI" b="1" i="0" dirty="0">
                <a:solidFill>
                  <a:srgbClr val="241F20"/>
                </a:solidFill>
                <a:effectLst/>
                <a:latin typeface="Arial" panose="020B0604020202020204" pitchFamily="34" charset="0"/>
              </a:rPr>
              <a:t>Jokaisen Punaisen Ristin vapaaehtoisen olisi hyvä osata:</a:t>
            </a:r>
            <a:br>
              <a:rPr lang="fi-FI" b="0" i="0" dirty="0">
                <a:solidFill>
                  <a:srgbClr val="241F20"/>
                </a:solidFill>
                <a:effectLst/>
                <a:latin typeface="Arial" panose="020B0604020202020204" pitchFamily="34" charset="0"/>
              </a:rPr>
            </a:br>
            <a:endParaRPr lang="fi-FI" dirty="0"/>
          </a:p>
        </p:txBody>
      </p:sp>
      <p:sp>
        <p:nvSpPr>
          <p:cNvPr id="3" name="Tekstin paikkamerkki 2">
            <a:extLst>
              <a:ext uri="{FF2B5EF4-FFF2-40B4-BE49-F238E27FC236}">
                <a16:creationId xmlns:a16="http://schemas.microsoft.com/office/drawing/2014/main" id="{67B71165-E24A-6B75-7FCD-DBB64A7BC6AA}"/>
              </a:ext>
            </a:extLst>
          </p:cNvPr>
          <p:cNvSpPr>
            <a:spLocks noGrp="1"/>
          </p:cNvSpPr>
          <p:nvPr>
            <p:ph type="body" sz="quarter" idx="11"/>
          </p:nvPr>
        </p:nvSpPr>
        <p:spPr/>
        <p:txBody>
          <a:bodyPr/>
          <a:lstStyle/>
          <a:p>
            <a:pPr algn="l" fontAlgn="base">
              <a:buFont typeface="Arial" panose="020B0604020202020204" pitchFamily="34" charset="0"/>
              <a:buChar char="•"/>
            </a:pPr>
            <a:r>
              <a:rPr lang="fi-FI" b="0" i="0" dirty="0">
                <a:solidFill>
                  <a:srgbClr val="241F20"/>
                </a:solidFill>
                <a:effectLst/>
                <a:latin typeface="Arial" panose="020B0604020202020204" pitchFamily="34" charset="0"/>
              </a:rPr>
              <a:t>ottaa toiminnassa huomioon oman ja muiden turvallisuuden</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välttää vaaratilanteita Punaisen Ristin toimijana</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toimia oikein vaaratilanteessa</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ymmärtää, mistä Punaisen Ristin toimijan turvallisuus rakentuu</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ymmärtää, miten turvallisuusrutiinit voivat ehkäistä onnettomuuksia</a:t>
            </a:r>
          </a:p>
          <a:p>
            <a:endParaRPr lang="fi-FI" dirty="0"/>
          </a:p>
        </p:txBody>
      </p:sp>
    </p:spTree>
    <p:extLst>
      <p:ext uri="{BB962C8B-B14F-4D97-AF65-F5344CB8AC3E}">
        <p14:creationId xmlns:p14="http://schemas.microsoft.com/office/powerpoint/2010/main" val="94250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633EE8-7446-0AA9-179C-32DC8B809ED5}"/>
              </a:ext>
            </a:extLst>
          </p:cNvPr>
          <p:cNvSpPr>
            <a:spLocks noGrp="1"/>
          </p:cNvSpPr>
          <p:nvPr>
            <p:ph type="title"/>
          </p:nvPr>
        </p:nvSpPr>
        <p:spPr/>
        <p:txBody>
          <a:bodyPr/>
          <a:lstStyle/>
          <a:p>
            <a:r>
              <a:rPr lang="fi-FI" dirty="0">
                <a:solidFill>
                  <a:srgbClr val="241F20"/>
                </a:solidFill>
              </a:rPr>
              <a:t>Lisäksi vastuuvapaaehtoisina toimivien tehtävänä on:</a:t>
            </a:r>
            <a:br>
              <a:rPr lang="fi-FI" b="0" dirty="0">
                <a:solidFill>
                  <a:srgbClr val="241F20"/>
                </a:solidFill>
              </a:rPr>
            </a:br>
            <a:endParaRPr lang="fi-FI" dirty="0"/>
          </a:p>
        </p:txBody>
      </p:sp>
      <p:sp>
        <p:nvSpPr>
          <p:cNvPr id="3" name="Tekstin paikkamerkki 2">
            <a:extLst>
              <a:ext uri="{FF2B5EF4-FFF2-40B4-BE49-F238E27FC236}">
                <a16:creationId xmlns:a16="http://schemas.microsoft.com/office/drawing/2014/main" id="{F5662BEF-44E3-7E8B-E18E-084DB5AD366F}"/>
              </a:ext>
            </a:extLst>
          </p:cNvPr>
          <p:cNvSpPr>
            <a:spLocks noGrp="1"/>
          </p:cNvSpPr>
          <p:nvPr>
            <p:ph type="body" sz="quarter" idx="11"/>
          </p:nvPr>
        </p:nvSpPr>
        <p:spPr/>
        <p:txBody>
          <a:bodyPr/>
          <a:lstStyle/>
          <a:p>
            <a:pPr algn="l" fontAlgn="base">
              <a:buFont typeface="Arial" panose="020B0604020202020204" pitchFamily="34" charset="0"/>
              <a:buChar char="•"/>
            </a:pPr>
            <a:r>
              <a:rPr lang="fi-FI" b="0" i="0" dirty="0">
                <a:solidFill>
                  <a:srgbClr val="241F20"/>
                </a:solidFill>
                <a:effectLst/>
                <a:latin typeface="Arial" panose="020B0604020202020204" pitchFamily="34" charset="0"/>
              </a:rPr>
              <a:t>varmistaa turvallisen toiminnan ja ohjata vapaaehtoisia toimimaan turvallisesti</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ennaltaehkäistä vaaratilanteita Punaisen Ristin toiminnassa</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luoda turvallista toimintakulttuuria ja suunnitella turvallista toimintaa sekä tapahtumia.</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tuntea Punaisen Ristin toimintaohjeet turvallisen toiminnan edistämiseksi (seksuaalinen häirintä, alaikäisten turvallinen toimintaympäristö, lastensuojeluilmoituksen tekeminen, tietosuoja, eettiset toimintaohjeet)</a:t>
            </a:r>
          </a:p>
          <a:p>
            <a:endParaRPr lang="fi-FI" dirty="0"/>
          </a:p>
        </p:txBody>
      </p:sp>
    </p:spTree>
    <p:extLst>
      <p:ext uri="{BB962C8B-B14F-4D97-AF65-F5344CB8AC3E}">
        <p14:creationId xmlns:p14="http://schemas.microsoft.com/office/powerpoint/2010/main" val="285287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E020D3-1F96-ED30-1E17-BEF7B66765EB}"/>
              </a:ext>
            </a:extLst>
          </p:cNvPr>
          <p:cNvSpPr>
            <a:spLocks noGrp="1"/>
          </p:cNvSpPr>
          <p:nvPr>
            <p:ph type="title"/>
          </p:nvPr>
        </p:nvSpPr>
        <p:spPr/>
        <p:txBody>
          <a:bodyPr/>
          <a:lstStyle/>
          <a:p>
            <a:r>
              <a:rPr lang="fi-FI" b="1" i="0" dirty="0">
                <a:solidFill>
                  <a:srgbClr val="241F20"/>
                </a:solidFill>
                <a:effectLst/>
                <a:latin typeface="Arial" panose="020B0604020202020204" pitchFamily="34" charset="0"/>
              </a:rPr>
              <a:t>Turvallisuuden perusperiaatteet SPR:ssä 1/2</a:t>
            </a:r>
            <a:endParaRPr lang="fi-FI" dirty="0"/>
          </a:p>
        </p:txBody>
      </p:sp>
      <p:sp>
        <p:nvSpPr>
          <p:cNvPr id="3" name="Tekstin paikkamerkki 2">
            <a:extLst>
              <a:ext uri="{FF2B5EF4-FFF2-40B4-BE49-F238E27FC236}">
                <a16:creationId xmlns:a16="http://schemas.microsoft.com/office/drawing/2014/main" id="{B5669CFC-620F-9F4E-0818-97EEEFCB745F}"/>
              </a:ext>
            </a:extLst>
          </p:cNvPr>
          <p:cNvSpPr>
            <a:spLocks noGrp="1"/>
          </p:cNvSpPr>
          <p:nvPr>
            <p:ph type="body" sz="quarter" idx="11"/>
          </p:nvPr>
        </p:nvSpPr>
        <p:spPr/>
        <p:txBody>
          <a:bodyPr/>
          <a:lstStyle/>
          <a:p>
            <a:pPr algn="l" fontAlgn="base">
              <a:buFont typeface="Arial" panose="020B0604020202020204" pitchFamily="34" charset="0"/>
              <a:buChar char="•"/>
            </a:pPr>
            <a:r>
              <a:rPr lang="fi-FI" b="0" i="0" dirty="0">
                <a:solidFill>
                  <a:srgbClr val="241F20"/>
                </a:solidFill>
                <a:effectLst/>
                <a:latin typeface="Arial" panose="020B0604020202020204" pitchFamily="34" charset="0"/>
              </a:rPr>
              <a:t>Tärkein turvallisuustoimija olet sinä itse. Olet itse päävastuussa turvallisuudestasi.</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Toimi Punaisen Ristin arvojen ja periaatteiden mukaisesti. Muista, että toimiessasi edustat koko Punaista Ristiä.</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Varmista, että sinulla on ajantasaiset ohjeet tehtävään sekä riittävä ja sopiva varustus.</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Lähde pois uhkaavasta ja vaarallisesta tilanteesta. Etsi apua tarvittaessa.</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Mukauta käytöksesi tilanteeseen, toimi rauhallisesti ja ole kohtelias kaikille. Kannusta muita vapaaehtoisia. Toimi tilanteeseen sopivalla tavalla. Älä provosoi tai provosoidu.</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92266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189F34-5AF4-39C5-7247-B81101AD0D3C}"/>
              </a:ext>
            </a:extLst>
          </p:cNvPr>
          <p:cNvSpPr>
            <a:spLocks noGrp="1"/>
          </p:cNvSpPr>
          <p:nvPr>
            <p:ph type="title"/>
          </p:nvPr>
        </p:nvSpPr>
        <p:spPr/>
        <p:txBody>
          <a:bodyPr/>
          <a:lstStyle/>
          <a:p>
            <a:r>
              <a:rPr lang="fi-FI" b="1" i="0" dirty="0">
                <a:solidFill>
                  <a:srgbClr val="241F20"/>
                </a:solidFill>
                <a:effectLst/>
                <a:latin typeface="Arial" panose="020B0604020202020204" pitchFamily="34" charset="0"/>
              </a:rPr>
              <a:t>Turvallisuuden perusperiaatteet SPR:ssä 2/2</a:t>
            </a:r>
            <a:br>
              <a:rPr lang="fi-FI" b="0" i="0" dirty="0">
                <a:solidFill>
                  <a:srgbClr val="241F20"/>
                </a:solidFill>
                <a:effectLst/>
                <a:latin typeface="Arial" panose="020B0604020202020204" pitchFamily="34" charset="0"/>
              </a:rPr>
            </a:br>
            <a:endParaRPr lang="fi-FI" dirty="0"/>
          </a:p>
        </p:txBody>
      </p:sp>
      <p:sp>
        <p:nvSpPr>
          <p:cNvPr id="3" name="Tekstin paikkamerkki 2">
            <a:extLst>
              <a:ext uri="{FF2B5EF4-FFF2-40B4-BE49-F238E27FC236}">
                <a16:creationId xmlns:a16="http://schemas.microsoft.com/office/drawing/2014/main" id="{BF603D98-72E2-596C-3F0C-2BB9312074ED}"/>
              </a:ext>
            </a:extLst>
          </p:cNvPr>
          <p:cNvSpPr>
            <a:spLocks noGrp="1"/>
          </p:cNvSpPr>
          <p:nvPr>
            <p:ph type="body" sz="quarter" idx="11"/>
          </p:nvPr>
        </p:nvSpPr>
        <p:spPr/>
        <p:txBody>
          <a:bodyPr/>
          <a:lstStyle/>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Seuraa ympäristöäsi mahdollisten riskien varalta. Kerro kohtaamistasi vaaratilanteista tai turvallisuuteen liittyvistä asioista eteenpäin.</a:t>
            </a:r>
          </a:p>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Käytä Punaisen Ristin tunnuksia toiminnassa. Ole selkeästi tunnistettavissa. Pukeudu asiallisesti. Käytä Punaisen Ristin suojamerkkiä oikein.</a:t>
            </a:r>
          </a:p>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Muista oma jaksaminen, huonosti levännyt liian pitkän auttamisrupeaman tehnyt auttaja on huono auttaja.</a:t>
            </a:r>
          </a:p>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Luottamukselliset asiat eivät kuulu ulkopuolisten, eikä autettavien kuultavaksi. Odota sopivaa hetkeä ja sopivaa paikkaa hankalien asioiden käsittelyyn. Ota tarvittaessa yhteyttä toiminnasta vastaavaan henkilöön.</a:t>
            </a:r>
          </a:p>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Muista omassa viestinnässäsi Punaisen Ristin arvot ja periaatteet, sekä kuvattavien identiteetin turvaaminen. Erityistä tarkkuutta on noudatettava alaikäisten ja turvapaikanhakijoiden kohdalla.</a:t>
            </a:r>
          </a:p>
          <a:p>
            <a:pPr marL="0" indent="0">
              <a:buNone/>
            </a:pPr>
            <a:endParaRPr lang="fi-FI" dirty="0"/>
          </a:p>
        </p:txBody>
      </p:sp>
    </p:spTree>
    <p:extLst>
      <p:ext uri="{BB962C8B-B14F-4D97-AF65-F5344CB8AC3E}">
        <p14:creationId xmlns:p14="http://schemas.microsoft.com/office/powerpoint/2010/main" val="157681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75FCC0-AABB-A7C1-C037-BEE41A841427}"/>
              </a:ext>
            </a:extLst>
          </p:cNvPr>
          <p:cNvSpPr>
            <a:spLocks noGrp="1"/>
          </p:cNvSpPr>
          <p:nvPr>
            <p:ph type="title"/>
          </p:nvPr>
        </p:nvSpPr>
        <p:spPr/>
        <p:txBody>
          <a:bodyPr/>
          <a:lstStyle/>
          <a:p>
            <a:r>
              <a:rPr lang="fi-FI" dirty="0"/>
              <a:t>Ystävätoiminnan tunnistetut riskit</a:t>
            </a:r>
          </a:p>
        </p:txBody>
      </p:sp>
      <p:sp>
        <p:nvSpPr>
          <p:cNvPr id="3" name="Tekstin paikkamerkki 2">
            <a:extLst>
              <a:ext uri="{FF2B5EF4-FFF2-40B4-BE49-F238E27FC236}">
                <a16:creationId xmlns:a16="http://schemas.microsoft.com/office/drawing/2014/main" id="{1BFA15F8-E0FC-EAEB-CF35-006B9D0E67B5}"/>
              </a:ext>
            </a:extLst>
          </p:cNvPr>
          <p:cNvSpPr>
            <a:spLocks noGrp="1"/>
          </p:cNvSpPr>
          <p:nvPr>
            <p:ph type="body" sz="quarter" idx="11"/>
          </p:nvPr>
        </p:nvSpPr>
        <p:spPr/>
        <p:txBody>
          <a:bodyPr/>
          <a:lstStyle/>
          <a:p>
            <a:r>
              <a:rPr lang="fi-FI" dirty="0"/>
              <a:t>Tietosuoja- ja tietoturvariskit</a:t>
            </a:r>
          </a:p>
          <a:p>
            <a:r>
              <a:rPr lang="fi-FI" dirty="0"/>
              <a:t>Avunsaajan turvallisuuteen liittyvät riskit</a:t>
            </a:r>
          </a:p>
          <a:p>
            <a:r>
              <a:rPr lang="fi-FI" dirty="0"/>
              <a:t>Vapaaehtoisen turvallisuuteen liittyvät riskit</a:t>
            </a:r>
          </a:p>
          <a:p>
            <a:r>
              <a:rPr lang="fi-FI" dirty="0"/>
              <a:t>Avunsaamiseen liittyvät riskit</a:t>
            </a:r>
          </a:p>
          <a:p>
            <a:r>
              <a:rPr lang="fi-FI" dirty="0"/>
              <a:t>Maineriskit</a:t>
            </a:r>
          </a:p>
          <a:p>
            <a:r>
              <a:rPr lang="fi-FI" dirty="0"/>
              <a:t>Toiminnan organisointiin liittyvät riskit</a:t>
            </a:r>
          </a:p>
          <a:p>
            <a:pPr lvl="1"/>
            <a:r>
              <a:rPr lang="fi-FI" dirty="0"/>
              <a:t>Vastuuvapaaehtoisten riittävyys ja jaksaminen</a:t>
            </a:r>
          </a:p>
          <a:p>
            <a:pPr lvl="1"/>
            <a:r>
              <a:rPr lang="fi-FI" dirty="0"/>
              <a:t>Avunsaaminen</a:t>
            </a:r>
          </a:p>
          <a:p>
            <a:pPr lvl="1"/>
            <a:r>
              <a:rPr lang="fi-FI" dirty="0"/>
              <a:t>Vapaaehtoisen mukaan pääsy, erikielisten mukaan pääsy</a:t>
            </a:r>
          </a:p>
          <a:p>
            <a:pPr lvl="1"/>
            <a:r>
              <a:rPr lang="fi-FI" dirty="0"/>
              <a:t>Vapaaehtoisten riittävyys ja jaksaminen</a:t>
            </a:r>
          </a:p>
          <a:p>
            <a:pPr lvl="1"/>
            <a:endParaRPr lang="fi-FI" dirty="0"/>
          </a:p>
        </p:txBody>
      </p:sp>
    </p:spTree>
    <p:extLst>
      <p:ext uri="{BB962C8B-B14F-4D97-AF65-F5344CB8AC3E}">
        <p14:creationId xmlns:p14="http://schemas.microsoft.com/office/powerpoint/2010/main" val="269116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17F5A9-546C-BD67-75A4-D5A3C6A837ED}"/>
              </a:ext>
            </a:extLst>
          </p:cNvPr>
          <p:cNvSpPr>
            <a:spLocks noGrp="1"/>
          </p:cNvSpPr>
          <p:nvPr>
            <p:ph type="title"/>
          </p:nvPr>
        </p:nvSpPr>
        <p:spPr/>
        <p:txBody>
          <a:bodyPr/>
          <a:lstStyle/>
          <a:p>
            <a:r>
              <a:rPr lang="fi-FI" dirty="0"/>
              <a:t>Tietosuoja- ja tietoturvariskit</a:t>
            </a:r>
          </a:p>
        </p:txBody>
      </p:sp>
      <p:sp>
        <p:nvSpPr>
          <p:cNvPr id="3" name="Tekstin paikkamerkki 2">
            <a:extLst>
              <a:ext uri="{FF2B5EF4-FFF2-40B4-BE49-F238E27FC236}">
                <a16:creationId xmlns:a16="http://schemas.microsoft.com/office/drawing/2014/main" id="{4DC8CBC4-3655-647F-BB63-ACC8DB0561AC}"/>
              </a:ext>
            </a:extLst>
          </p:cNvPr>
          <p:cNvSpPr>
            <a:spLocks noGrp="1"/>
          </p:cNvSpPr>
          <p:nvPr>
            <p:ph type="body" sz="quarter" idx="11"/>
          </p:nvPr>
        </p:nvSpPr>
        <p:spPr/>
        <p:txBody>
          <a:bodyPr/>
          <a:lstStyle/>
          <a:p>
            <a:r>
              <a:rPr lang="fi-FI" sz="2000" dirty="0"/>
              <a:t>Ystävävälityksissä käsitellään arkaluonteisia henkilötietoja, esim. terveydentilaan liittyviä tietoja.</a:t>
            </a:r>
          </a:p>
          <a:p>
            <a:r>
              <a:rPr lang="fi-FI" sz="2000" dirty="0"/>
              <a:t>Sähköinen välitysjärjestelmä ei ole käytössä kaikissa välityksissä.</a:t>
            </a:r>
          </a:p>
          <a:p>
            <a:r>
              <a:rPr lang="fi-FI" sz="2000" dirty="0"/>
              <a:t>Kaikki vapaaehtoiset eivät ole välitysjärjestelmässä, vaan heistä on erilliset listat.</a:t>
            </a:r>
          </a:p>
          <a:p>
            <a:r>
              <a:rPr lang="fi-FI" sz="2000" dirty="0"/>
              <a:t>Asiakkaiden ja vapaaehtoisten nimilistoja saatetaan tulostaa.</a:t>
            </a:r>
          </a:p>
          <a:p>
            <a:r>
              <a:rPr lang="fi-FI" sz="2000" dirty="0"/>
              <a:t>Asiakkaiden ja vapaaehtoisten nimilistoja saatetaan lähettää suojaamattomilla sähköposteilla.</a:t>
            </a:r>
          </a:p>
          <a:p>
            <a:r>
              <a:rPr lang="fi-FI" sz="2000" dirty="0"/>
              <a:t>Välitysjärjestelmän käyttöoikeudet eivät ole ajan tasalla, esim. vanhoilta välittäjiltä ei muisteta poistaa oikeuksia.</a:t>
            </a:r>
          </a:p>
          <a:p>
            <a:r>
              <a:rPr lang="fi-FI" sz="2000" dirty="0"/>
              <a:t>Välitysjärjestelmää ja välityksen sähköpostia käytetään omalta koneelta, jolla on useampia käyttäjiä ja tietoihin pääsee käsiksi ulkopuolisia.</a:t>
            </a:r>
          </a:p>
          <a:p>
            <a:r>
              <a:rPr lang="fi-FI" sz="2000" dirty="0"/>
              <a:t>Profiileissa on tietoja, joita ei kannattaisi kirjata.</a:t>
            </a:r>
          </a:p>
        </p:txBody>
      </p:sp>
    </p:spTree>
    <p:extLst>
      <p:ext uri="{BB962C8B-B14F-4D97-AF65-F5344CB8AC3E}">
        <p14:creationId xmlns:p14="http://schemas.microsoft.com/office/powerpoint/2010/main" val="86339159"/>
      </p:ext>
    </p:extLst>
  </p:cSld>
  <p:clrMapOvr>
    <a:masterClrMapping/>
  </p:clrMapOvr>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_Powerpoint_pohja_FI_päivitetty_9_2023_template" id="{F523D2BD-5907-C940-AF80-00EF5FF4402B}" vid="{A9595716-9390-FA47-8FBE-AFDFB023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25120a-40fa-476c-8b44-54919fa8385a">
      <Terms xmlns="http://schemas.microsoft.com/office/infopath/2007/PartnerControls"/>
    </lcf76f155ced4ddcb4097134ff3c332f>
    <TaxCatchAll xmlns="6d3b1e0e-6be1-41f8-98a6-4bdd71d550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CDDB501CF588547886A9DAD69F43D79" ma:contentTypeVersion="16" ma:contentTypeDescription="Luo uusi asiakirja." ma:contentTypeScope="" ma:versionID="8478c173142b36682dc56b62982f056b">
  <xsd:schema xmlns:xsd="http://www.w3.org/2001/XMLSchema" xmlns:xs="http://www.w3.org/2001/XMLSchema" xmlns:p="http://schemas.microsoft.com/office/2006/metadata/properties" xmlns:ns2="4725120a-40fa-476c-8b44-54919fa8385a" xmlns:ns3="6d3b1e0e-6be1-41f8-98a6-4bdd71d5504a" targetNamespace="http://schemas.microsoft.com/office/2006/metadata/properties" ma:root="true" ma:fieldsID="716405256c0403d841c2907452d792e6" ns2:_="" ns3:_="">
    <xsd:import namespace="4725120a-40fa-476c-8b44-54919fa8385a"/>
    <xsd:import namespace="6d3b1e0e-6be1-41f8-98a6-4bdd71d550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120a-40fa-476c-8b44-54919fa83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b1e0e-6be1-41f8-98a6-4bdd71d5504a"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05df549b-a1da-456f-a29f-4151aacdf10a}" ma:internalName="TaxCatchAll" ma:showField="CatchAllData" ma:web="6d3b1e0e-6be1-41f8-98a6-4bdd71d550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D1E56B-D84B-4DA4-BC14-BC8BA84E9657}">
  <ds:schemaRefs>
    <ds:schemaRef ds:uri="http://schemas.microsoft.com/sharepoint/v3/contenttype/forms"/>
  </ds:schemaRefs>
</ds:datastoreItem>
</file>

<file path=customXml/itemProps2.xml><?xml version="1.0" encoding="utf-8"?>
<ds:datastoreItem xmlns:ds="http://schemas.openxmlformats.org/officeDocument/2006/customXml" ds:itemID="{118D41DB-596B-418B-9436-871A4C5F93A2}">
  <ds:schemaRefs>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6d3b1e0e-6be1-41f8-98a6-4bdd71d5504a"/>
    <ds:schemaRef ds:uri="4725120a-40fa-476c-8b44-54919fa8385a"/>
    <ds:schemaRef ds:uri="http://www.w3.org/XML/1998/namespace"/>
  </ds:schemaRefs>
</ds:datastoreItem>
</file>

<file path=customXml/itemProps3.xml><?xml version="1.0" encoding="utf-8"?>
<ds:datastoreItem xmlns:ds="http://schemas.openxmlformats.org/officeDocument/2006/customXml" ds:itemID="{B0E91D45-4E67-4937-ACBC-9F45D2411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120a-40fa-476c-8b44-54919fa8385a"/>
    <ds:schemaRef ds:uri="6d3b1e0e-6be1-41f8-98a6-4bdd71d550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SPR PowerPoint pohja FI</Template>
  <TotalTime>2936</TotalTime>
  <Words>2099</Words>
  <Application>Microsoft Office PowerPoint</Application>
  <PresentationFormat>Laajakuva</PresentationFormat>
  <Paragraphs>215</Paragraphs>
  <Slides>27</Slides>
  <Notes>5</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27</vt:i4>
      </vt:variant>
    </vt:vector>
  </HeadingPairs>
  <TitlesOfParts>
    <vt:vector size="34" baseType="lpstr">
      <vt:lpstr>Arial</vt:lpstr>
      <vt:lpstr>Calibri</vt:lpstr>
      <vt:lpstr>Georgia</vt:lpstr>
      <vt:lpstr>Lucida Sans</vt:lpstr>
      <vt:lpstr>Verdana</vt:lpstr>
      <vt:lpstr>SPR</vt:lpstr>
      <vt:lpstr>Office Theme</vt:lpstr>
      <vt:lpstr>Turvallisuus ystävätoiminnassa</vt:lpstr>
      <vt:lpstr>Lähtökohdat</vt:lpstr>
      <vt:lpstr>PowerPoint-esitys</vt:lpstr>
      <vt:lpstr>Jokaisen Punaisen Ristin vapaaehtoisen olisi hyvä osata: </vt:lpstr>
      <vt:lpstr>Lisäksi vastuuvapaaehtoisina toimivien tehtävänä on: </vt:lpstr>
      <vt:lpstr>Turvallisuuden perusperiaatteet SPR:ssä 1/2</vt:lpstr>
      <vt:lpstr>Turvallisuuden perusperiaatteet SPR:ssä 2/2 </vt:lpstr>
      <vt:lpstr>Ystävätoiminnan tunnistetut riskit</vt:lpstr>
      <vt:lpstr>Tietosuoja- ja tietoturvariskit</vt:lpstr>
      <vt:lpstr>Miten hallitaan tietosuoja- ja tietoturvariskejä?</vt:lpstr>
      <vt:lpstr>Avunsaajan kohtaamiseen ja turvallisuuteen liittyvät riskit</vt:lpstr>
      <vt:lpstr>Miten hallitaan avunsaajan kohtaamiseen ja turvallisuuteen liittyviä riskejä?</vt:lpstr>
      <vt:lpstr>Vapaaehtoisen turvallisuuteen liittyvät riskit</vt:lpstr>
      <vt:lpstr>Miten hallitaan vapaaehtoisen turvallisuuteen liittyviä riskejä?</vt:lpstr>
      <vt:lpstr>Avunsaamiseen liittyvät riskit </vt:lpstr>
      <vt:lpstr>Miten hallitaan avunsaamiseen liittyviä riskejä?</vt:lpstr>
      <vt:lpstr>Maineriskit</vt:lpstr>
      <vt:lpstr>Miten hallitaan maineriskejä?</vt:lpstr>
      <vt:lpstr>Toiminnan organisointiin liittyvät riskit</vt:lpstr>
      <vt:lpstr>Miten hallitaan toiminnan organisointiin liittyviä riskejä?</vt:lpstr>
      <vt:lpstr>Väärinkäytöksiin puuttuminen</vt:lpstr>
      <vt:lpstr>Väärinkäytöksiin puuttuminen</vt:lpstr>
      <vt:lpstr>Haastavat tilanteet ystävätoiminnassa -koulutusmateriaali</vt:lpstr>
      <vt:lpstr>Omasta turvallisuudesta huolehtiminen</vt:lpstr>
      <vt:lpstr>PowerPoint-esitys</vt:lpstr>
      <vt:lpstr>Yhteenveto</vt:lpstr>
      <vt:lpstr>Eettinen, vastuullinen, ilmastoystävällinen ja turvallinen vapaaehtoistoiminta – Materiaalia Rednetissä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Ystävätoiminnan ja ystävävälitysten riskienhallinta</dc:title>
  <dc:creator>Alaranta Maaret</dc:creator>
  <cp:lastModifiedBy>Alaranta Maaret</cp:lastModifiedBy>
  <cp:revision>8</cp:revision>
  <dcterms:created xsi:type="dcterms:W3CDTF">2024-04-15T12:37:17Z</dcterms:created>
  <dcterms:modified xsi:type="dcterms:W3CDTF">2025-06-17T07:01:11Z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0x0101006CDDB501CF588547886A9DAD69F43D79</vt:lpwstr>
  </property>
  <property fmtid="{D5CDD505-2E9C-101B-9397-08002B2CF9AE}" pid="3" name="MediaServiceImageTags">
    <vt:lpwstr/>
  </property>
</Properties>
</file>