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58" r:id="rId1"/>
  </p:sldMasterIdLst>
  <p:notesMasterIdLst>
    <p:notesMasterId r:id="rId23"/>
  </p:notesMasterIdLst>
  <p:handoutMasterIdLst>
    <p:handoutMasterId r:id="rId24"/>
  </p:handoutMasterIdLst>
  <p:sldIdLst>
    <p:sldId id="311" r:id="rId2"/>
    <p:sldId id="312" r:id="rId3"/>
    <p:sldId id="315" r:id="rId4"/>
    <p:sldId id="316" r:id="rId5"/>
    <p:sldId id="317" r:id="rId6"/>
    <p:sldId id="318" r:id="rId7"/>
    <p:sldId id="331" r:id="rId8"/>
    <p:sldId id="436" r:id="rId9"/>
    <p:sldId id="439" r:id="rId10"/>
    <p:sldId id="330" r:id="rId11"/>
    <p:sldId id="441" r:id="rId12"/>
    <p:sldId id="440" r:id="rId13"/>
    <p:sldId id="442" r:id="rId14"/>
    <p:sldId id="319" r:id="rId15"/>
    <p:sldId id="320" r:id="rId16"/>
    <p:sldId id="264" r:id="rId17"/>
    <p:sldId id="321" r:id="rId18"/>
    <p:sldId id="443" r:id="rId19"/>
    <p:sldId id="434" r:id="rId20"/>
    <p:sldId id="435" r:id="rId21"/>
    <p:sldId id="445" r:id="rId22"/>
  </p:sldIdLst>
  <p:sldSz cx="12192000" cy="6858000"/>
  <p:notesSz cx="6858000" cy="9144000"/>
  <p:embeddedFontLst>
    <p:embeddedFont>
      <p:font typeface="Calibri" panose="020F0502020204030204" pitchFamily="34" charset="0"/>
      <p:regular r:id="rId25"/>
      <p:bold r:id="rId26"/>
      <p:italic r:id="rId27"/>
      <p:boldItalic r:id="rId28"/>
    </p:embeddedFont>
    <p:embeddedFont>
      <p:font typeface="Gill Sans MT" panose="020B0502020104020203" pitchFamily="34" charset="0"/>
      <p:regular r:id="rId29"/>
      <p:bold r:id="rId30"/>
      <p:italic r:id="rId31"/>
      <p:boldItalic r:id="rId32"/>
    </p:embeddedFont>
    <p:embeddedFont>
      <p:font typeface="Times" panose="02020603050405020304" pitchFamily="18" charset="0"/>
      <p:regular r:id="rId33"/>
      <p:bold r:id="rId34"/>
      <p:italic r:id="rId35"/>
      <p:boldItalic r:id="rId36"/>
    </p:embeddedFont>
    <p:embeddedFont>
      <p:font typeface="Verdana" panose="020B0604030504040204" pitchFamily="34" charset="0"/>
      <p:regular r:id="rId37"/>
      <p:bold r:id="rId38"/>
      <p:italic r:id="rId39"/>
      <p:boldItalic r:id="rId40"/>
    </p:embeddedFont>
  </p:embeddedFontLst>
  <p:defaultTex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619" userDrawn="1">
          <p15:clr>
            <a:srgbClr val="A4A3A4"/>
          </p15:clr>
        </p15:guide>
        <p15:guide id="6" pos="7469" userDrawn="1">
          <p15:clr>
            <a:srgbClr val="A4A3A4"/>
          </p15:clr>
        </p15:guide>
        <p15:guide id="11" orient="horz" pos="754" userDrawn="1">
          <p15:clr>
            <a:srgbClr val="A4A3A4"/>
          </p15:clr>
        </p15:guide>
        <p15:guide id="13" pos="651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aranta Maaret" initials="AM" lastIdx="1" clrIdx="0">
    <p:extLst>
      <p:ext uri="{19B8F6BF-5375-455C-9EA6-DF929625EA0E}">
        <p15:presenceInfo xmlns:p15="http://schemas.microsoft.com/office/powerpoint/2012/main" userId="S::maaret.alaranta@redcross.fi::0b3e22e7-7284-445d-b25c-b4d2d67a009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7173B"/>
    <a:srgbClr val="FFCCCC"/>
    <a:srgbClr val="FF7C80"/>
    <a:srgbClr val="D71436"/>
    <a:srgbClr val="A6163B"/>
    <a:srgbClr val="CC0000"/>
    <a:srgbClr val="FF0000"/>
    <a:srgbClr val="9292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1"/>
    <p:restoredTop sz="73009" autoAdjust="0"/>
  </p:normalViewPr>
  <p:slideViewPr>
    <p:cSldViewPr snapToObjects="1">
      <p:cViewPr varScale="1">
        <p:scale>
          <a:sx n="59" d="100"/>
          <a:sy n="59" d="100"/>
        </p:scale>
        <p:origin x="1526" y="62"/>
      </p:cViewPr>
      <p:guideLst>
        <p:guide pos="619"/>
        <p:guide pos="7469"/>
        <p:guide orient="horz" pos="754"/>
        <p:guide pos="6516"/>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Objects="1">
      <p:cViewPr varScale="1">
        <p:scale>
          <a:sx n="109" d="100"/>
          <a:sy n="109" d="100"/>
        </p:scale>
        <p:origin x="4136" y="1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font" Target="fonts/font15.fntdata"/><Relationship Id="rId21" Type="http://schemas.openxmlformats.org/officeDocument/2006/relationships/slide" Target="slides/slide20.xml"/><Relationship Id="rId34" Type="http://schemas.openxmlformats.org/officeDocument/2006/relationships/font" Target="fonts/font10.fntdata"/><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font" Target="fonts/font16.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46"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ursiainen Tiina" userId="3782d2f3-31ce-415c-a70a-f45005b489de" providerId="ADAL" clId="{A111EE6C-5E06-4E78-A035-D85F1DC396D6}"/>
    <pc:docChg chg="modSld">
      <pc:chgData name="Pursiainen Tiina" userId="3782d2f3-31ce-415c-a70a-f45005b489de" providerId="ADAL" clId="{A111EE6C-5E06-4E78-A035-D85F1DC396D6}" dt="2022-03-04T14:53:23.447" v="0" actId="14826"/>
      <pc:docMkLst>
        <pc:docMk/>
      </pc:docMkLst>
      <pc:sldChg chg="modSp">
        <pc:chgData name="Pursiainen Tiina" userId="3782d2f3-31ce-415c-a70a-f45005b489de" providerId="ADAL" clId="{A111EE6C-5E06-4E78-A035-D85F1DC396D6}" dt="2022-03-04T14:53:23.447" v="0" actId="14826"/>
        <pc:sldMkLst>
          <pc:docMk/>
          <pc:sldMk cId="1257734527" sldId="331"/>
        </pc:sldMkLst>
        <pc:picChg chg="mod">
          <ac:chgData name="Pursiainen Tiina" userId="3782d2f3-31ce-415c-a70a-f45005b489de" providerId="ADAL" clId="{A111EE6C-5E06-4E78-A035-D85F1DC396D6}" dt="2022-03-04T14:53:23.447" v="0" actId="14826"/>
          <ac:picMkLst>
            <pc:docMk/>
            <pc:sldMk cId="1257734527" sldId="331"/>
            <ac:picMk id="5" creationId="{9594D210-ADD8-47BE-BCEA-FB08C3F16ABF}"/>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F39711-A2A0-4F39-85DE-AF292C0757EF}"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sv-fi"/>
        </a:p>
      </dgm:t>
    </dgm:pt>
    <dgm:pt modelId="{1DB41212-12E0-4A67-BECD-26DF7AA12320}">
      <dgm:prSet phldrT="[Text]" custT="1"/>
      <dgm:spPr>
        <a:xfrm>
          <a:off x="5018" y="796538"/>
          <a:ext cx="1555672" cy="2071402"/>
        </a:xfrm>
        <a:prstGeom prst="roundRect">
          <a:avLst>
            <a:gd name="adj" fmla="val 10000"/>
          </a:avLst>
        </a:prstGeom>
        <a:solidFill>
          <a:srgbClr val="CC0000">
            <a:lumMod val="20000"/>
            <a:lumOff val="80000"/>
          </a:srgbClr>
        </a:solidFill>
        <a:ln w="25400" cap="flat" cmpd="sng" algn="ctr">
          <a:solidFill>
            <a:srgbClr val="FFFFFF">
              <a:hueOff val="0"/>
              <a:satOff val="0"/>
              <a:lumOff val="0"/>
              <a:alphaOff val="0"/>
            </a:srgbClr>
          </a:solidFill>
          <a:prstDash val="solid"/>
        </a:ln>
        <a:effectLst/>
      </dgm:spPr>
      <dgm:t>
        <a:bodyPr/>
        <a:lstStyle/>
        <a:p>
          <a:pPr algn="ctr" rtl="0">
            <a:buNone/>
          </a:pPr>
          <a:r>
            <a:rPr lang="sv-fi" sz="1200" b="1" i="0" u="none" baseline="0">
              <a:solidFill>
                <a:srgbClr val="000000"/>
              </a:solidFill>
              <a:latin typeface="Verdana"/>
              <a:ea typeface="+mn-ea"/>
              <a:cs typeface="+mn-cs"/>
            </a:rPr>
            <a:t>Vänförmedlare/mathjälpens kontaktperson i avdelningens/distriktets larmgrupp i OHTO</a:t>
          </a:r>
        </a:p>
      </dgm:t>
    </dgm:pt>
    <dgm:pt modelId="{971A71FC-03D9-426B-8311-0DE87DDC4BBA}" type="parTrans" cxnId="{0C67E103-F00B-43FE-A9F7-2C4C64599913}">
      <dgm:prSet/>
      <dgm:spPr/>
      <dgm:t>
        <a:bodyPr/>
        <a:lstStyle/>
        <a:p>
          <a:endParaRPr lang="sv-fi"/>
        </a:p>
      </dgm:t>
    </dgm:pt>
    <dgm:pt modelId="{A2FC696B-7569-47B7-BA12-85669A1749BC}" type="sibTrans" cxnId="{0C67E103-F00B-43FE-A9F7-2C4C64599913}">
      <dgm:prSet custT="1"/>
      <dgm:spPr>
        <a:xfrm>
          <a:off x="1716257" y="1639336"/>
          <a:ext cx="329802" cy="385806"/>
        </a:xfrm>
        <a:prstGeom prst="rightArrow">
          <a:avLst>
            <a:gd name="adj1" fmla="val 60000"/>
            <a:gd name="adj2" fmla="val 50000"/>
          </a:avLst>
        </a:prstGeom>
        <a:solidFill>
          <a:srgbClr val="CC0000">
            <a:tint val="60000"/>
            <a:hueOff val="0"/>
            <a:satOff val="0"/>
            <a:lumOff val="0"/>
            <a:alphaOff val="0"/>
          </a:srgbClr>
        </a:solidFill>
        <a:ln>
          <a:noFill/>
        </a:ln>
        <a:effectLst/>
      </dgm:spPr>
      <dgm:t>
        <a:bodyPr/>
        <a:lstStyle/>
        <a:p>
          <a:pPr algn="ctr" rtl="0">
            <a:buNone/>
          </a:pPr>
          <a:endParaRPr lang="sv-fi" sz="1000" dirty="0">
            <a:solidFill>
              <a:srgbClr val="FFFFFF"/>
            </a:solidFill>
            <a:latin typeface="Verdana"/>
            <a:ea typeface="+mn-ea"/>
            <a:cs typeface="+mn-cs"/>
          </a:endParaRPr>
        </a:p>
      </dgm:t>
    </dgm:pt>
    <dgm:pt modelId="{895E0259-DC18-49FC-B4C7-E01C048F42F7}">
      <dgm:prSet phldrT="[Text]" custT="1"/>
      <dgm:spPr>
        <a:xfrm>
          <a:off x="2182959" y="797970"/>
          <a:ext cx="1555672" cy="2068537"/>
        </a:xfrm>
        <a:prstGeom prst="roundRect">
          <a:avLst>
            <a:gd name="adj" fmla="val 10000"/>
          </a:avLst>
        </a:prstGeom>
        <a:solidFill>
          <a:srgbClr val="CC0000">
            <a:lumMod val="20000"/>
            <a:lumOff val="80000"/>
          </a:srgbClr>
        </a:solidFill>
        <a:ln w="25400" cap="flat" cmpd="sng" algn="ctr">
          <a:solidFill>
            <a:srgbClr val="FFFFFF">
              <a:hueOff val="0"/>
              <a:satOff val="0"/>
              <a:lumOff val="0"/>
              <a:alphaOff val="0"/>
            </a:srgbClr>
          </a:solidFill>
          <a:prstDash val="solid"/>
        </a:ln>
        <a:effectLst/>
      </dgm:spPr>
      <dgm:t>
        <a:bodyPr/>
        <a:lstStyle/>
        <a:p>
          <a:pPr algn="ctr" rtl="0">
            <a:buNone/>
          </a:pPr>
          <a:r>
            <a:rPr lang="sv-fi" sz="1200" b="1" i="0" u="none" baseline="0">
              <a:solidFill>
                <a:srgbClr val="000000"/>
              </a:solidFill>
              <a:latin typeface="Verdana"/>
              <a:ea typeface="+mn-ea"/>
              <a:cs typeface="+mn-cs"/>
            </a:rPr>
            <a:t>De som har fått larmet deltar i larmgruppens möte.</a:t>
          </a:r>
        </a:p>
      </dgm:t>
    </dgm:pt>
    <dgm:pt modelId="{8DB000CF-01ED-49EF-956E-419AA19745A6}" type="parTrans" cxnId="{17EFA63E-5447-4152-851E-03E90CADC30F}">
      <dgm:prSet/>
      <dgm:spPr/>
      <dgm:t>
        <a:bodyPr/>
        <a:lstStyle/>
        <a:p>
          <a:endParaRPr lang="sv-fi"/>
        </a:p>
      </dgm:t>
    </dgm:pt>
    <dgm:pt modelId="{3C7286FA-B078-42EB-B91F-E3F42D3739F1}" type="sibTrans" cxnId="{17EFA63E-5447-4152-851E-03E90CADC30F}">
      <dgm:prSet custT="1"/>
      <dgm:spPr>
        <a:xfrm>
          <a:off x="3894199" y="1639336"/>
          <a:ext cx="329802" cy="385806"/>
        </a:xfrm>
        <a:prstGeom prst="rightArrow">
          <a:avLst>
            <a:gd name="adj1" fmla="val 60000"/>
            <a:gd name="adj2" fmla="val 50000"/>
          </a:avLst>
        </a:prstGeom>
        <a:solidFill>
          <a:srgbClr val="CC0000">
            <a:tint val="60000"/>
            <a:hueOff val="0"/>
            <a:satOff val="0"/>
            <a:lumOff val="0"/>
            <a:alphaOff val="0"/>
          </a:srgbClr>
        </a:solidFill>
        <a:ln>
          <a:noFill/>
        </a:ln>
        <a:effectLst/>
      </dgm:spPr>
      <dgm:t>
        <a:bodyPr/>
        <a:lstStyle/>
        <a:p>
          <a:pPr algn="ctr" rtl="0">
            <a:buNone/>
          </a:pPr>
          <a:endParaRPr lang="sv-fi" sz="1000" dirty="0">
            <a:solidFill>
              <a:srgbClr val="FFFFFF"/>
            </a:solidFill>
            <a:latin typeface="Verdana"/>
            <a:ea typeface="+mn-ea"/>
            <a:cs typeface="+mn-cs"/>
          </a:endParaRPr>
        </a:p>
      </dgm:t>
    </dgm:pt>
    <dgm:pt modelId="{2B639249-8DF1-4CEE-B7AF-98EF9643DEAC}">
      <dgm:prSet phldrT="[Text]" custT="1"/>
      <dgm:spPr>
        <a:xfrm>
          <a:off x="4360900" y="797964"/>
          <a:ext cx="1555672" cy="2068550"/>
        </a:xfrm>
        <a:prstGeom prst="roundRect">
          <a:avLst>
            <a:gd name="adj" fmla="val 10000"/>
          </a:avLst>
        </a:prstGeom>
        <a:solidFill>
          <a:srgbClr val="CC0000">
            <a:lumMod val="20000"/>
            <a:lumOff val="80000"/>
          </a:srgbClr>
        </a:solidFill>
        <a:ln w="25400" cap="flat" cmpd="sng" algn="ctr">
          <a:solidFill>
            <a:srgbClr val="FFFFFF">
              <a:hueOff val="0"/>
              <a:satOff val="0"/>
              <a:lumOff val="0"/>
              <a:alphaOff val="0"/>
            </a:srgbClr>
          </a:solidFill>
          <a:prstDash val="solid"/>
        </a:ln>
        <a:effectLst/>
      </dgm:spPr>
      <dgm:t>
        <a:bodyPr/>
        <a:lstStyle/>
        <a:p>
          <a:pPr algn="ctr" rtl="0">
            <a:buNone/>
          </a:pPr>
          <a:r>
            <a:rPr lang="sv-fi" sz="1200" b="1" i="0" u="none" baseline="0">
              <a:solidFill>
                <a:srgbClr val="000000"/>
              </a:solidFill>
              <a:latin typeface="Verdana"/>
              <a:ea typeface="+mn-ea"/>
              <a:cs typeface="+mn-cs"/>
            </a:rPr>
            <a:t>Larmgruppen bedömer om flera vänner och/eller frivilliga inom mathjälpen behövs</a:t>
          </a:r>
        </a:p>
      </dgm:t>
    </dgm:pt>
    <dgm:pt modelId="{6354D2BE-09DC-4B70-848C-0018A9EC13F1}" type="parTrans" cxnId="{EF5DE661-AE1C-40B8-9012-D6C9BB04FE37}">
      <dgm:prSet/>
      <dgm:spPr/>
      <dgm:t>
        <a:bodyPr/>
        <a:lstStyle/>
        <a:p>
          <a:endParaRPr lang="sv-fi"/>
        </a:p>
      </dgm:t>
    </dgm:pt>
    <dgm:pt modelId="{5957E0F1-D6E4-499F-967D-64E18D609730}" type="sibTrans" cxnId="{EF5DE661-AE1C-40B8-9012-D6C9BB04FE37}">
      <dgm:prSet custT="1"/>
      <dgm:spPr>
        <a:xfrm>
          <a:off x="6072140" y="1639336"/>
          <a:ext cx="329802" cy="385806"/>
        </a:xfrm>
        <a:prstGeom prst="rightArrow">
          <a:avLst>
            <a:gd name="adj1" fmla="val 60000"/>
            <a:gd name="adj2" fmla="val 50000"/>
          </a:avLst>
        </a:prstGeom>
        <a:solidFill>
          <a:srgbClr val="CC0000">
            <a:tint val="60000"/>
            <a:hueOff val="0"/>
            <a:satOff val="0"/>
            <a:lumOff val="0"/>
            <a:alphaOff val="0"/>
          </a:srgbClr>
        </a:solidFill>
        <a:ln>
          <a:noFill/>
        </a:ln>
        <a:effectLst/>
      </dgm:spPr>
      <dgm:t>
        <a:bodyPr/>
        <a:lstStyle/>
        <a:p>
          <a:pPr algn="ctr" rtl="0">
            <a:buNone/>
          </a:pPr>
          <a:endParaRPr lang="sv-fi" sz="1000" dirty="0">
            <a:solidFill>
              <a:srgbClr val="FFFFFF"/>
            </a:solidFill>
            <a:latin typeface="Verdana"/>
            <a:ea typeface="+mn-ea"/>
            <a:cs typeface="+mn-cs"/>
          </a:endParaRPr>
        </a:p>
      </dgm:t>
    </dgm:pt>
    <dgm:pt modelId="{D0865A62-C4D3-4F19-9BA8-8B9E5CDEE353}">
      <dgm:prSet phldrT="[Text]" custT="1"/>
      <dgm:spPr>
        <a:xfrm>
          <a:off x="6538842" y="797970"/>
          <a:ext cx="1555672" cy="2068537"/>
        </a:xfrm>
        <a:prstGeom prst="roundRect">
          <a:avLst>
            <a:gd name="adj" fmla="val 10000"/>
          </a:avLst>
        </a:prstGeom>
        <a:solidFill>
          <a:srgbClr val="CC0000">
            <a:lumMod val="20000"/>
            <a:lumOff val="80000"/>
          </a:srgbClr>
        </a:solidFill>
        <a:ln w="25400" cap="flat" cmpd="sng" algn="ctr">
          <a:solidFill>
            <a:srgbClr val="FFFFFF">
              <a:hueOff val="0"/>
              <a:satOff val="0"/>
              <a:lumOff val="0"/>
              <a:alphaOff val="0"/>
            </a:srgbClr>
          </a:solidFill>
          <a:prstDash val="solid"/>
        </a:ln>
        <a:effectLst/>
      </dgm:spPr>
      <dgm:t>
        <a:bodyPr/>
        <a:lstStyle/>
        <a:p>
          <a:pPr algn="ctr" rtl="0">
            <a:buNone/>
          </a:pPr>
          <a:r>
            <a:rPr lang="sv-fi" sz="1200" b="1" i="0" u="none" baseline="0">
              <a:solidFill>
                <a:srgbClr val="000000"/>
              </a:solidFill>
              <a:latin typeface="Verdana"/>
              <a:ea typeface="+mn-ea"/>
              <a:cs typeface="+mn-cs"/>
            </a:rPr>
            <a:t>Vid behov larmar förmedlare eller kontaktpersoner så många frivilliga från sina verksamhetsgrupper som behövs.</a:t>
          </a:r>
        </a:p>
      </dgm:t>
    </dgm:pt>
    <dgm:pt modelId="{565EFD4E-3475-4DFC-9727-ED67FA1D7D55}" type="parTrans" cxnId="{F3468D84-33DF-4838-B315-CB72698CCC63}">
      <dgm:prSet/>
      <dgm:spPr/>
      <dgm:t>
        <a:bodyPr/>
        <a:lstStyle/>
        <a:p>
          <a:endParaRPr lang="sv-fi"/>
        </a:p>
      </dgm:t>
    </dgm:pt>
    <dgm:pt modelId="{085837F4-B17C-44C4-B692-3D04B5CCFD0A}" type="sibTrans" cxnId="{F3468D84-33DF-4838-B315-CB72698CCC63}">
      <dgm:prSet custT="1"/>
      <dgm:spPr>
        <a:xfrm rot="662217">
          <a:off x="8248203" y="1854064"/>
          <a:ext cx="338727" cy="385806"/>
        </a:xfrm>
        <a:prstGeom prst="rightArrow">
          <a:avLst>
            <a:gd name="adj1" fmla="val 60000"/>
            <a:gd name="adj2" fmla="val 50000"/>
          </a:avLst>
        </a:prstGeom>
        <a:solidFill>
          <a:srgbClr val="CC0000">
            <a:tint val="60000"/>
            <a:hueOff val="0"/>
            <a:satOff val="0"/>
            <a:lumOff val="0"/>
            <a:alphaOff val="0"/>
          </a:srgbClr>
        </a:solidFill>
        <a:ln>
          <a:noFill/>
        </a:ln>
        <a:effectLst/>
      </dgm:spPr>
      <dgm:t>
        <a:bodyPr/>
        <a:lstStyle/>
        <a:p>
          <a:pPr algn="ctr" rtl="0">
            <a:buNone/>
          </a:pPr>
          <a:endParaRPr lang="sv-fi" sz="1000" dirty="0">
            <a:solidFill>
              <a:srgbClr val="FFFFFF"/>
            </a:solidFill>
            <a:latin typeface="Verdana"/>
            <a:ea typeface="+mn-ea"/>
            <a:cs typeface="+mn-cs"/>
          </a:endParaRPr>
        </a:p>
      </dgm:t>
    </dgm:pt>
    <dgm:pt modelId="{712276E3-250D-48F0-BF2A-BFB3BE2A115E}">
      <dgm:prSet phldrT="[Text]" custT="1"/>
      <dgm:spPr>
        <a:xfrm>
          <a:off x="8721801" y="1572556"/>
          <a:ext cx="1555672" cy="1370936"/>
        </a:xfrm>
        <a:prstGeom prst="roundRect">
          <a:avLst>
            <a:gd name="adj" fmla="val 10000"/>
          </a:avLst>
        </a:prstGeom>
        <a:solidFill>
          <a:srgbClr val="CC0000">
            <a:lumMod val="20000"/>
            <a:lumOff val="80000"/>
          </a:srgbClr>
        </a:solidFill>
        <a:ln w="25400" cap="flat" cmpd="sng" algn="ctr">
          <a:solidFill>
            <a:srgbClr val="FFFFFF">
              <a:hueOff val="0"/>
              <a:satOff val="0"/>
              <a:lumOff val="0"/>
              <a:alphaOff val="0"/>
            </a:srgbClr>
          </a:solidFill>
          <a:prstDash val="solid"/>
        </a:ln>
        <a:effectLst/>
      </dgm:spPr>
      <dgm:t>
        <a:bodyPr/>
        <a:lstStyle/>
        <a:p>
          <a:pPr algn="ctr" rtl="0">
            <a:buNone/>
          </a:pPr>
          <a:r>
            <a:rPr lang="sv-fi" sz="1200" b="1" i="0" u="none" baseline="0">
              <a:solidFill>
                <a:srgbClr val="000000"/>
              </a:solidFill>
              <a:latin typeface="Verdana"/>
              <a:ea typeface="+mn-ea"/>
              <a:cs typeface="+mn-cs"/>
            </a:rPr>
            <a:t>Frivilliga vänner och frivilliga inom mathjälpen har olika uppgifter</a:t>
          </a:r>
        </a:p>
      </dgm:t>
    </dgm:pt>
    <dgm:pt modelId="{9D4663BC-16F4-42FE-8E62-5EF21F9743E1}" type="parTrans" cxnId="{E1970C55-AB08-4565-A7A1-39E927856067}">
      <dgm:prSet/>
      <dgm:spPr/>
      <dgm:t>
        <a:bodyPr/>
        <a:lstStyle/>
        <a:p>
          <a:endParaRPr lang="sv-fi"/>
        </a:p>
      </dgm:t>
    </dgm:pt>
    <dgm:pt modelId="{7892B76A-1D37-4D99-9518-B35062DF2D9B}" type="sibTrans" cxnId="{E1970C55-AB08-4565-A7A1-39E927856067}">
      <dgm:prSet/>
      <dgm:spPr/>
      <dgm:t>
        <a:bodyPr/>
        <a:lstStyle/>
        <a:p>
          <a:endParaRPr lang="sv-fi"/>
        </a:p>
      </dgm:t>
    </dgm:pt>
    <dgm:pt modelId="{1BBB6A7A-DC9E-4156-A7DE-C3AAC6044045}" type="pres">
      <dgm:prSet presAssocID="{D1F39711-A2A0-4F39-85DE-AF292C0757EF}" presName="Name0" presStyleCnt="0">
        <dgm:presLayoutVars>
          <dgm:dir/>
          <dgm:resizeHandles val="exact"/>
        </dgm:presLayoutVars>
      </dgm:prSet>
      <dgm:spPr/>
    </dgm:pt>
    <dgm:pt modelId="{01ABEB51-F62D-4FA0-87B8-B2F86CF65CCC}" type="pres">
      <dgm:prSet presAssocID="{1DB41212-12E0-4A67-BECD-26DF7AA12320}" presName="node" presStyleLbl="node1" presStyleIdx="0" presStyleCnt="5" custScaleY="151094">
        <dgm:presLayoutVars>
          <dgm:bulletEnabled val="1"/>
        </dgm:presLayoutVars>
      </dgm:prSet>
      <dgm:spPr/>
    </dgm:pt>
    <dgm:pt modelId="{F3D28A80-710E-49AA-9F76-AC78DC340B89}" type="pres">
      <dgm:prSet presAssocID="{A2FC696B-7569-47B7-BA12-85669A1749BC}" presName="sibTrans" presStyleLbl="sibTrans2D1" presStyleIdx="0" presStyleCnt="4"/>
      <dgm:spPr/>
    </dgm:pt>
    <dgm:pt modelId="{9342EE26-224C-490D-A7A8-74D66CF5AF71}" type="pres">
      <dgm:prSet presAssocID="{A2FC696B-7569-47B7-BA12-85669A1749BC}" presName="connectorText" presStyleLbl="sibTrans2D1" presStyleIdx="0" presStyleCnt="4"/>
      <dgm:spPr/>
    </dgm:pt>
    <dgm:pt modelId="{32E743EA-B0C3-4014-A8D2-0F689C8B82B1}" type="pres">
      <dgm:prSet presAssocID="{895E0259-DC18-49FC-B4C7-E01C048F42F7}" presName="node" presStyleLbl="node1" presStyleIdx="1" presStyleCnt="5" custScaleY="150885">
        <dgm:presLayoutVars>
          <dgm:bulletEnabled val="1"/>
        </dgm:presLayoutVars>
      </dgm:prSet>
      <dgm:spPr/>
    </dgm:pt>
    <dgm:pt modelId="{8AFE863C-1133-4739-9ED4-AED80EA1C0AD}" type="pres">
      <dgm:prSet presAssocID="{3C7286FA-B078-42EB-B91F-E3F42D3739F1}" presName="sibTrans" presStyleLbl="sibTrans2D1" presStyleIdx="1" presStyleCnt="4"/>
      <dgm:spPr/>
    </dgm:pt>
    <dgm:pt modelId="{2BD2EB45-9965-4C3A-A6B1-C6D263E55750}" type="pres">
      <dgm:prSet presAssocID="{3C7286FA-B078-42EB-B91F-E3F42D3739F1}" presName="connectorText" presStyleLbl="sibTrans2D1" presStyleIdx="1" presStyleCnt="4"/>
      <dgm:spPr/>
    </dgm:pt>
    <dgm:pt modelId="{D1888605-E344-4E2A-89D6-8527E469CEDF}" type="pres">
      <dgm:prSet presAssocID="{2B639249-8DF1-4CEE-B7AF-98EF9643DEAC}" presName="node" presStyleLbl="node1" presStyleIdx="2" presStyleCnt="5" custScaleY="150886">
        <dgm:presLayoutVars>
          <dgm:bulletEnabled val="1"/>
        </dgm:presLayoutVars>
      </dgm:prSet>
      <dgm:spPr/>
    </dgm:pt>
    <dgm:pt modelId="{712736B7-580B-4285-9441-0EBAAAFDBF85}" type="pres">
      <dgm:prSet presAssocID="{5957E0F1-D6E4-499F-967D-64E18D609730}" presName="sibTrans" presStyleLbl="sibTrans2D1" presStyleIdx="2" presStyleCnt="4"/>
      <dgm:spPr/>
    </dgm:pt>
    <dgm:pt modelId="{F6BEDCC3-8412-4D04-BCED-C754DE3197C1}" type="pres">
      <dgm:prSet presAssocID="{5957E0F1-D6E4-499F-967D-64E18D609730}" presName="connectorText" presStyleLbl="sibTrans2D1" presStyleIdx="2" presStyleCnt="4"/>
      <dgm:spPr/>
    </dgm:pt>
    <dgm:pt modelId="{F4810A67-9377-4BD9-98C2-A6D2E841173C}" type="pres">
      <dgm:prSet presAssocID="{D0865A62-C4D3-4F19-9BA8-8B9E5CDEE353}" presName="node" presStyleLbl="node1" presStyleIdx="3" presStyleCnt="5" custScaleY="150885">
        <dgm:presLayoutVars>
          <dgm:bulletEnabled val="1"/>
        </dgm:presLayoutVars>
      </dgm:prSet>
      <dgm:spPr/>
    </dgm:pt>
    <dgm:pt modelId="{8A5A3921-FA4B-44ED-9CD4-418D9B1B921F}" type="pres">
      <dgm:prSet presAssocID="{085837F4-B17C-44C4-B692-3D04B5CCFD0A}" presName="sibTrans" presStyleLbl="sibTrans2D1" presStyleIdx="3" presStyleCnt="4"/>
      <dgm:spPr/>
    </dgm:pt>
    <dgm:pt modelId="{B617A7F5-6BE9-4261-96D9-D60DD414B2B3}" type="pres">
      <dgm:prSet presAssocID="{085837F4-B17C-44C4-B692-3D04B5CCFD0A}" presName="connectorText" presStyleLbl="sibTrans2D1" presStyleIdx="3" presStyleCnt="4"/>
      <dgm:spPr/>
    </dgm:pt>
    <dgm:pt modelId="{CB55D0E7-54BD-4502-8A54-C083AB270235}" type="pres">
      <dgm:prSet presAssocID="{712276E3-250D-48F0-BF2A-BFB3BE2A115E}" presName="node" presStyleLbl="node1" presStyleIdx="4" presStyleCnt="5" custLinFactNeighborX="807" custLinFactNeighborY="31058">
        <dgm:presLayoutVars>
          <dgm:bulletEnabled val="1"/>
        </dgm:presLayoutVars>
      </dgm:prSet>
      <dgm:spPr/>
    </dgm:pt>
  </dgm:ptLst>
  <dgm:cxnLst>
    <dgm:cxn modelId="{0C67E103-F00B-43FE-A9F7-2C4C64599913}" srcId="{D1F39711-A2A0-4F39-85DE-AF292C0757EF}" destId="{1DB41212-12E0-4A67-BECD-26DF7AA12320}" srcOrd="0" destOrd="0" parTransId="{971A71FC-03D9-426B-8311-0DE87DDC4BBA}" sibTransId="{A2FC696B-7569-47B7-BA12-85669A1749BC}"/>
    <dgm:cxn modelId="{D005041C-224D-48B5-A63F-26AF35BC4229}" type="presOf" srcId="{D1F39711-A2A0-4F39-85DE-AF292C0757EF}" destId="{1BBB6A7A-DC9E-4156-A7DE-C3AAC6044045}" srcOrd="0" destOrd="0" presId="urn:microsoft.com/office/officeart/2005/8/layout/process1"/>
    <dgm:cxn modelId="{A2061332-D973-46E5-82E6-A1418CB8730D}" type="presOf" srcId="{895E0259-DC18-49FC-B4C7-E01C048F42F7}" destId="{32E743EA-B0C3-4014-A8D2-0F689C8B82B1}" srcOrd="0" destOrd="0" presId="urn:microsoft.com/office/officeart/2005/8/layout/process1"/>
    <dgm:cxn modelId="{17EFA63E-5447-4152-851E-03E90CADC30F}" srcId="{D1F39711-A2A0-4F39-85DE-AF292C0757EF}" destId="{895E0259-DC18-49FC-B4C7-E01C048F42F7}" srcOrd="1" destOrd="0" parTransId="{8DB000CF-01ED-49EF-956E-419AA19745A6}" sibTransId="{3C7286FA-B078-42EB-B91F-E3F42D3739F1}"/>
    <dgm:cxn modelId="{0B383060-4A54-4554-89AC-7FEFCADE5B08}" type="presOf" srcId="{085837F4-B17C-44C4-B692-3D04B5CCFD0A}" destId="{8A5A3921-FA4B-44ED-9CD4-418D9B1B921F}" srcOrd="0" destOrd="0" presId="urn:microsoft.com/office/officeart/2005/8/layout/process1"/>
    <dgm:cxn modelId="{EF5DE661-AE1C-40B8-9012-D6C9BB04FE37}" srcId="{D1F39711-A2A0-4F39-85DE-AF292C0757EF}" destId="{2B639249-8DF1-4CEE-B7AF-98EF9643DEAC}" srcOrd="2" destOrd="0" parTransId="{6354D2BE-09DC-4B70-848C-0018A9EC13F1}" sibTransId="{5957E0F1-D6E4-499F-967D-64E18D609730}"/>
    <dgm:cxn modelId="{8B7C784F-4AF7-485D-BFA5-53A9BA69406D}" type="presOf" srcId="{712276E3-250D-48F0-BF2A-BFB3BE2A115E}" destId="{CB55D0E7-54BD-4502-8A54-C083AB270235}" srcOrd="0" destOrd="0" presId="urn:microsoft.com/office/officeart/2005/8/layout/process1"/>
    <dgm:cxn modelId="{E2E86553-9E14-43A4-8D20-B58DBB830B4A}" type="presOf" srcId="{085837F4-B17C-44C4-B692-3D04B5CCFD0A}" destId="{B617A7F5-6BE9-4261-96D9-D60DD414B2B3}" srcOrd="1" destOrd="0" presId="urn:microsoft.com/office/officeart/2005/8/layout/process1"/>
    <dgm:cxn modelId="{D0047373-8BB2-4161-B3D3-BA304115EC36}" type="presOf" srcId="{A2FC696B-7569-47B7-BA12-85669A1749BC}" destId="{F3D28A80-710E-49AA-9F76-AC78DC340B89}" srcOrd="0" destOrd="0" presId="urn:microsoft.com/office/officeart/2005/8/layout/process1"/>
    <dgm:cxn modelId="{E1970C55-AB08-4565-A7A1-39E927856067}" srcId="{D1F39711-A2A0-4F39-85DE-AF292C0757EF}" destId="{712276E3-250D-48F0-BF2A-BFB3BE2A115E}" srcOrd="4" destOrd="0" parTransId="{9D4663BC-16F4-42FE-8E62-5EF21F9743E1}" sibTransId="{7892B76A-1D37-4D99-9518-B35062DF2D9B}"/>
    <dgm:cxn modelId="{828D5382-28FD-44B8-9837-88D3BE175916}" type="presOf" srcId="{2B639249-8DF1-4CEE-B7AF-98EF9643DEAC}" destId="{D1888605-E344-4E2A-89D6-8527E469CEDF}" srcOrd="0" destOrd="0" presId="urn:microsoft.com/office/officeart/2005/8/layout/process1"/>
    <dgm:cxn modelId="{F3468D84-33DF-4838-B315-CB72698CCC63}" srcId="{D1F39711-A2A0-4F39-85DE-AF292C0757EF}" destId="{D0865A62-C4D3-4F19-9BA8-8B9E5CDEE353}" srcOrd="3" destOrd="0" parTransId="{565EFD4E-3475-4DFC-9727-ED67FA1D7D55}" sibTransId="{085837F4-B17C-44C4-B692-3D04B5CCFD0A}"/>
    <dgm:cxn modelId="{B666328A-B292-4C4A-BEBE-3B8992BFFEA7}" type="presOf" srcId="{5957E0F1-D6E4-499F-967D-64E18D609730}" destId="{F6BEDCC3-8412-4D04-BCED-C754DE3197C1}" srcOrd="1" destOrd="0" presId="urn:microsoft.com/office/officeart/2005/8/layout/process1"/>
    <dgm:cxn modelId="{423A6AD3-147B-4667-BEEE-8D77BE597212}" type="presOf" srcId="{3C7286FA-B078-42EB-B91F-E3F42D3739F1}" destId="{8AFE863C-1133-4739-9ED4-AED80EA1C0AD}" srcOrd="0" destOrd="0" presId="urn:microsoft.com/office/officeart/2005/8/layout/process1"/>
    <dgm:cxn modelId="{97DD38D4-9356-4FAE-87F0-1D4664611A64}" type="presOf" srcId="{3C7286FA-B078-42EB-B91F-E3F42D3739F1}" destId="{2BD2EB45-9965-4C3A-A6B1-C6D263E55750}" srcOrd="1" destOrd="0" presId="urn:microsoft.com/office/officeart/2005/8/layout/process1"/>
    <dgm:cxn modelId="{58FB26EE-96A8-4ACD-BEE6-0F2DCCBD684D}" type="presOf" srcId="{5957E0F1-D6E4-499F-967D-64E18D609730}" destId="{712736B7-580B-4285-9441-0EBAAAFDBF85}" srcOrd="0" destOrd="0" presId="urn:microsoft.com/office/officeart/2005/8/layout/process1"/>
    <dgm:cxn modelId="{555535F3-EAE8-44B3-86F4-B9EE0B3D2DA1}" type="presOf" srcId="{D0865A62-C4D3-4F19-9BA8-8B9E5CDEE353}" destId="{F4810A67-9377-4BD9-98C2-A6D2E841173C}" srcOrd="0" destOrd="0" presId="urn:microsoft.com/office/officeart/2005/8/layout/process1"/>
    <dgm:cxn modelId="{52666DFC-289B-4AE6-838B-0038E4AB00A2}" type="presOf" srcId="{A2FC696B-7569-47B7-BA12-85669A1749BC}" destId="{9342EE26-224C-490D-A7A8-74D66CF5AF71}" srcOrd="1" destOrd="0" presId="urn:microsoft.com/office/officeart/2005/8/layout/process1"/>
    <dgm:cxn modelId="{AE0513FF-0BA1-4778-95F2-6258B2AFED46}" type="presOf" srcId="{1DB41212-12E0-4A67-BECD-26DF7AA12320}" destId="{01ABEB51-F62D-4FA0-87B8-B2F86CF65CCC}" srcOrd="0" destOrd="0" presId="urn:microsoft.com/office/officeart/2005/8/layout/process1"/>
    <dgm:cxn modelId="{49BC7E27-A4A5-4173-A865-8BB1359342C8}" type="presParOf" srcId="{1BBB6A7A-DC9E-4156-A7DE-C3AAC6044045}" destId="{01ABEB51-F62D-4FA0-87B8-B2F86CF65CCC}" srcOrd="0" destOrd="0" presId="urn:microsoft.com/office/officeart/2005/8/layout/process1"/>
    <dgm:cxn modelId="{B243EB5B-DD66-45ED-B98C-B268EC9DD5EC}" type="presParOf" srcId="{1BBB6A7A-DC9E-4156-A7DE-C3AAC6044045}" destId="{F3D28A80-710E-49AA-9F76-AC78DC340B89}" srcOrd="1" destOrd="0" presId="urn:microsoft.com/office/officeart/2005/8/layout/process1"/>
    <dgm:cxn modelId="{D005CA43-28C7-4DE0-A3ED-0D456FE4FDD2}" type="presParOf" srcId="{F3D28A80-710E-49AA-9F76-AC78DC340B89}" destId="{9342EE26-224C-490D-A7A8-74D66CF5AF71}" srcOrd="0" destOrd="0" presId="urn:microsoft.com/office/officeart/2005/8/layout/process1"/>
    <dgm:cxn modelId="{17197041-7015-40BD-9C8C-7E5B320299DC}" type="presParOf" srcId="{1BBB6A7A-DC9E-4156-A7DE-C3AAC6044045}" destId="{32E743EA-B0C3-4014-A8D2-0F689C8B82B1}" srcOrd="2" destOrd="0" presId="urn:microsoft.com/office/officeart/2005/8/layout/process1"/>
    <dgm:cxn modelId="{8015E24C-6364-4A47-9007-2F68500AB98C}" type="presParOf" srcId="{1BBB6A7A-DC9E-4156-A7DE-C3AAC6044045}" destId="{8AFE863C-1133-4739-9ED4-AED80EA1C0AD}" srcOrd="3" destOrd="0" presId="urn:microsoft.com/office/officeart/2005/8/layout/process1"/>
    <dgm:cxn modelId="{9925770A-B054-463A-A025-1ED3B89350A1}" type="presParOf" srcId="{8AFE863C-1133-4739-9ED4-AED80EA1C0AD}" destId="{2BD2EB45-9965-4C3A-A6B1-C6D263E55750}" srcOrd="0" destOrd="0" presId="urn:microsoft.com/office/officeart/2005/8/layout/process1"/>
    <dgm:cxn modelId="{2141F8F2-A1ED-4EA9-A073-C17FEBFBEC68}" type="presParOf" srcId="{1BBB6A7A-DC9E-4156-A7DE-C3AAC6044045}" destId="{D1888605-E344-4E2A-89D6-8527E469CEDF}" srcOrd="4" destOrd="0" presId="urn:microsoft.com/office/officeart/2005/8/layout/process1"/>
    <dgm:cxn modelId="{5901C41B-11FF-422C-A6FB-6ED456D23AF4}" type="presParOf" srcId="{1BBB6A7A-DC9E-4156-A7DE-C3AAC6044045}" destId="{712736B7-580B-4285-9441-0EBAAAFDBF85}" srcOrd="5" destOrd="0" presId="urn:microsoft.com/office/officeart/2005/8/layout/process1"/>
    <dgm:cxn modelId="{A03B0ED7-3C75-4671-8FD7-C519C7662E76}" type="presParOf" srcId="{712736B7-580B-4285-9441-0EBAAAFDBF85}" destId="{F6BEDCC3-8412-4D04-BCED-C754DE3197C1}" srcOrd="0" destOrd="0" presId="urn:microsoft.com/office/officeart/2005/8/layout/process1"/>
    <dgm:cxn modelId="{D21EADA9-BE0D-485D-8EAC-786A49F55EF8}" type="presParOf" srcId="{1BBB6A7A-DC9E-4156-A7DE-C3AAC6044045}" destId="{F4810A67-9377-4BD9-98C2-A6D2E841173C}" srcOrd="6" destOrd="0" presId="urn:microsoft.com/office/officeart/2005/8/layout/process1"/>
    <dgm:cxn modelId="{0BB5529A-2155-4941-AA29-31B6FF8167D6}" type="presParOf" srcId="{1BBB6A7A-DC9E-4156-A7DE-C3AAC6044045}" destId="{8A5A3921-FA4B-44ED-9CD4-418D9B1B921F}" srcOrd="7" destOrd="0" presId="urn:microsoft.com/office/officeart/2005/8/layout/process1"/>
    <dgm:cxn modelId="{5E7B45C5-EA10-4CCD-BD0E-FF8A1DB60100}" type="presParOf" srcId="{8A5A3921-FA4B-44ED-9CD4-418D9B1B921F}" destId="{B617A7F5-6BE9-4261-96D9-D60DD414B2B3}" srcOrd="0" destOrd="0" presId="urn:microsoft.com/office/officeart/2005/8/layout/process1"/>
    <dgm:cxn modelId="{377B3FF5-EF59-463D-8B82-DD93308EFB1E}" type="presParOf" srcId="{1BBB6A7A-DC9E-4156-A7DE-C3AAC6044045}" destId="{CB55D0E7-54BD-4502-8A54-C083AB270235}" srcOrd="8" destOrd="0" presId="urn:microsoft.com/office/officeart/2005/8/layout/process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ABEB51-F62D-4FA0-87B8-B2F86CF65CCC}">
      <dsp:nvSpPr>
        <dsp:cNvPr id="0" name=""/>
        <dsp:cNvSpPr/>
      </dsp:nvSpPr>
      <dsp:spPr>
        <a:xfrm>
          <a:off x="10031" y="298091"/>
          <a:ext cx="1554153" cy="3068295"/>
        </a:xfrm>
        <a:prstGeom prst="roundRect">
          <a:avLst>
            <a:gd name="adj" fmla="val 10000"/>
          </a:avLst>
        </a:prstGeom>
        <a:solidFill>
          <a:srgbClr val="CC0000">
            <a:lumMod val="20000"/>
            <a:lumOff val="8000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sv-fi" sz="1200" b="1" i="0" u="none" kern="1200" baseline="0">
              <a:solidFill>
                <a:srgbClr val="000000"/>
              </a:solidFill>
              <a:latin typeface="Verdana"/>
              <a:ea typeface="+mn-ea"/>
              <a:cs typeface="+mn-cs"/>
            </a:rPr>
            <a:t>Vänförmedlare/mathjälpens kontaktperson i avdelningens/distriktets larmgrupp i OHTO</a:t>
          </a:r>
        </a:p>
      </dsp:txBody>
      <dsp:txXfrm>
        <a:off x="55551" y="343611"/>
        <a:ext cx="1463113" cy="2977255"/>
      </dsp:txXfrm>
    </dsp:sp>
    <dsp:sp modelId="{F3D28A80-710E-49AA-9F76-AC78DC340B89}">
      <dsp:nvSpPr>
        <dsp:cNvPr id="0" name=""/>
        <dsp:cNvSpPr/>
      </dsp:nvSpPr>
      <dsp:spPr>
        <a:xfrm>
          <a:off x="1719600" y="1639524"/>
          <a:ext cx="329480" cy="385429"/>
        </a:xfrm>
        <a:prstGeom prst="rightArrow">
          <a:avLst>
            <a:gd name="adj1" fmla="val 60000"/>
            <a:gd name="adj2" fmla="val 50000"/>
          </a:avLst>
        </a:prstGeom>
        <a:solidFill>
          <a:srgbClr val="CC0000">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rtl="0">
            <a:lnSpc>
              <a:spcPct val="90000"/>
            </a:lnSpc>
            <a:spcBef>
              <a:spcPct val="0"/>
            </a:spcBef>
            <a:spcAft>
              <a:spcPct val="35000"/>
            </a:spcAft>
            <a:buNone/>
          </a:pPr>
          <a:endParaRPr lang="sv-fi" sz="1000" kern="1200" dirty="0">
            <a:solidFill>
              <a:srgbClr val="FFFFFF"/>
            </a:solidFill>
            <a:latin typeface="Verdana"/>
            <a:ea typeface="+mn-ea"/>
            <a:cs typeface="+mn-cs"/>
          </a:endParaRPr>
        </a:p>
      </dsp:txBody>
      <dsp:txXfrm>
        <a:off x="1719600" y="1716610"/>
        <a:ext cx="230636" cy="231257"/>
      </dsp:txXfrm>
    </dsp:sp>
    <dsp:sp modelId="{32E743EA-B0C3-4014-A8D2-0F689C8B82B1}">
      <dsp:nvSpPr>
        <dsp:cNvPr id="0" name=""/>
        <dsp:cNvSpPr/>
      </dsp:nvSpPr>
      <dsp:spPr>
        <a:xfrm>
          <a:off x="2185846" y="300213"/>
          <a:ext cx="1554153" cy="3064051"/>
        </a:xfrm>
        <a:prstGeom prst="roundRect">
          <a:avLst>
            <a:gd name="adj" fmla="val 10000"/>
          </a:avLst>
        </a:prstGeom>
        <a:solidFill>
          <a:srgbClr val="CC0000">
            <a:lumMod val="20000"/>
            <a:lumOff val="8000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sv-fi" sz="1200" b="1" i="0" u="none" kern="1200" baseline="0">
              <a:solidFill>
                <a:srgbClr val="000000"/>
              </a:solidFill>
              <a:latin typeface="Verdana"/>
              <a:ea typeface="+mn-ea"/>
              <a:cs typeface="+mn-cs"/>
            </a:rPr>
            <a:t>De som har fått larmet deltar i larmgruppens möte.</a:t>
          </a:r>
        </a:p>
      </dsp:txBody>
      <dsp:txXfrm>
        <a:off x="2231366" y="345733"/>
        <a:ext cx="1463113" cy="2973011"/>
      </dsp:txXfrm>
    </dsp:sp>
    <dsp:sp modelId="{8AFE863C-1133-4739-9ED4-AED80EA1C0AD}">
      <dsp:nvSpPr>
        <dsp:cNvPr id="0" name=""/>
        <dsp:cNvSpPr/>
      </dsp:nvSpPr>
      <dsp:spPr>
        <a:xfrm>
          <a:off x="3895414" y="1639524"/>
          <a:ext cx="329480" cy="385429"/>
        </a:xfrm>
        <a:prstGeom prst="rightArrow">
          <a:avLst>
            <a:gd name="adj1" fmla="val 60000"/>
            <a:gd name="adj2" fmla="val 50000"/>
          </a:avLst>
        </a:prstGeom>
        <a:solidFill>
          <a:srgbClr val="CC0000">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rtl="0">
            <a:lnSpc>
              <a:spcPct val="90000"/>
            </a:lnSpc>
            <a:spcBef>
              <a:spcPct val="0"/>
            </a:spcBef>
            <a:spcAft>
              <a:spcPct val="35000"/>
            </a:spcAft>
            <a:buNone/>
          </a:pPr>
          <a:endParaRPr lang="sv-fi" sz="1000" kern="1200" dirty="0">
            <a:solidFill>
              <a:srgbClr val="FFFFFF"/>
            </a:solidFill>
            <a:latin typeface="Verdana"/>
            <a:ea typeface="+mn-ea"/>
            <a:cs typeface="+mn-cs"/>
          </a:endParaRPr>
        </a:p>
      </dsp:txBody>
      <dsp:txXfrm>
        <a:off x="3895414" y="1716610"/>
        <a:ext cx="230636" cy="231257"/>
      </dsp:txXfrm>
    </dsp:sp>
    <dsp:sp modelId="{D1888605-E344-4E2A-89D6-8527E469CEDF}">
      <dsp:nvSpPr>
        <dsp:cNvPr id="0" name=""/>
        <dsp:cNvSpPr/>
      </dsp:nvSpPr>
      <dsp:spPr>
        <a:xfrm>
          <a:off x="4361660" y="300203"/>
          <a:ext cx="1554153" cy="3064071"/>
        </a:xfrm>
        <a:prstGeom prst="roundRect">
          <a:avLst>
            <a:gd name="adj" fmla="val 10000"/>
          </a:avLst>
        </a:prstGeom>
        <a:solidFill>
          <a:srgbClr val="CC0000">
            <a:lumMod val="20000"/>
            <a:lumOff val="8000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sv-fi" sz="1200" b="1" i="0" u="none" kern="1200" baseline="0">
              <a:solidFill>
                <a:srgbClr val="000000"/>
              </a:solidFill>
              <a:latin typeface="Verdana"/>
              <a:ea typeface="+mn-ea"/>
              <a:cs typeface="+mn-cs"/>
            </a:rPr>
            <a:t>Larmgruppen bedömer om flera vänner och/eller frivilliga inom mathjälpen behövs</a:t>
          </a:r>
        </a:p>
      </dsp:txBody>
      <dsp:txXfrm>
        <a:off x="4407180" y="345723"/>
        <a:ext cx="1463113" cy="2973031"/>
      </dsp:txXfrm>
    </dsp:sp>
    <dsp:sp modelId="{712736B7-580B-4285-9441-0EBAAAFDBF85}">
      <dsp:nvSpPr>
        <dsp:cNvPr id="0" name=""/>
        <dsp:cNvSpPr/>
      </dsp:nvSpPr>
      <dsp:spPr>
        <a:xfrm>
          <a:off x="6071228" y="1639524"/>
          <a:ext cx="329480" cy="385429"/>
        </a:xfrm>
        <a:prstGeom prst="rightArrow">
          <a:avLst>
            <a:gd name="adj1" fmla="val 60000"/>
            <a:gd name="adj2" fmla="val 50000"/>
          </a:avLst>
        </a:prstGeom>
        <a:solidFill>
          <a:srgbClr val="CC0000">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rtl="0">
            <a:lnSpc>
              <a:spcPct val="90000"/>
            </a:lnSpc>
            <a:spcBef>
              <a:spcPct val="0"/>
            </a:spcBef>
            <a:spcAft>
              <a:spcPct val="35000"/>
            </a:spcAft>
            <a:buNone/>
          </a:pPr>
          <a:endParaRPr lang="sv-fi" sz="1000" kern="1200" dirty="0">
            <a:solidFill>
              <a:srgbClr val="FFFFFF"/>
            </a:solidFill>
            <a:latin typeface="Verdana"/>
            <a:ea typeface="+mn-ea"/>
            <a:cs typeface="+mn-cs"/>
          </a:endParaRPr>
        </a:p>
      </dsp:txBody>
      <dsp:txXfrm>
        <a:off x="6071228" y="1716610"/>
        <a:ext cx="230636" cy="231257"/>
      </dsp:txXfrm>
    </dsp:sp>
    <dsp:sp modelId="{F4810A67-9377-4BD9-98C2-A6D2E841173C}">
      <dsp:nvSpPr>
        <dsp:cNvPr id="0" name=""/>
        <dsp:cNvSpPr/>
      </dsp:nvSpPr>
      <dsp:spPr>
        <a:xfrm>
          <a:off x="6537474" y="300213"/>
          <a:ext cx="1554153" cy="3064051"/>
        </a:xfrm>
        <a:prstGeom prst="roundRect">
          <a:avLst>
            <a:gd name="adj" fmla="val 10000"/>
          </a:avLst>
        </a:prstGeom>
        <a:solidFill>
          <a:srgbClr val="CC0000">
            <a:lumMod val="20000"/>
            <a:lumOff val="8000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sv-fi" sz="1200" b="1" i="0" u="none" kern="1200" baseline="0">
              <a:solidFill>
                <a:srgbClr val="000000"/>
              </a:solidFill>
              <a:latin typeface="Verdana"/>
              <a:ea typeface="+mn-ea"/>
              <a:cs typeface="+mn-cs"/>
            </a:rPr>
            <a:t>Vid behov larmar förmedlare eller kontaktpersoner så många frivilliga från sina verksamhetsgrupper som behövs.</a:t>
          </a:r>
        </a:p>
      </dsp:txBody>
      <dsp:txXfrm>
        <a:off x="6582994" y="345733"/>
        <a:ext cx="1463113" cy="2973011"/>
      </dsp:txXfrm>
    </dsp:sp>
    <dsp:sp modelId="{8A5A3921-FA4B-44ED-9CD4-418D9B1B921F}">
      <dsp:nvSpPr>
        <dsp:cNvPr id="0" name=""/>
        <dsp:cNvSpPr/>
      </dsp:nvSpPr>
      <dsp:spPr>
        <a:xfrm rot="967799">
          <a:off x="8241492" y="1957593"/>
          <a:ext cx="345750" cy="385429"/>
        </a:xfrm>
        <a:prstGeom prst="rightArrow">
          <a:avLst>
            <a:gd name="adj1" fmla="val 60000"/>
            <a:gd name="adj2" fmla="val 50000"/>
          </a:avLst>
        </a:prstGeom>
        <a:solidFill>
          <a:srgbClr val="CC0000">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rtl="0">
            <a:lnSpc>
              <a:spcPct val="90000"/>
            </a:lnSpc>
            <a:spcBef>
              <a:spcPct val="0"/>
            </a:spcBef>
            <a:spcAft>
              <a:spcPct val="35000"/>
            </a:spcAft>
            <a:buNone/>
          </a:pPr>
          <a:endParaRPr lang="sv-fi" sz="1000" kern="1200" dirty="0">
            <a:solidFill>
              <a:srgbClr val="FFFFFF"/>
            </a:solidFill>
            <a:latin typeface="Verdana"/>
            <a:ea typeface="+mn-ea"/>
            <a:cs typeface="+mn-cs"/>
          </a:endParaRPr>
        </a:p>
      </dsp:txBody>
      <dsp:txXfrm>
        <a:off x="8243534" y="2020271"/>
        <a:ext cx="242025" cy="231257"/>
      </dsp:txXfrm>
    </dsp:sp>
    <dsp:sp modelId="{CB55D0E7-54BD-4502-8A54-C083AB270235}">
      <dsp:nvSpPr>
        <dsp:cNvPr id="0" name=""/>
        <dsp:cNvSpPr/>
      </dsp:nvSpPr>
      <dsp:spPr>
        <a:xfrm>
          <a:off x="8718305" y="1447580"/>
          <a:ext cx="1554153" cy="2030719"/>
        </a:xfrm>
        <a:prstGeom prst="roundRect">
          <a:avLst>
            <a:gd name="adj" fmla="val 10000"/>
          </a:avLst>
        </a:prstGeom>
        <a:solidFill>
          <a:srgbClr val="CC0000">
            <a:lumMod val="20000"/>
            <a:lumOff val="8000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sv-fi" sz="1200" b="1" i="0" u="none" kern="1200" baseline="0">
              <a:solidFill>
                <a:srgbClr val="000000"/>
              </a:solidFill>
              <a:latin typeface="Verdana"/>
              <a:ea typeface="+mn-ea"/>
              <a:cs typeface="+mn-cs"/>
            </a:rPr>
            <a:t>Frivilliga vänner och frivilliga inom mathjälpen har olika uppgifter</a:t>
          </a:r>
        </a:p>
      </dsp:txBody>
      <dsp:txXfrm>
        <a:off x="8763825" y="1493100"/>
        <a:ext cx="1463113" cy="1939679"/>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978F213-0791-354F-9EBC-54522EEC650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a:extLst>
              <a:ext uri="{FF2B5EF4-FFF2-40B4-BE49-F238E27FC236}">
                <a16:creationId xmlns:a16="http://schemas.microsoft.com/office/drawing/2014/main" id="{6C8A9374-0766-D846-9D4F-C831B633272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22D91B1-5D57-824F-B0C8-6E28351B4D19}" type="datetimeFigureOut">
              <a:rPr lang="fi-FI" smtClean="0"/>
              <a:t>4.3.2022</a:t>
            </a:fld>
            <a:endParaRPr lang="fi-FI"/>
          </a:p>
        </p:txBody>
      </p:sp>
      <p:sp>
        <p:nvSpPr>
          <p:cNvPr id="4" name="Footer Placeholder 3">
            <a:extLst>
              <a:ext uri="{FF2B5EF4-FFF2-40B4-BE49-F238E27FC236}">
                <a16:creationId xmlns:a16="http://schemas.microsoft.com/office/drawing/2014/main" id="{58379F4C-535D-424E-9326-520EF69E4F2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5" name="Slide Number Placeholder 4">
            <a:extLst>
              <a:ext uri="{FF2B5EF4-FFF2-40B4-BE49-F238E27FC236}">
                <a16:creationId xmlns:a16="http://schemas.microsoft.com/office/drawing/2014/main" id="{8CFEF750-F75D-3348-994A-E455E55D1D8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FBFC3D2-EBD1-9746-A223-86E203D17115}" type="slidenum">
              <a:rPr lang="fi-FI" smtClean="0"/>
              <a:t>‹#›</a:t>
            </a:fld>
            <a:endParaRPr lang="fi-FI"/>
          </a:p>
        </p:txBody>
      </p:sp>
    </p:spTree>
    <p:extLst>
      <p:ext uri="{BB962C8B-B14F-4D97-AF65-F5344CB8AC3E}">
        <p14:creationId xmlns:p14="http://schemas.microsoft.com/office/powerpoint/2010/main" val="21318140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B20987-55EC-E14B-B450-1C677BEC3E21}" type="datetimeFigureOut">
              <a:rPr lang="en-FI" smtClean="0"/>
              <a:t>03/04/2022</a:t>
            </a:fld>
            <a:endParaRPr lang="en-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D3DC0E-603D-C74E-B49B-2C68F55CC137}" type="slidenum">
              <a:rPr lang="en-FI" smtClean="0"/>
              <a:t>‹#›</a:t>
            </a:fld>
            <a:endParaRPr lang="en-FI"/>
          </a:p>
        </p:txBody>
      </p:sp>
    </p:spTree>
    <p:extLst>
      <p:ext uri="{BB962C8B-B14F-4D97-AF65-F5344CB8AC3E}">
        <p14:creationId xmlns:p14="http://schemas.microsoft.com/office/powerpoint/2010/main" val="882352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fi" dirty="0"/>
          </a:p>
        </p:txBody>
      </p:sp>
      <p:sp>
        <p:nvSpPr>
          <p:cNvPr id="4" name="Slide Number Placeholder 3"/>
          <p:cNvSpPr>
            <a:spLocks noGrp="1"/>
          </p:cNvSpPr>
          <p:nvPr>
            <p:ph type="sldNum" sz="quarter" idx="5"/>
          </p:nvPr>
        </p:nvSpPr>
        <p:spPr/>
        <p:txBody>
          <a:bodyPr/>
          <a:lstStyle/>
          <a:p>
            <a:pPr algn="l" rtl="0"/>
            <a:fld id="{B7D3DC0E-603D-C74E-B49B-2C68F55CC137}" type="slidenum">
              <a:rPr/>
              <a:t>1</a:t>
            </a:fld>
            <a:endParaRPr lang="sv-fi"/>
          </a:p>
        </p:txBody>
      </p:sp>
    </p:spTree>
    <p:extLst>
      <p:ext uri="{BB962C8B-B14F-4D97-AF65-F5344CB8AC3E}">
        <p14:creationId xmlns:p14="http://schemas.microsoft.com/office/powerpoint/2010/main" val="16033721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sv-fi" dirty="0"/>
          </a:p>
        </p:txBody>
      </p:sp>
      <p:sp>
        <p:nvSpPr>
          <p:cNvPr id="4" name="Dian numeron paikkamerkki 3"/>
          <p:cNvSpPr>
            <a:spLocks noGrp="1"/>
          </p:cNvSpPr>
          <p:nvPr>
            <p:ph type="sldNum" sz="quarter" idx="5"/>
          </p:nvPr>
        </p:nvSpPr>
        <p:spPr/>
        <p:txBody>
          <a:bodyPr/>
          <a:lstStyle/>
          <a:p>
            <a:pPr algn="l" rtl="0"/>
            <a:fld id="{B7D3DC0E-603D-C74E-B49B-2C68F55CC137}" type="slidenum">
              <a:rPr/>
              <a:t>14</a:t>
            </a:fld>
            <a:endParaRPr lang="sv-fi"/>
          </a:p>
        </p:txBody>
      </p:sp>
    </p:spTree>
    <p:extLst>
      <p:ext uri="{BB962C8B-B14F-4D97-AF65-F5344CB8AC3E}">
        <p14:creationId xmlns:p14="http://schemas.microsoft.com/office/powerpoint/2010/main" val="33461534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fi" b="0" i="0" u="none" baseline="0"/>
              <a:t>Modellen har upprättats enligt den modell som används i avdelningen Kehä-Espoo.</a:t>
            </a:r>
          </a:p>
          <a:p>
            <a:pPr algn="l" rtl="0"/>
            <a:r>
              <a:rPr lang="sv-fi" b="1" i="0" u="none" baseline="0"/>
              <a:t>Målet är att sprida denna modell till alla avdelningar och distrikt. Förberedningen inför beredskapsövningen erbjuder en bra möjlighet att sprida modellen.</a:t>
            </a:r>
          </a:p>
          <a:p>
            <a:pPr algn="l" rtl="0"/>
            <a:r>
              <a:rPr lang="sv-fi" b="0" i="0" u="none" baseline="0"/>
              <a:t>När vänförmedlaren, vänverksamhetens kontaktperson eller mathjälpens kontaktperson är med i avdelningens eller distriktets officiella larmgrupp är frivilliga vänner och frivilliga inom mathjälpen en del av beredskapen på bästa möjliga sätt.</a:t>
            </a:r>
          </a:p>
          <a:p>
            <a:pPr algn="l" rtl="0"/>
            <a:r>
              <a:rPr lang="sv-fi" b="0" i="0" u="none" baseline="0"/>
              <a:t>När något händer får vänverksamhetens och mathjälpens ledare genast ett besked om det via larmsystemet. Efter det får ledarna beskedet om frivilliga från dessa grupper behövs genast, i den andra vågen eller alls.</a:t>
            </a:r>
          </a:p>
          <a:p>
            <a:pPr algn="l" rtl="0"/>
            <a:r>
              <a:rPr lang="sv-fi" b="0" i="0" u="none" baseline="0"/>
              <a:t>Vid behov kan vänverksamhetens och mathjälpens ledare snabbt larma frivilliga från sina grupper till platsen.  Vänförmedlaren kan exempelvis plocka ut frivilligas kontaktuppgifter i vänförmedlingssystemet och kontakta dem.</a:t>
            </a:r>
          </a:p>
          <a:p>
            <a:endParaRPr lang="sv-fi" dirty="0"/>
          </a:p>
          <a:p>
            <a:endParaRPr lang="sv-fi" dirty="0"/>
          </a:p>
        </p:txBody>
      </p:sp>
      <p:sp>
        <p:nvSpPr>
          <p:cNvPr id="4" name="Dian numeron paikkamerkki 3"/>
          <p:cNvSpPr>
            <a:spLocks noGrp="1"/>
          </p:cNvSpPr>
          <p:nvPr>
            <p:ph type="sldNum" sz="quarter" idx="5"/>
          </p:nvPr>
        </p:nvSpPr>
        <p:spPr/>
        <p:txBody>
          <a:bodyPr/>
          <a:lstStyle/>
          <a:p>
            <a:pPr algn="l" rtl="0"/>
            <a:fld id="{B7D3DC0E-603D-C74E-B49B-2C68F55CC137}" type="slidenum">
              <a:rPr/>
              <a:t>15</a:t>
            </a:fld>
            <a:endParaRPr lang="sv-fi"/>
          </a:p>
        </p:txBody>
      </p:sp>
    </p:spTree>
    <p:extLst>
      <p:ext uri="{BB962C8B-B14F-4D97-AF65-F5344CB8AC3E}">
        <p14:creationId xmlns:p14="http://schemas.microsoft.com/office/powerpoint/2010/main" val="38418728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fi" dirty="0"/>
          </a:p>
        </p:txBody>
      </p:sp>
      <p:sp>
        <p:nvSpPr>
          <p:cNvPr id="4" name="Slide Number Placeholder 3"/>
          <p:cNvSpPr>
            <a:spLocks noGrp="1"/>
          </p:cNvSpPr>
          <p:nvPr>
            <p:ph type="sldNum" sz="quarter" idx="5"/>
          </p:nvPr>
        </p:nvSpPr>
        <p:spPr/>
        <p:txBody>
          <a:bodyPr/>
          <a:lstStyle/>
          <a:p>
            <a:pPr algn="l" rtl="0"/>
            <a:fld id="{B7D3DC0E-603D-C74E-B49B-2C68F55CC137}" type="slidenum">
              <a:rPr/>
              <a:t>16</a:t>
            </a:fld>
            <a:endParaRPr lang="sv-fi"/>
          </a:p>
        </p:txBody>
      </p:sp>
    </p:spTree>
    <p:extLst>
      <p:ext uri="{BB962C8B-B14F-4D97-AF65-F5344CB8AC3E}">
        <p14:creationId xmlns:p14="http://schemas.microsoft.com/office/powerpoint/2010/main" val="25344183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sv-fi" dirty="0"/>
          </a:p>
        </p:txBody>
      </p:sp>
      <p:sp>
        <p:nvSpPr>
          <p:cNvPr id="4" name="Dian numeron paikkamerkki 3"/>
          <p:cNvSpPr>
            <a:spLocks noGrp="1"/>
          </p:cNvSpPr>
          <p:nvPr>
            <p:ph type="sldNum" sz="quarter" idx="5"/>
          </p:nvPr>
        </p:nvSpPr>
        <p:spPr/>
        <p:txBody>
          <a:bodyPr/>
          <a:lstStyle/>
          <a:p>
            <a:pPr algn="l" rtl="0"/>
            <a:fld id="{B7D3DC0E-603D-C74E-B49B-2C68F55CC137}" type="slidenum">
              <a:rPr/>
              <a:t>17</a:t>
            </a:fld>
            <a:endParaRPr lang="sv-fi"/>
          </a:p>
        </p:txBody>
      </p:sp>
    </p:spTree>
    <p:extLst>
      <p:ext uri="{BB962C8B-B14F-4D97-AF65-F5344CB8AC3E}">
        <p14:creationId xmlns:p14="http://schemas.microsoft.com/office/powerpoint/2010/main" val="33472692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sv-fi" dirty="0"/>
          </a:p>
        </p:txBody>
      </p:sp>
      <p:sp>
        <p:nvSpPr>
          <p:cNvPr id="4" name="Dian numeron paikkamerkki 3"/>
          <p:cNvSpPr>
            <a:spLocks noGrp="1"/>
          </p:cNvSpPr>
          <p:nvPr>
            <p:ph type="sldNum" sz="quarter" idx="5"/>
          </p:nvPr>
        </p:nvSpPr>
        <p:spPr/>
        <p:txBody>
          <a:bodyPr/>
          <a:lstStyle/>
          <a:p>
            <a:pPr algn="l" rtl="0"/>
            <a:fld id="{B7D3DC0E-603D-C74E-B49B-2C68F55CC137}" type="slidenum">
              <a:rPr/>
              <a:t>18</a:t>
            </a:fld>
            <a:endParaRPr lang="sv-fi"/>
          </a:p>
        </p:txBody>
      </p:sp>
    </p:spTree>
    <p:extLst>
      <p:ext uri="{BB962C8B-B14F-4D97-AF65-F5344CB8AC3E}">
        <p14:creationId xmlns:p14="http://schemas.microsoft.com/office/powerpoint/2010/main" val="10681469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C3E0B855-5856-4406-96C2-5FE63A01EB5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9BB30991-53D0-4E97-A3E6-0DBA271C6B8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rtl="0"/>
            <a:r>
              <a:rPr lang="sv-fi" b="0" i="0" u="none" baseline="0"/>
              <a:t>Meddelandet sändes från centralbyrån lördagen den 26 oktober kl 9.01 på morgonen till sammanlagt 76 aktiva elektroniska förmedlingar, till sammanlagt 141 vänförmedlare. </a:t>
            </a:r>
            <a:r>
              <a:rPr lang="sv-fi" b="1" i="0" u="none" baseline="0"/>
              <a:t>56 elektroniska förmedlingar,</a:t>
            </a:r>
            <a:r>
              <a:rPr lang="sv-fi" b="0" i="0" u="none" baseline="0"/>
              <a:t> dvs. 64 vänförmedlare, svarade på meddelandet (de flesta svaren kom inom två timmar efter att meddelandet hade sänts!) Under de första fem minuterna kom det in ungefär 20 svar. </a:t>
            </a:r>
          </a:p>
          <a:p>
            <a:endParaRPr lang="sv-fi" altLang="fi-FI" b="1" dirty="0"/>
          </a:p>
          <a:p>
            <a:pPr algn="l" rtl="0"/>
            <a:r>
              <a:rPr lang="sv-fi" b="1" i="0" u="none" baseline="0"/>
              <a:t>Centralbyrån samlade uppgifterna om pappersförmedlingarna som distrikten levererade: 96 traditionella pappersförmedlingar svarade. </a:t>
            </a:r>
          </a:p>
          <a:p>
            <a:endParaRPr lang="sv-fi" altLang="fi-FI" b="1" dirty="0"/>
          </a:p>
          <a:p>
            <a:pPr algn="l" rtl="0"/>
            <a:r>
              <a:rPr lang="sv-fi" b="1" i="0" u="none" baseline="0"/>
              <a:t>Sammanlagt finns det ungefär 250 vänförmedlingar i hela landet (elektroniska + pappersförmedlingar). Svarsprocenten var alltså ungefär 64 %.</a:t>
            </a:r>
          </a:p>
          <a:p>
            <a:endParaRPr lang="sv-fi" altLang="en-US" dirty="0"/>
          </a:p>
          <a:p>
            <a:pPr algn="l" rtl="0"/>
            <a:r>
              <a:rPr lang="sv-fi" b="0" i="0" u="none" baseline="0"/>
              <a:t>Som ett resultat fick man en uppskattning av hur många vänner som är i hjälpberedskap lokalt och nationellt under en viss tidsperiod. Sammanlagt finns det ungefär 9 000 frivilliga vänner.</a:t>
            </a:r>
            <a:endParaRPr lang="sv-fi" altLang="fi-FI" dirty="0"/>
          </a:p>
        </p:txBody>
      </p:sp>
      <p:sp>
        <p:nvSpPr>
          <p:cNvPr id="20484" name="Slide Number Placeholder 3">
            <a:extLst>
              <a:ext uri="{FF2B5EF4-FFF2-40B4-BE49-F238E27FC236}">
                <a16:creationId xmlns:a16="http://schemas.microsoft.com/office/drawing/2014/main" id="{C447964E-7382-491D-8721-8B7B13C578F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New Roman" panose="02020603050405020304" pitchFamily="18" charset="0"/>
              </a:defRPr>
            </a:lvl1pPr>
            <a:lvl2pPr marL="742950" indent="-285750">
              <a:defRPr sz="2500">
                <a:solidFill>
                  <a:schemeClr val="tx1"/>
                </a:solidFill>
                <a:latin typeface="Times New Roman" panose="02020603050405020304" pitchFamily="18" charset="0"/>
              </a:defRPr>
            </a:lvl2pPr>
            <a:lvl3pPr marL="1143000" indent="-228600">
              <a:defRPr sz="2500">
                <a:solidFill>
                  <a:schemeClr val="tx1"/>
                </a:solidFill>
                <a:latin typeface="Times New Roman" panose="02020603050405020304" pitchFamily="18" charset="0"/>
              </a:defRPr>
            </a:lvl3pPr>
            <a:lvl4pPr marL="1600200" indent="-228600">
              <a:defRPr sz="2500">
                <a:solidFill>
                  <a:schemeClr val="tx1"/>
                </a:solidFill>
                <a:latin typeface="Times New Roman" panose="02020603050405020304" pitchFamily="18" charset="0"/>
              </a:defRPr>
            </a:lvl4pPr>
            <a:lvl5pPr marL="2057400" indent="-228600">
              <a:defRPr sz="25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5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5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5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500">
                <a:solidFill>
                  <a:schemeClr val="tx1"/>
                </a:solidFill>
                <a:latin typeface="Times New Roman" panose="02020603050405020304" pitchFamily="18" charset="0"/>
              </a:defRPr>
            </a:lvl9pPr>
          </a:lstStyle>
          <a:p>
            <a:pPr algn="l" rtl="0"/>
            <a:fld id="{9437F9D4-FF87-4267-A659-D289CD018D82}" type="slidenum">
              <a:rPr sz="1200"/>
              <a:pPr/>
              <a:t>19</a:t>
            </a:fld>
            <a:endParaRPr lang="sv-fi" altLang="fi-FI"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gn="l" rtl="0"/>
            <a:r>
              <a:rPr lang="sv-fi" b="0" i="0" u="none" baseline="0"/>
              <a:t>Ska läggas till som en del av avdelningarnas diasamling.</a:t>
            </a:r>
          </a:p>
        </p:txBody>
      </p:sp>
      <p:sp>
        <p:nvSpPr>
          <p:cNvPr id="4" name="Dian numeron paikkamerkki 3"/>
          <p:cNvSpPr>
            <a:spLocks noGrp="1"/>
          </p:cNvSpPr>
          <p:nvPr>
            <p:ph type="sldNum" sz="quarter" idx="5"/>
          </p:nvPr>
        </p:nvSpPr>
        <p:spPr/>
        <p:txBody>
          <a:bodyPr/>
          <a:lstStyle/>
          <a:p>
            <a:pPr algn="l" rtl="0"/>
            <a:fld id="{B7D3DC0E-603D-C74E-B49B-2C68F55CC137}" type="slidenum">
              <a:rPr/>
              <a:t>20</a:t>
            </a:fld>
            <a:endParaRPr lang="sv-fi"/>
          </a:p>
        </p:txBody>
      </p:sp>
    </p:spTree>
    <p:extLst>
      <p:ext uri="{BB962C8B-B14F-4D97-AF65-F5344CB8AC3E}">
        <p14:creationId xmlns:p14="http://schemas.microsoft.com/office/powerpoint/2010/main" val="42050768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sv-fi" dirty="0"/>
          </a:p>
        </p:txBody>
      </p:sp>
      <p:sp>
        <p:nvSpPr>
          <p:cNvPr id="4" name="Dian numeron paikkamerkki 3"/>
          <p:cNvSpPr>
            <a:spLocks noGrp="1"/>
          </p:cNvSpPr>
          <p:nvPr>
            <p:ph type="sldNum" sz="quarter" idx="5"/>
          </p:nvPr>
        </p:nvSpPr>
        <p:spPr/>
        <p:txBody>
          <a:bodyPr/>
          <a:lstStyle/>
          <a:p>
            <a:pPr algn="l" rtl="0"/>
            <a:fld id="{B7D3DC0E-603D-C74E-B49B-2C68F55CC137}" type="slidenum">
              <a:rPr/>
              <a:t>21</a:t>
            </a:fld>
            <a:endParaRPr lang="sv-fi"/>
          </a:p>
        </p:txBody>
      </p:sp>
    </p:spTree>
    <p:extLst>
      <p:ext uri="{BB962C8B-B14F-4D97-AF65-F5344CB8AC3E}">
        <p14:creationId xmlns:p14="http://schemas.microsoft.com/office/powerpoint/2010/main" val="3166894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gn="l" rtl="0">
              <a:defRPr/>
            </a:pPr>
            <a:r>
              <a:rPr lang="sv-fi" sz="1000" b="1" i="0" u="none" baseline="0">
                <a:latin typeface="+mn-lt"/>
                <a:ea typeface="+mn-lt"/>
                <a:cs typeface="+mn-lt"/>
                <a:sym typeface="+mn-lt"/>
              </a:rPr>
              <a:t>I enlighet med förordningen (827/2017) om Finlands Röda Kors (FRK) är FRK:s syfte (2 §) att:</a:t>
            </a:r>
          </a:p>
          <a:p>
            <a:pPr marL="0" lvl="1" algn="l" rtl="0">
              <a:defRPr/>
            </a:pPr>
            <a:r>
              <a:rPr lang="sv-fi" sz="1000" b="0" i="0" u="none" baseline="0">
                <a:latin typeface="+mn-lt"/>
                <a:ea typeface="+mn-lt"/>
                <a:cs typeface="+mn-lt"/>
                <a:sym typeface="+mn-lt"/>
              </a:rPr>
              <a:t>2 §: </a:t>
            </a:r>
            <a:r>
              <a:rPr lang="sv-fi" sz="1000" b="1" i="0" u="none" baseline="0">
                <a:latin typeface="+mn-lt"/>
                <a:ea typeface="+mn-lt"/>
                <a:cs typeface="+mn-lt"/>
                <a:sym typeface="+mn-lt"/>
              </a:rPr>
              <a:t>ORGANISATIONENS SYFTE: </a:t>
            </a:r>
          </a:p>
          <a:p>
            <a:pPr marL="0" lvl="1" algn="l" rtl="0">
              <a:defRPr/>
            </a:pPr>
            <a:endParaRPr lang="sv-fi" altLang="en-US" sz="1000" b="1" dirty="0">
              <a:latin typeface="+mn-lt"/>
            </a:endParaRPr>
          </a:p>
          <a:p>
            <a:pPr marL="0" lvl="1" algn="l" rtl="0">
              <a:defRPr/>
            </a:pPr>
            <a:r>
              <a:rPr lang="sv-fi" sz="1000" b="1" i="0" u="none" baseline="0">
                <a:latin typeface="+mn-lt"/>
                <a:ea typeface="+mn-lt"/>
                <a:cs typeface="+mn-lt"/>
                <a:sym typeface="+mn-lt"/>
              </a:rPr>
              <a:t>Organisationens syfte är att i enlighet med internationella rödakors- och rödahalvmånerörelsens grundprinciper (Röda Korsets grundprinciper): </a:t>
            </a:r>
            <a:br>
              <a:rPr lang="sv-fi" sz="1000" b="1">
                <a:latin typeface="+mn-lt"/>
              </a:rPr>
            </a:br>
            <a:endParaRPr lang="sv-fi" sz="1000" b="1" dirty="0">
              <a:latin typeface="+mn-lt"/>
            </a:endParaRPr>
          </a:p>
          <a:p>
            <a:pPr marL="228600" lvl="1" indent="-228600" algn="l" rtl="0">
              <a:buFontTx/>
              <a:buAutoNum type="arabicParenR"/>
              <a:defRPr/>
            </a:pPr>
            <a:r>
              <a:rPr lang="sv-fi" sz="1000" b="0" i="0" u="none" baseline="0">
                <a:latin typeface="+mn-lt"/>
                <a:ea typeface="+mn-lt"/>
                <a:cs typeface="+mn-lt"/>
                <a:sym typeface="+mn-lt"/>
              </a:rPr>
              <a:t>under alla förhållanden </a:t>
            </a:r>
            <a:r>
              <a:rPr lang="sv-fi" sz="1000" b="1" i="0" u="none" baseline="0">
                <a:latin typeface="+mn-lt"/>
                <a:ea typeface="+mn-lt"/>
                <a:cs typeface="+mn-lt"/>
                <a:sym typeface="+mn-lt"/>
              </a:rPr>
              <a:t>skydda liv och hälsa</a:t>
            </a:r>
            <a:r>
              <a:rPr lang="sv-fi" sz="1000" b="0" i="0" u="none" baseline="0">
                <a:latin typeface="+mn-lt"/>
                <a:ea typeface="+mn-lt"/>
                <a:cs typeface="+mn-lt"/>
                <a:sym typeface="+mn-lt"/>
              </a:rPr>
              <a:t> samt försvara människovärdet och de mänskliga rättigheterna, </a:t>
            </a:r>
          </a:p>
          <a:p>
            <a:pPr marL="228600" lvl="1" indent="-228600" algn="l" rtl="0">
              <a:buFontTx/>
              <a:buAutoNum type="arabicParenR"/>
              <a:defRPr/>
            </a:pPr>
            <a:r>
              <a:rPr lang="sv-fi" sz="1000" b="0" i="0" u="none" baseline="0">
                <a:latin typeface="+mn-lt"/>
                <a:ea typeface="+mn-lt"/>
                <a:cs typeface="+mn-lt"/>
                <a:sym typeface="+mn-lt"/>
              </a:rPr>
              <a:t>främja samarbete och fred mellan folken; </a:t>
            </a:r>
          </a:p>
          <a:p>
            <a:pPr marL="228600" lvl="1" indent="-228600" algn="l" rtl="0">
              <a:buFontTx/>
              <a:buAutoNum type="arabicParenR"/>
              <a:defRPr/>
            </a:pPr>
            <a:r>
              <a:rPr lang="sv-fi" sz="1000" b="1" i="0" u="none" baseline="0">
                <a:latin typeface="+mn-lt"/>
                <a:ea typeface="+mn-lt"/>
                <a:cs typeface="+mn-lt"/>
                <a:sym typeface="+mn-lt"/>
              </a:rPr>
              <a:t>rädda människoliv i det egna landet och utomlands; </a:t>
            </a:r>
          </a:p>
          <a:p>
            <a:pPr marL="228600" lvl="1" indent="-228600" algn="l" rtl="0">
              <a:buFontTx/>
              <a:buAutoNum type="arabicParenR"/>
              <a:defRPr/>
            </a:pPr>
            <a:r>
              <a:rPr lang="sv-fi" sz="1000" b="1" i="0" u="none" baseline="0">
                <a:latin typeface="+mn-lt"/>
                <a:ea typeface="+mn-lt"/>
                <a:cs typeface="+mn-lt"/>
                <a:sym typeface="+mn-lt"/>
              </a:rPr>
              <a:t>hjälpa de mest utsatta genom att förebygga och lindra mänskligt lidande; </a:t>
            </a:r>
          </a:p>
          <a:p>
            <a:pPr marL="228600" lvl="1" indent="-228600" algn="l" rtl="0">
              <a:buFontTx/>
              <a:buAutoNum type="arabicParenR"/>
              <a:defRPr/>
            </a:pPr>
            <a:r>
              <a:rPr lang="sv-fi" sz="1000" b="0" i="0" u="none" baseline="0">
                <a:latin typeface="+mn-lt"/>
                <a:ea typeface="+mn-lt"/>
                <a:cs typeface="+mn-lt"/>
                <a:sym typeface="+mn-lt"/>
              </a:rPr>
              <a:t>stödja och hjälpa landets myndigheter att göra humanitära insatser såväl i fredstid som under krig och väpnade konflikter; </a:t>
            </a:r>
          </a:p>
          <a:p>
            <a:pPr marL="228600" lvl="1" indent="-228600" algn="l" rtl="0">
              <a:buFontTx/>
              <a:buAutoNum type="arabicParenR"/>
              <a:defRPr/>
            </a:pPr>
            <a:r>
              <a:rPr lang="sv-fi" sz="1000" b="1" i="0" u="none" baseline="0">
                <a:latin typeface="+mn-lt"/>
                <a:ea typeface="+mn-lt"/>
                <a:cs typeface="+mn-lt"/>
                <a:sym typeface="+mn-lt"/>
              </a:rPr>
              <a:t>bland medborgarna skapa en positiv inställning till solidaritet och biståndsarbete; </a:t>
            </a:r>
          </a:p>
          <a:p>
            <a:pPr marL="228600" lvl="1" indent="-228600" algn="l" rtl="0">
              <a:buFontTx/>
              <a:buAutoNum type="arabicParenR"/>
              <a:defRPr/>
            </a:pPr>
            <a:r>
              <a:rPr lang="sv-fi" sz="1000" b="1" i="0" u="none" baseline="0">
                <a:latin typeface="+mn-lt"/>
                <a:ea typeface="+mn-lt"/>
                <a:cs typeface="+mn-lt"/>
                <a:sym typeface="+mn-lt"/>
              </a:rPr>
              <a:t>främja frivilligverksamhet för att hjälpa människor; </a:t>
            </a:r>
          </a:p>
          <a:p>
            <a:pPr marL="228600" lvl="1" indent="-228600" algn="l" rtl="0">
              <a:buFontTx/>
              <a:buAutoNum type="arabicParenR"/>
              <a:defRPr/>
            </a:pPr>
            <a:r>
              <a:rPr lang="sv-fi" sz="1000" b="0" i="0" u="none" baseline="0">
                <a:latin typeface="+mn-lt"/>
                <a:ea typeface="+mn-lt"/>
                <a:cs typeface="+mn-lt"/>
                <a:sym typeface="+mn-lt"/>
              </a:rPr>
              <a:t>främja hjälpberedskapen; samt</a:t>
            </a:r>
          </a:p>
          <a:p>
            <a:pPr marL="228600" lvl="1" indent="-228600" algn="l" rtl="0">
              <a:buFontTx/>
              <a:buAutoNum type="arabicParenR"/>
              <a:defRPr/>
            </a:pPr>
            <a:r>
              <a:rPr lang="sv-fi" sz="1000" b="0" i="0" u="none" baseline="0">
                <a:latin typeface="+mn-lt"/>
                <a:ea typeface="+mn-lt"/>
                <a:cs typeface="+mn-lt"/>
                <a:sym typeface="+mn-lt"/>
              </a:rPr>
              <a:t>öka förståelsen för Röda Korsets arbete och allmänt humanitära strävanden.</a:t>
            </a:r>
            <a:endParaRPr lang="sv-fi" altLang="en-US" sz="1000" b="1" dirty="0">
              <a:latin typeface="+mn-lt"/>
            </a:endParaRPr>
          </a:p>
          <a:p>
            <a:pPr marL="0" lvl="1" algn="l" rtl="0">
              <a:defRPr/>
            </a:pPr>
            <a:endParaRPr lang="sv-fi" altLang="fi-FI" sz="1200" dirty="0"/>
          </a:p>
          <a:p>
            <a:endParaRPr lang="sv-fi" dirty="0"/>
          </a:p>
        </p:txBody>
      </p:sp>
      <p:sp>
        <p:nvSpPr>
          <p:cNvPr id="4" name="Dian numeron paikkamerkki 3"/>
          <p:cNvSpPr>
            <a:spLocks noGrp="1"/>
          </p:cNvSpPr>
          <p:nvPr>
            <p:ph type="sldNum" sz="quarter" idx="5"/>
          </p:nvPr>
        </p:nvSpPr>
        <p:spPr/>
        <p:txBody>
          <a:bodyPr/>
          <a:lstStyle/>
          <a:p>
            <a:pPr algn="l" rtl="0"/>
            <a:fld id="{B7D3DC0E-603D-C74E-B49B-2C68F55CC137}" type="slidenum">
              <a:rPr/>
              <a:t>2</a:t>
            </a:fld>
            <a:endParaRPr lang="sv-fi"/>
          </a:p>
        </p:txBody>
      </p:sp>
    </p:spTree>
    <p:extLst>
      <p:ext uri="{BB962C8B-B14F-4D97-AF65-F5344CB8AC3E}">
        <p14:creationId xmlns:p14="http://schemas.microsoft.com/office/powerpoint/2010/main" val="15729614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gn="l" rtl="0"/>
            <a:r>
              <a:rPr lang="sv-fi" b="1" i="0" u="none" baseline="0"/>
              <a:t>I Röda Korset har man möjlighet att vara en del av en större hjälpkedja och delta när det behövs. Medverkan i beredskapssituationer är frivilligt. Det erbjuds tilläggsutbildning inför uppdragen.</a:t>
            </a:r>
          </a:p>
          <a:p>
            <a:endParaRPr lang="sv-fi" altLang="en-US" b="1" dirty="0"/>
          </a:p>
          <a:p>
            <a:pPr algn="l" rtl="0"/>
            <a:r>
              <a:rPr lang="sv-fi" b="1" i="0" u="none" baseline="0"/>
              <a:t>FRK:s egna och Vapepas larmgrupper är totalt cirka 1 500 (cirka 20 000 frivilliga). </a:t>
            </a:r>
            <a:r>
              <a:rPr lang="sv-fi" b="0" i="0" u="none" baseline="0"/>
              <a:t>Vapepas medlemsorganisationer använder Vapepas logo i sin verksamhet. Stödmaterial om beredskapen finns på https://rednet.punainenristi.fi/kova (på finska).</a:t>
            </a:r>
          </a:p>
          <a:p>
            <a:endParaRPr lang="sv-fi" altLang="fi-FI" dirty="0"/>
          </a:p>
          <a:p>
            <a:pPr algn="l" rtl="0"/>
            <a:r>
              <a:rPr lang="sv-fi" b="1" i="0" u="none" baseline="0"/>
              <a:t>FRK:s logistikcentral </a:t>
            </a:r>
            <a:r>
              <a:rPr lang="sv-fi" b="0" i="0" u="none" baseline="0"/>
              <a:t>finns i Tammerfors. Den ansvarar för materialanskaffning, packning och lagring (till exempel klädhjälp, fältsjukhus och liknande). Därtill är </a:t>
            </a:r>
            <a:r>
              <a:rPr lang="sv-fi" b="1" i="0" u="none" baseline="0"/>
              <a:t>delegaterna inom FRK:s internationella bistånd</a:t>
            </a:r>
            <a:r>
              <a:rPr lang="sv-fi" b="0" i="0" u="none" baseline="0"/>
              <a:t> (kallas även </a:t>
            </a:r>
            <a:r>
              <a:rPr lang="sv-fi" b="1" i="0" u="none" baseline="0"/>
              <a:t>enheter för katastrofberedskap </a:t>
            </a:r>
            <a:r>
              <a:rPr lang="sv-fi" b="0" i="0" u="none" baseline="0"/>
              <a:t>med cirka 900 aktiva och utbildade) </a:t>
            </a:r>
            <a:r>
              <a:rPr lang="sv-fi" b="1" i="0" u="none" baseline="0"/>
              <a:t>vid behov tillgängliga även i situationer i hemlandet (t. ex. på hösten 2015 var delegaterna med i att grunda förläggningar).</a:t>
            </a:r>
            <a:r>
              <a:rPr lang="sv-fi" b="0" i="0" u="none" baseline="0"/>
              <a:t> </a:t>
            </a:r>
            <a:r>
              <a:rPr lang="sv-fi" b="1" i="0" u="none" baseline="0"/>
              <a:t>Det finns cirka 70 Hälsopunkter. </a:t>
            </a:r>
            <a:r>
              <a:rPr lang="sv-fi" b="0" i="0" u="none" baseline="0"/>
              <a:t>På Hälsopunkterna får besökaren rådgivning i hälsofrågor, mäta blodtrycket och psykologiskt stöd. De frivilliga kan vid behov vara ett stöd till exempel vid identifiering av utsatta grupper och vid hälsohot, t. ex. corona. </a:t>
            </a:r>
          </a:p>
          <a:p>
            <a:endParaRPr lang="sv-fi" altLang="en-US" dirty="0"/>
          </a:p>
          <a:p>
            <a:pPr algn="l" rtl="0"/>
            <a:r>
              <a:rPr lang="sv-fi" b="1" i="0" u="none" baseline="0"/>
              <a:t>På lokal nivå kan FRK ha en viktig roll i att sammankalla olika aktörer och stödja gemenskaperna vid och/eller efter olyckor.</a:t>
            </a:r>
          </a:p>
        </p:txBody>
      </p:sp>
      <p:sp>
        <p:nvSpPr>
          <p:cNvPr id="4" name="Dian numeron paikkamerkki 3"/>
          <p:cNvSpPr>
            <a:spLocks noGrp="1"/>
          </p:cNvSpPr>
          <p:nvPr>
            <p:ph type="sldNum" sz="quarter" idx="5"/>
          </p:nvPr>
        </p:nvSpPr>
        <p:spPr/>
        <p:txBody>
          <a:bodyPr/>
          <a:lstStyle/>
          <a:p>
            <a:pPr algn="l" rtl="0"/>
            <a:fld id="{B7D3DC0E-603D-C74E-B49B-2C68F55CC137}" type="slidenum">
              <a:rPr/>
              <a:t>3</a:t>
            </a:fld>
            <a:endParaRPr lang="sv-fi"/>
          </a:p>
        </p:txBody>
      </p:sp>
    </p:spTree>
    <p:extLst>
      <p:ext uri="{BB962C8B-B14F-4D97-AF65-F5344CB8AC3E}">
        <p14:creationId xmlns:p14="http://schemas.microsoft.com/office/powerpoint/2010/main" val="31336069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sv-fi" dirty="0"/>
          </a:p>
        </p:txBody>
      </p:sp>
      <p:sp>
        <p:nvSpPr>
          <p:cNvPr id="4" name="Dian numeron paikkamerkki 3"/>
          <p:cNvSpPr>
            <a:spLocks noGrp="1"/>
          </p:cNvSpPr>
          <p:nvPr>
            <p:ph type="sldNum" sz="quarter" idx="5"/>
          </p:nvPr>
        </p:nvSpPr>
        <p:spPr/>
        <p:txBody>
          <a:bodyPr/>
          <a:lstStyle/>
          <a:p>
            <a:pPr algn="l" rtl="0"/>
            <a:fld id="{B7D3DC0E-603D-C74E-B49B-2C68F55CC137}" type="slidenum">
              <a:rPr/>
              <a:t>4</a:t>
            </a:fld>
            <a:endParaRPr lang="sv-fi"/>
          </a:p>
        </p:txBody>
      </p:sp>
    </p:spTree>
    <p:extLst>
      <p:ext uri="{BB962C8B-B14F-4D97-AF65-F5344CB8AC3E}">
        <p14:creationId xmlns:p14="http://schemas.microsoft.com/office/powerpoint/2010/main" val="22852818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fi" b="0" i="0" u="none" baseline="0"/>
              <a:t>Finns det verksamhet för närståendevårdare inom ert område? Eller öppna mötesplatser för äldre? Finns det många enpersonshushåll på besvärliga avstånd på er ort?</a:t>
            </a:r>
          </a:p>
          <a:p>
            <a:endParaRPr lang="sv-fi" dirty="0"/>
          </a:p>
        </p:txBody>
      </p:sp>
      <p:sp>
        <p:nvSpPr>
          <p:cNvPr id="4" name="Dian numeron paikkamerkki 3"/>
          <p:cNvSpPr>
            <a:spLocks noGrp="1"/>
          </p:cNvSpPr>
          <p:nvPr>
            <p:ph type="sldNum" sz="quarter" idx="5"/>
          </p:nvPr>
        </p:nvSpPr>
        <p:spPr/>
        <p:txBody>
          <a:bodyPr/>
          <a:lstStyle/>
          <a:p>
            <a:pPr algn="l" rtl="0"/>
            <a:fld id="{B7D3DC0E-603D-C74E-B49B-2C68F55CC137}" type="slidenum">
              <a:rPr/>
              <a:t>5</a:t>
            </a:fld>
            <a:endParaRPr lang="sv-fi"/>
          </a:p>
        </p:txBody>
      </p:sp>
    </p:spTree>
    <p:extLst>
      <p:ext uri="{BB962C8B-B14F-4D97-AF65-F5344CB8AC3E}">
        <p14:creationId xmlns:p14="http://schemas.microsoft.com/office/powerpoint/2010/main" val="39935641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gn="l" rtl="0"/>
            <a:r>
              <a:rPr lang="sv-fi" b="0" i="0" u="none" baseline="0"/>
              <a:t>När mottagningscentraler grundas kan de frivilliga till exempel montera sängar, hjälpa till med matutdelning och kaffekokande samt sortera donerade kläder och varor. Vänner behövs även som diskussionshjälp och någon att tala med. Dessutom kan till exempel hemvården under heta somrar be om hjälp i drickförsörjning för äldre. </a:t>
            </a:r>
            <a:endParaRPr lang="sv-fi" altLang="fi-FI" dirty="0"/>
          </a:p>
          <a:p>
            <a:pPr algn="l" rtl="0"/>
            <a:r>
              <a:rPr lang="sv-fi" b="1" i="0" u="none" baseline="0"/>
              <a:t>Exempel på mathjälp</a:t>
            </a:r>
          </a:p>
          <a:p>
            <a:endParaRPr lang="sv-fi" altLang="en-US" b="1" dirty="0"/>
          </a:p>
          <a:p>
            <a:pPr algn="l" rtl="0"/>
            <a:r>
              <a:rPr lang="sv-fi" b="1" i="0" u="none" baseline="0"/>
              <a:t>Ett exempel från Kajanaland den 6 januari 2018: </a:t>
            </a:r>
            <a:r>
              <a:rPr lang="sv-fi" b="0" i="0" u="none" baseline="0"/>
              <a:t>https://www.punainenristi.fi/uutiset/20180106/punainen-risti-auttaa-sahkokatkoista-karsivia-ihmisia-kainuussa </a:t>
            </a:r>
          </a:p>
          <a:p>
            <a:pPr algn="l" rtl="0"/>
            <a:r>
              <a:rPr lang="sv-fi" b="1" i="0" u="none" baseline="0"/>
              <a:t>Ett exempel från coronatiden den 5 november 2021: </a:t>
            </a:r>
            <a:r>
              <a:rPr lang="sv-fi" b="0" i="0" u="none" baseline="0"/>
              <a:t>https://www.punainenristi.fi/vapaaehtoiseksi/vapaaehtoiseksi-lahteminen-tuntui-luontevalta/</a:t>
            </a:r>
            <a:endParaRPr lang="sv-fi" altLang="en-US" b="1" dirty="0"/>
          </a:p>
        </p:txBody>
      </p:sp>
      <p:sp>
        <p:nvSpPr>
          <p:cNvPr id="4" name="Dian numeron paikkamerkki 3"/>
          <p:cNvSpPr>
            <a:spLocks noGrp="1"/>
          </p:cNvSpPr>
          <p:nvPr>
            <p:ph type="sldNum" sz="quarter" idx="5"/>
          </p:nvPr>
        </p:nvSpPr>
        <p:spPr/>
        <p:txBody>
          <a:bodyPr/>
          <a:lstStyle/>
          <a:p>
            <a:pPr algn="l" rtl="0"/>
            <a:fld id="{B7D3DC0E-603D-C74E-B49B-2C68F55CC137}" type="slidenum">
              <a:rPr/>
              <a:t>6</a:t>
            </a:fld>
            <a:endParaRPr lang="sv-fi"/>
          </a:p>
        </p:txBody>
      </p:sp>
    </p:spTree>
    <p:extLst>
      <p:ext uri="{BB962C8B-B14F-4D97-AF65-F5344CB8AC3E}">
        <p14:creationId xmlns:p14="http://schemas.microsoft.com/office/powerpoint/2010/main" val="10884626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gn="l" rtl="0"/>
            <a:r>
              <a:rPr lang="sv-fi" b="0" i="0" u="none" baseline="0"/>
              <a:t>Vänverksamheten och mathjälpen har en roll i alla skeden: när man förbereder sig för en undantagssituation eller en kris, under själva undantagssituationen och i återhämtningsskedet. </a:t>
            </a:r>
          </a:p>
          <a:p>
            <a:pPr marL="0" marR="0" lvl="0" indent="0" algn="l" defTabSz="914400" rtl="0" eaLnBrk="1" fontAlgn="auto" latinLnBrk="0" hangingPunct="1">
              <a:lnSpc>
                <a:spcPct val="100000"/>
              </a:lnSpc>
              <a:spcBef>
                <a:spcPts val="0"/>
              </a:spcBef>
              <a:spcAft>
                <a:spcPts val="0"/>
              </a:spcAft>
              <a:buClrTx/>
              <a:buSzTx/>
              <a:buFontTx/>
              <a:buNone/>
              <a:tabLst/>
              <a:defRPr/>
            </a:pPr>
            <a:r>
              <a:rPr lang="sv-fi" b="0" i="0" u="none" baseline="0"/>
              <a:t>Målet för beredskapen är att påskynda återhämtandet om något händer. När t. ex. frivilliga vänner stöder ensamma människor i vardagen, organiserar gruppverksamhet som stöder gemenskaplighet och välbefinnande eller ökar trygghetskänslan hos t. ex. äldre genom att regelbundet besöka dem, kan människor hantera undantagssituationer bättre tack vare stödet som de fått genom denna verksamhet. Deras resiliens, dvs. krishanteringsförmåga, blir bättre tack vare stödet från frivilliga vänner. </a:t>
            </a:r>
            <a:br>
              <a:rPr lang="sv-fi"/>
            </a:br>
            <a:r>
              <a:rPr lang="sv-fi" b="0" i="0" u="none" baseline="0"/>
              <a:t>Mathjälpens frivilliga bemöter de mest utsatta och</a:t>
            </a:r>
            <a:r>
              <a:rPr lang="sv-fi" sz="1200" b="0" i="0" u="none" baseline="0"/>
              <a:t>stöder dem på många sätt: genom att ge materiell hjälp, dvs. mat, men också samtalshjälp samt information om olika tjänster. De organiserar även delaktighetsökande verksamhet, t. ex. kaféer där man har möjlighet att träffa andra. Detta stöd hjälper dem att klara av vardagen, ökar välbefinnandet och hjälper också i själva undantagssituationen då krishanteringsförmågan har förbättrats med hjälp av stödet.</a:t>
            </a:r>
            <a:endParaRPr lang="sv-fi" sz="1200" dirty="0">
              <a:ea typeface="Verdana" panose="020B0604030504040204" pitchFamily="34" charset="0"/>
            </a:endParaRPr>
          </a:p>
          <a:p>
            <a:pPr algn="l" rtl="0"/>
            <a:br>
              <a:rPr lang="sv-fi"/>
            </a:br>
            <a:r>
              <a:rPr lang="sv-fi" b="0" i="0" u="none" baseline="0"/>
              <a:t>Om något händer är frivilliga vänner och frivilliga inom mathjälpen en viktig frivilligresurs för avdelningen. I många avdelningar är frivilliga vänner den största frivilliggruppen som också har mångsidiga kunskaper. Under coronatiden var frivilliga vänner och frivilliga inom mathjälpen till stor hjälp genom att t. ex. erbjuda samtalshjälp för personer i isolering och på vaccinationsställen samt hemkörning av mat.</a:t>
            </a:r>
            <a:br>
              <a:rPr lang="sv-fi"/>
            </a:br>
            <a:br>
              <a:rPr lang="sv-fi"/>
            </a:br>
            <a:r>
              <a:rPr lang="sv-fi" b="0" i="0" u="none" baseline="0"/>
              <a:t> När undantagssituationen är över har frivilliga en viktig roll som stöd i återhämtningsskedet. </a:t>
            </a:r>
          </a:p>
        </p:txBody>
      </p:sp>
      <p:sp>
        <p:nvSpPr>
          <p:cNvPr id="4" name="Dian numeron paikkamerkki 3"/>
          <p:cNvSpPr>
            <a:spLocks noGrp="1"/>
          </p:cNvSpPr>
          <p:nvPr>
            <p:ph type="sldNum" sz="quarter" idx="5"/>
          </p:nvPr>
        </p:nvSpPr>
        <p:spPr/>
        <p:txBody>
          <a:bodyPr/>
          <a:lstStyle/>
          <a:p>
            <a:pPr algn="l" rtl="0"/>
            <a:fld id="{B7D3DC0E-603D-C74E-B49B-2C68F55CC137}" type="slidenum">
              <a:rPr/>
              <a:t>7</a:t>
            </a:fld>
            <a:endParaRPr lang="sv-fi"/>
          </a:p>
        </p:txBody>
      </p:sp>
    </p:spTree>
    <p:extLst>
      <p:ext uri="{BB962C8B-B14F-4D97-AF65-F5344CB8AC3E}">
        <p14:creationId xmlns:p14="http://schemas.microsoft.com/office/powerpoint/2010/main" val="16198475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sv-fi" dirty="0"/>
          </a:p>
        </p:txBody>
      </p:sp>
      <p:sp>
        <p:nvSpPr>
          <p:cNvPr id="4" name="Dian numeron paikkamerkki 3"/>
          <p:cNvSpPr>
            <a:spLocks noGrp="1"/>
          </p:cNvSpPr>
          <p:nvPr>
            <p:ph type="sldNum" sz="quarter" idx="5"/>
          </p:nvPr>
        </p:nvSpPr>
        <p:spPr/>
        <p:txBody>
          <a:bodyPr/>
          <a:lstStyle/>
          <a:p>
            <a:pPr algn="l" rtl="0"/>
            <a:fld id="{B7D3DC0E-603D-C74E-B49B-2C68F55CC137}" type="slidenum">
              <a:rPr/>
              <a:t>8</a:t>
            </a:fld>
            <a:endParaRPr lang="sv-fi"/>
          </a:p>
        </p:txBody>
      </p:sp>
    </p:spTree>
    <p:extLst>
      <p:ext uri="{BB962C8B-B14F-4D97-AF65-F5344CB8AC3E}">
        <p14:creationId xmlns:p14="http://schemas.microsoft.com/office/powerpoint/2010/main" val="4083944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sv-fi" dirty="0"/>
          </a:p>
        </p:txBody>
      </p:sp>
      <p:sp>
        <p:nvSpPr>
          <p:cNvPr id="4" name="Dian numeron paikkamerkki 3"/>
          <p:cNvSpPr>
            <a:spLocks noGrp="1"/>
          </p:cNvSpPr>
          <p:nvPr>
            <p:ph type="sldNum" sz="quarter" idx="5"/>
          </p:nvPr>
        </p:nvSpPr>
        <p:spPr/>
        <p:txBody>
          <a:bodyPr/>
          <a:lstStyle/>
          <a:p>
            <a:pPr algn="l" rtl="0"/>
            <a:fld id="{B7D3DC0E-603D-C74E-B49B-2C68F55CC137}" type="slidenum">
              <a:rPr/>
              <a:t>9</a:t>
            </a:fld>
            <a:endParaRPr lang="sv-fi"/>
          </a:p>
        </p:txBody>
      </p:sp>
    </p:spTree>
    <p:extLst>
      <p:ext uri="{BB962C8B-B14F-4D97-AF65-F5344CB8AC3E}">
        <p14:creationId xmlns:p14="http://schemas.microsoft.com/office/powerpoint/2010/main" val="12312455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F5281-7D18-8B41-A86D-22A3E20BDFEE}"/>
              </a:ext>
            </a:extLst>
          </p:cNvPr>
          <p:cNvSpPr>
            <a:spLocks noGrp="1"/>
          </p:cNvSpPr>
          <p:nvPr>
            <p:ph type="title"/>
          </p:nvPr>
        </p:nvSpPr>
        <p:spPr/>
        <p:txBody>
          <a:bodyPr/>
          <a:lstStyle/>
          <a:p>
            <a:r>
              <a:rPr lang="en-GB"/>
              <a:t>Click to edit Master title style</a:t>
            </a:r>
            <a:endParaRPr lang="en-FI"/>
          </a:p>
        </p:txBody>
      </p:sp>
      <p:sp>
        <p:nvSpPr>
          <p:cNvPr id="3" name="Content Placeholder 2">
            <a:extLst>
              <a:ext uri="{FF2B5EF4-FFF2-40B4-BE49-F238E27FC236}">
                <a16:creationId xmlns:a16="http://schemas.microsoft.com/office/drawing/2014/main" id="{C8CD0440-A357-3749-8615-DDF9D09C506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Tree>
    <p:extLst>
      <p:ext uri="{BB962C8B-B14F-4D97-AF65-F5344CB8AC3E}">
        <p14:creationId xmlns:p14="http://schemas.microsoft.com/office/powerpoint/2010/main" val="42656142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920BB-34B8-7B4D-B2FF-ABFE4AD6C370}"/>
              </a:ext>
            </a:extLst>
          </p:cNvPr>
          <p:cNvSpPr>
            <a:spLocks noGrp="1"/>
          </p:cNvSpPr>
          <p:nvPr>
            <p:ph type="title"/>
          </p:nvPr>
        </p:nvSpPr>
        <p:spPr>
          <a:xfrm>
            <a:off x="996951" y="1052736"/>
            <a:ext cx="10515600" cy="685753"/>
          </a:xfrm>
        </p:spPr>
        <p:txBody>
          <a:bodyPr anchor="b" anchorCtr="0"/>
          <a:lstStyle/>
          <a:p>
            <a:r>
              <a:rPr lang="en-GB" dirty="0"/>
              <a:t>Click to edit Master title style</a:t>
            </a:r>
            <a:endParaRPr lang="en-FI" dirty="0"/>
          </a:p>
        </p:txBody>
      </p:sp>
      <p:sp>
        <p:nvSpPr>
          <p:cNvPr id="3" name="Content Placeholder 2">
            <a:extLst>
              <a:ext uri="{FF2B5EF4-FFF2-40B4-BE49-F238E27FC236}">
                <a16:creationId xmlns:a16="http://schemas.microsoft.com/office/drawing/2014/main" id="{BB0166F8-8381-B645-B852-10EE468FFF5D}"/>
              </a:ext>
            </a:extLst>
          </p:cNvPr>
          <p:cNvSpPr>
            <a:spLocks noGrp="1"/>
          </p:cNvSpPr>
          <p:nvPr>
            <p:ph sz="half" idx="1"/>
          </p:nvPr>
        </p:nvSpPr>
        <p:spPr>
          <a:xfrm>
            <a:off x="982663" y="1916159"/>
            <a:ext cx="5181600" cy="435133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FI" dirty="0"/>
          </a:p>
        </p:txBody>
      </p:sp>
      <p:sp>
        <p:nvSpPr>
          <p:cNvPr id="4" name="Content Placeholder 3">
            <a:extLst>
              <a:ext uri="{FF2B5EF4-FFF2-40B4-BE49-F238E27FC236}">
                <a16:creationId xmlns:a16="http://schemas.microsoft.com/office/drawing/2014/main" id="{400135DE-CC8D-954F-AFF6-AD5894B5973E}"/>
              </a:ext>
            </a:extLst>
          </p:cNvPr>
          <p:cNvSpPr>
            <a:spLocks noGrp="1"/>
          </p:cNvSpPr>
          <p:nvPr>
            <p:ph sz="half" idx="2"/>
          </p:nvPr>
        </p:nvSpPr>
        <p:spPr>
          <a:xfrm>
            <a:off x="6316663" y="1916159"/>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Tree>
    <p:extLst>
      <p:ext uri="{BB962C8B-B14F-4D97-AF65-F5344CB8AC3E}">
        <p14:creationId xmlns:p14="http://schemas.microsoft.com/office/powerpoint/2010/main" val="1852224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E13B9-43B4-C94A-A8E9-EA626310E9FB}"/>
              </a:ext>
            </a:extLst>
          </p:cNvPr>
          <p:cNvSpPr>
            <a:spLocks noGrp="1"/>
          </p:cNvSpPr>
          <p:nvPr>
            <p:ph type="title"/>
          </p:nvPr>
        </p:nvSpPr>
        <p:spPr>
          <a:xfrm>
            <a:off x="982663" y="356071"/>
            <a:ext cx="10515600" cy="1325563"/>
          </a:xfrm>
        </p:spPr>
        <p:txBody>
          <a:bodyPr/>
          <a:lstStyle/>
          <a:p>
            <a:r>
              <a:rPr lang="en-GB"/>
              <a:t>Click to edit Master title style</a:t>
            </a:r>
            <a:endParaRPr lang="en-FI"/>
          </a:p>
        </p:txBody>
      </p:sp>
      <p:sp>
        <p:nvSpPr>
          <p:cNvPr id="3" name="Text Placeholder 2">
            <a:extLst>
              <a:ext uri="{FF2B5EF4-FFF2-40B4-BE49-F238E27FC236}">
                <a16:creationId xmlns:a16="http://schemas.microsoft.com/office/drawing/2014/main" id="{73BB524D-1190-3845-B36F-1DA85D13D3A5}"/>
              </a:ext>
            </a:extLst>
          </p:cNvPr>
          <p:cNvSpPr>
            <a:spLocks noGrp="1"/>
          </p:cNvSpPr>
          <p:nvPr>
            <p:ph type="body" idx="1"/>
          </p:nvPr>
        </p:nvSpPr>
        <p:spPr>
          <a:xfrm>
            <a:off x="984636"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D0661FF6-97D1-4644-BAA8-C626ABAB0137}"/>
              </a:ext>
            </a:extLst>
          </p:cNvPr>
          <p:cNvSpPr>
            <a:spLocks noGrp="1"/>
          </p:cNvSpPr>
          <p:nvPr>
            <p:ph sz="half" idx="2"/>
          </p:nvPr>
        </p:nvSpPr>
        <p:spPr>
          <a:xfrm>
            <a:off x="984636"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5" name="Text Placeholder 4">
            <a:extLst>
              <a:ext uri="{FF2B5EF4-FFF2-40B4-BE49-F238E27FC236}">
                <a16:creationId xmlns:a16="http://schemas.microsoft.com/office/drawing/2014/main" id="{1870154A-8E73-B84E-9B6C-615601F72AA6}"/>
              </a:ext>
            </a:extLst>
          </p:cNvPr>
          <p:cNvSpPr>
            <a:spLocks noGrp="1"/>
          </p:cNvSpPr>
          <p:nvPr>
            <p:ph type="body" sz="quarter" idx="3"/>
          </p:nvPr>
        </p:nvSpPr>
        <p:spPr>
          <a:xfrm>
            <a:off x="6317048"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E99E5D0-3FAD-614F-A35A-F45099E87F2F}"/>
              </a:ext>
            </a:extLst>
          </p:cNvPr>
          <p:cNvSpPr>
            <a:spLocks noGrp="1"/>
          </p:cNvSpPr>
          <p:nvPr>
            <p:ph sz="quarter" idx="4"/>
          </p:nvPr>
        </p:nvSpPr>
        <p:spPr>
          <a:xfrm>
            <a:off x="6317048"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Tree>
    <p:extLst>
      <p:ext uri="{BB962C8B-B14F-4D97-AF65-F5344CB8AC3E}">
        <p14:creationId xmlns:p14="http://schemas.microsoft.com/office/powerpoint/2010/main" val="2926311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EC50C-05EB-534C-9963-8F2BE7ED462D}"/>
              </a:ext>
            </a:extLst>
          </p:cNvPr>
          <p:cNvSpPr>
            <a:spLocks noGrp="1"/>
          </p:cNvSpPr>
          <p:nvPr>
            <p:ph type="title"/>
          </p:nvPr>
        </p:nvSpPr>
        <p:spPr>
          <a:xfrm>
            <a:off x="982663" y="1211263"/>
            <a:ext cx="10515600" cy="685753"/>
          </a:xfrm>
        </p:spPr>
        <p:txBody>
          <a:bodyPr/>
          <a:lstStyle/>
          <a:p>
            <a:r>
              <a:rPr lang="en-GB" dirty="0"/>
              <a:t>Click to edit Master title style</a:t>
            </a:r>
            <a:endParaRPr lang="en-FI" dirty="0"/>
          </a:p>
        </p:txBody>
      </p:sp>
    </p:spTree>
    <p:extLst>
      <p:ext uri="{BB962C8B-B14F-4D97-AF65-F5344CB8AC3E}">
        <p14:creationId xmlns:p14="http://schemas.microsoft.com/office/powerpoint/2010/main" val="3397303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86140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E4C7717-E9A7-4648-BFB1-3927A76D6530}"/>
              </a:ext>
            </a:extLst>
          </p:cNvPr>
          <p:cNvSpPr/>
          <p:nvPr userDrawn="1"/>
        </p:nvSpPr>
        <p:spPr>
          <a:xfrm>
            <a:off x="13050" y="0"/>
            <a:ext cx="12192000" cy="6858000"/>
          </a:xfrm>
          <a:prstGeom prst="rect">
            <a:avLst/>
          </a:prstGeom>
          <a:solidFill>
            <a:srgbClr val="D71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pic>
        <p:nvPicPr>
          <p:cNvPr id="4" name="Picture 3">
            <a:extLst>
              <a:ext uri="{FF2B5EF4-FFF2-40B4-BE49-F238E27FC236}">
                <a16:creationId xmlns:a16="http://schemas.microsoft.com/office/drawing/2014/main" id="{43D137EC-8A68-0248-9B58-363493D2E39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643543" y="0"/>
            <a:ext cx="2904915" cy="1124744"/>
          </a:xfrm>
          <a:prstGeom prst="rect">
            <a:avLst/>
          </a:prstGeom>
        </p:spPr>
      </p:pic>
      <p:sp>
        <p:nvSpPr>
          <p:cNvPr id="5" name="Title 1">
            <a:extLst>
              <a:ext uri="{FF2B5EF4-FFF2-40B4-BE49-F238E27FC236}">
                <a16:creationId xmlns:a16="http://schemas.microsoft.com/office/drawing/2014/main" id="{A16F191E-FAB9-2849-88DF-3AC7EDCA427D}"/>
              </a:ext>
            </a:extLst>
          </p:cNvPr>
          <p:cNvSpPr>
            <a:spLocks noGrp="1"/>
          </p:cNvSpPr>
          <p:nvPr>
            <p:ph type="title"/>
          </p:nvPr>
        </p:nvSpPr>
        <p:spPr>
          <a:xfrm>
            <a:off x="838200" y="1484784"/>
            <a:ext cx="10515600" cy="1728192"/>
          </a:xfrm>
        </p:spPr>
        <p:txBody>
          <a:bodyPr anchor="b">
            <a:normAutofit/>
          </a:bodyPr>
          <a:lstStyle>
            <a:lvl1pPr algn="ctr">
              <a:defRPr sz="3000" baseline="0">
                <a:solidFill>
                  <a:schemeClr val="bg1"/>
                </a:solidFill>
              </a:defRPr>
            </a:lvl1pPr>
          </a:lstStyle>
          <a:p>
            <a:r>
              <a:rPr lang="en-GB" dirty="0"/>
              <a:t>Click to edit Master title style</a:t>
            </a:r>
            <a:endParaRPr lang="en-FI" dirty="0"/>
          </a:p>
        </p:txBody>
      </p:sp>
    </p:spTree>
    <p:extLst>
      <p:ext uri="{BB962C8B-B14F-4D97-AF65-F5344CB8AC3E}">
        <p14:creationId xmlns:p14="http://schemas.microsoft.com/office/powerpoint/2010/main" val="852779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ED9D2AC-D47A-1049-A1EB-D361C64CF4C6}"/>
              </a:ext>
            </a:extLst>
          </p:cNvPr>
          <p:cNvSpPr/>
          <p:nvPr userDrawn="1"/>
        </p:nvSpPr>
        <p:spPr>
          <a:xfrm>
            <a:off x="19540" y="0"/>
            <a:ext cx="12192000" cy="6858000"/>
          </a:xfrm>
          <a:prstGeom prst="rect">
            <a:avLst/>
          </a:prstGeom>
          <a:solidFill>
            <a:srgbClr val="D71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4" name="Title 1">
            <a:extLst>
              <a:ext uri="{FF2B5EF4-FFF2-40B4-BE49-F238E27FC236}">
                <a16:creationId xmlns:a16="http://schemas.microsoft.com/office/drawing/2014/main" id="{F5DC3298-41FD-024C-ADB0-9DD478135033}"/>
              </a:ext>
            </a:extLst>
          </p:cNvPr>
          <p:cNvSpPr>
            <a:spLocks noGrp="1"/>
          </p:cNvSpPr>
          <p:nvPr>
            <p:ph type="title"/>
          </p:nvPr>
        </p:nvSpPr>
        <p:spPr>
          <a:xfrm>
            <a:off x="1235869" y="415862"/>
            <a:ext cx="9720264" cy="1728192"/>
          </a:xfrm>
        </p:spPr>
        <p:txBody>
          <a:bodyPr anchor="b">
            <a:normAutofit/>
          </a:bodyPr>
          <a:lstStyle>
            <a:lvl1pPr algn="ctr">
              <a:defRPr sz="2500" b="0" baseline="0">
                <a:solidFill>
                  <a:schemeClr val="bg1"/>
                </a:solidFill>
              </a:defRPr>
            </a:lvl1pPr>
          </a:lstStyle>
          <a:p>
            <a:r>
              <a:rPr lang="en-GB" dirty="0"/>
              <a:t>Click to edit Master title style</a:t>
            </a:r>
            <a:endParaRPr lang="en-FI" dirty="0"/>
          </a:p>
        </p:txBody>
      </p:sp>
      <p:sp>
        <p:nvSpPr>
          <p:cNvPr id="5" name="Text Placeholder 4">
            <a:extLst>
              <a:ext uri="{FF2B5EF4-FFF2-40B4-BE49-F238E27FC236}">
                <a16:creationId xmlns:a16="http://schemas.microsoft.com/office/drawing/2014/main" id="{99558C3E-611B-E542-A9E8-7768A2365AB3}"/>
              </a:ext>
            </a:extLst>
          </p:cNvPr>
          <p:cNvSpPr>
            <a:spLocks noGrp="1"/>
          </p:cNvSpPr>
          <p:nvPr>
            <p:ph type="body" sz="quarter" idx="10"/>
          </p:nvPr>
        </p:nvSpPr>
        <p:spPr>
          <a:xfrm>
            <a:off x="1523492" y="3612833"/>
            <a:ext cx="9145016" cy="3056527"/>
          </a:xfrm>
        </p:spPr>
        <p:txBody>
          <a:bodyPr/>
          <a:lstStyle>
            <a:lvl1pPr>
              <a:buClr>
                <a:schemeClr val="bg1"/>
              </a:buClr>
              <a:buFont typeface="Courier New" panose="02070309020205020404" pitchFamily="49" charset="0"/>
              <a:buChar char="o"/>
              <a:defRPr sz="2200" b="1">
                <a:solidFill>
                  <a:schemeClr val="bg1"/>
                </a:solidFill>
              </a:defRPr>
            </a:lvl1pPr>
            <a:lvl2pPr>
              <a:buClr>
                <a:schemeClr val="bg1"/>
              </a:buClr>
              <a:buFont typeface="Courier New" panose="02070309020205020404" pitchFamily="49" charset="0"/>
              <a:buChar char="o"/>
              <a:defRPr sz="2000" b="1">
                <a:solidFill>
                  <a:schemeClr val="bg1"/>
                </a:solidFill>
              </a:defRPr>
            </a:lvl2pPr>
            <a:lvl3pPr>
              <a:buClr>
                <a:schemeClr val="bg1"/>
              </a:buClr>
              <a:buFont typeface="Courier New" panose="02070309020205020404" pitchFamily="49" charset="0"/>
              <a:buChar char="o"/>
              <a:defRPr sz="2000" b="1">
                <a:solidFill>
                  <a:schemeClr val="bg1"/>
                </a:solidFill>
              </a:defRPr>
            </a:lvl3pPr>
            <a:lvl4pPr>
              <a:buClr>
                <a:schemeClr val="bg1"/>
              </a:buClr>
              <a:buFont typeface="Courier New" panose="02070309020205020404" pitchFamily="49" charset="0"/>
              <a:buChar char="o"/>
              <a:defRPr sz="2000" b="1">
                <a:solidFill>
                  <a:schemeClr val="bg1"/>
                </a:solidFill>
              </a:defRPr>
            </a:lvl4pPr>
            <a:lvl5pPr>
              <a:buClr>
                <a:schemeClr val="bg1"/>
              </a:buClr>
              <a:buFont typeface="Courier New" panose="02070309020205020404" pitchFamily="49" charset="0"/>
              <a:buChar char="o"/>
              <a:defRPr sz="2000" b="1">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fi-FI" dirty="0"/>
          </a:p>
        </p:txBody>
      </p:sp>
      <p:sp>
        <p:nvSpPr>
          <p:cNvPr id="6" name="Text Placeholder 11">
            <a:extLst>
              <a:ext uri="{FF2B5EF4-FFF2-40B4-BE49-F238E27FC236}">
                <a16:creationId xmlns:a16="http://schemas.microsoft.com/office/drawing/2014/main" id="{2027CEE8-5F29-5B46-8C82-1F36C2257780}"/>
              </a:ext>
            </a:extLst>
          </p:cNvPr>
          <p:cNvSpPr>
            <a:spLocks noGrp="1"/>
          </p:cNvSpPr>
          <p:nvPr>
            <p:ph type="body" sz="quarter" idx="11"/>
          </p:nvPr>
        </p:nvSpPr>
        <p:spPr>
          <a:xfrm>
            <a:off x="1235869" y="2433969"/>
            <a:ext cx="9720263" cy="544512"/>
          </a:xfrm>
        </p:spPr>
        <p:txBody>
          <a:bodyPr/>
          <a:lstStyle>
            <a:lvl1pPr algn="ctr">
              <a:buFontTx/>
              <a:buNone/>
              <a:defRPr sz="3200" b="1">
                <a:solidFill>
                  <a:schemeClr val="bg1"/>
                </a:solidFill>
              </a:defRPr>
            </a:lvl1pPr>
          </a:lstStyle>
          <a:p>
            <a:pPr lvl="0"/>
            <a:r>
              <a:rPr lang="en-GB" dirty="0"/>
              <a:t>Click to edit Master text styles</a:t>
            </a:r>
          </a:p>
        </p:txBody>
      </p:sp>
    </p:spTree>
    <p:extLst>
      <p:ext uri="{BB962C8B-B14F-4D97-AF65-F5344CB8AC3E}">
        <p14:creationId xmlns:p14="http://schemas.microsoft.com/office/powerpoint/2010/main" val="1851549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2671E0E-A70B-B249-849D-13B069C8F60B}"/>
              </a:ext>
            </a:extLst>
          </p:cNvPr>
          <p:cNvSpPr>
            <a:spLocks noGrp="1"/>
          </p:cNvSpPr>
          <p:nvPr>
            <p:ph type="title"/>
          </p:nvPr>
        </p:nvSpPr>
        <p:spPr>
          <a:xfrm>
            <a:off x="996951" y="1211263"/>
            <a:ext cx="10515600" cy="685753"/>
          </a:xfrm>
          <a:prstGeom prst="rect">
            <a:avLst/>
          </a:prstGeom>
        </p:spPr>
        <p:txBody>
          <a:bodyPr vert="horz" lIns="0" tIns="0" rIns="0" bIns="0" rtlCol="0" anchor="t" anchorCtr="0">
            <a:normAutofit/>
          </a:bodyPr>
          <a:lstStyle/>
          <a:p>
            <a:r>
              <a:rPr lang="sv-SE" noProof="0" dirty="0" err="1"/>
              <a:t>Click</a:t>
            </a:r>
            <a:r>
              <a:rPr lang="sv-SE" noProof="0" dirty="0"/>
              <a:t> to </a:t>
            </a:r>
            <a:r>
              <a:rPr lang="sv-SE" noProof="0" dirty="0" err="1"/>
              <a:t>edit</a:t>
            </a:r>
            <a:r>
              <a:rPr lang="sv-SE" noProof="0" dirty="0"/>
              <a:t> Master </a:t>
            </a:r>
            <a:r>
              <a:rPr lang="sv-SE" noProof="0" dirty="0" err="1"/>
              <a:t>title</a:t>
            </a:r>
            <a:r>
              <a:rPr lang="sv-SE" noProof="0" dirty="0"/>
              <a:t> style</a:t>
            </a:r>
          </a:p>
        </p:txBody>
      </p:sp>
      <p:sp>
        <p:nvSpPr>
          <p:cNvPr id="3" name="Text Placeholder 2">
            <a:extLst>
              <a:ext uri="{FF2B5EF4-FFF2-40B4-BE49-F238E27FC236}">
                <a16:creationId xmlns:a16="http://schemas.microsoft.com/office/drawing/2014/main" id="{1F15FF42-6E91-FA40-AE5D-05D6DABA526B}"/>
              </a:ext>
            </a:extLst>
          </p:cNvPr>
          <p:cNvSpPr>
            <a:spLocks noGrp="1"/>
          </p:cNvSpPr>
          <p:nvPr>
            <p:ph type="body" idx="1"/>
          </p:nvPr>
        </p:nvSpPr>
        <p:spPr>
          <a:xfrm>
            <a:off x="994538" y="2042908"/>
            <a:ext cx="10515600" cy="4072884"/>
          </a:xfrm>
          <a:prstGeom prst="rect">
            <a:avLst/>
          </a:prstGeom>
        </p:spPr>
        <p:txBody>
          <a:bodyPr vert="horz" lIns="91440" tIns="45720" rIns="91440" bIns="45720" rtlCol="0">
            <a:normAutofit/>
          </a:bodyPr>
          <a:lstStyle/>
          <a:p>
            <a:pPr lvl="0"/>
            <a:r>
              <a:rPr lang="sv-SE" noProof="0" dirty="0" err="1"/>
              <a:t>Click</a:t>
            </a:r>
            <a:r>
              <a:rPr lang="sv-SE" noProof="0" dirty="0"/>
              <a:t> to </a:t>
            </a:r>
            <a:r>
              <a:rPr lang="sv-SE" noProof="0" dirty="0" err="1"/>
              <a:t>edit</a:t>
            </a:r>
            <a:r>
              <a:rPr lang="sv-SE" noProof="0" dirty="0"/>
              <a:t> Master text </a:t>
            </a:r>
            <a:r>
              <a:rPr lang="sv-SE" noProof="0" dirty="0" err="1"/>
              <a:t>styles</a:t>
            </a:r>
            <a:endParaRPr lang="sv-SE" noProof="0" dirty="0"/>
          </a:p>
          <a:p>
            <a:pPr lvl="1"/>
            <a:r>
              <a:rPr lang="sv-SE" noProof="0" dirty="0"/>
              <a:t>Second </a:t>
            </a:r>
            <a:r>
              <a:rPr lang="sv-SE" noProof="0" dirty="0" err="1"/>
              <a:t>level</a:t>
            </a:r>
            <a:endParaRPr lang="sv-SE" noProof="0" dirty="0"/>
          </a:p>
          <a:p>
            <a:pPr lvl="2"/>
            <a:r>
              <a:rPr lang="sv-SE" noProof="0" dirty="0" err="1"/>
              <a:t>Third</a:t>
            </a:r>
            <a:r>
              <a:rPr lang="sv-SE" noProof="0" dirty="0"/>
              <a:t> </a:t>
            </a:r>
            <a:r>
              <a:rPr lang="sv-SE" noProof="0" dirty="0" err="1"/>
              <a:t>level</a:t>
            </a:r>
            <a:endParaRPr lang="sv-SE" noProof="0" dirty="0"/>
          </a:p>
          <a:p>
            <a:pPr lvl="3"/>
            <a:r>
              <a:rPr lang="sv-SE" noProof="0" dirty="0" err="1"/>
              <a:t>Fourth</a:t>
            </a:r>
            <a:r>
              <a:rPr lang="sv-SE" noProof="0" dirty="0"/>
              <a:t> </a:t>
            </a:r>
            <a:r>
              <a:rPr lang="sv-SE" noProof="0" dirty="0" err="1"/>
              <a:t>level</a:t>
            </a:r>
            <a:endParaRPr lang="sv-SE" noProof="0" dirty="0"/>
          </a:p>
          <a:p>
            <a:pPr lvl="4"/>
            <a:r>
              <a:rPr lang="sv-SE" noProof="0" dirty="0" err="1"/>
              <a:t>Fifth</a:t>
            </a:r>
            <a:r>
              <a:rPr lang="sv-SE" noProof="0" dirty="0"/>
              <a:t> </a:t>
            </a:r>
            <a:r>
              <a:rPr lang="sv-SE" noProof="0" dirty="0" err="1"/>
              <a:t>level</a:t>
            </a:r>
            <a:endParaRPr lang="sv-SE" noProof="0" dirty="0"/>
          </a:p>
        </p:txBody>
      </p:sp>
      <p:sp>
        <p:nvSpPr>
          <p:cNvPr id="7" name="Rectangle 6">
            <a:extLst>
              <a:ext uri="{FF2B5EF4-FFF2-40B4-BE49-F238E27FC236}">
                <a16:creationId xmlns:a16="http://schemas.microsoft.com/office/drawing/2014/main" id="{5642C8C3-8B2F-4941-B88D-3DC6F246853E}"/>
              </a:ext>
            </a:extLst>
          </p:cNvPr>
          <p:cNvSpPr/>
          <p:nvPr userDrawn="1"/>
        </p:nvSpPr>
        <p:spPr>
          <a:xfrm>
            <a:off x="0" y="6381328"/>
            <a:ext cx="12192000" cy="476672"/>
          </a:xfrm>
          <a:prstGeom prst="rect">
            <a:avLst/>
          </a:prstGeom>
          <a:solidFill>
            <a:srgbClr val="D71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pic>
        <p:nvPicPr>
          <p:cNvPr id="9" name="Picture 8">
            <a:extLst>
              <a:ext uri="{FF2B5EF4-FFF2-40B4-BE49-F238E27FC236}">
                <a16:creationId xmlns:a16="http://schemas.microsoft.com/office/drawing/2014/main" id="{7CF8B078-DDCA-8C40-BC57-59F8224381D1}"/>
              </a:ext>
            </a:extLst>
          </p:cNvPr>
          <p:cNvPicPr>
            <a:picLocks noChangeAspect="1"/>
          </p:cNvPicPr>
          <p:nvPr userDrawn="1"/>
        </p:nvPicPr>
        <p:blipFill>
          <a:blip r:embed="rId9"/>
          <a:srcRect/>
          <a:stretch/>
        </p:blipFill>
        <p:spPr>
          <a:xfrm>
            <a:off x="10433491" y="6218435"/>
            <a:ext cx="1350597" cy="522933"/>
          </a:xfrm>
          <a:prstGeom prst="rect">
            <a:avLst/>
          </a:prstGeom>
        </p:spPr>
      </p:pic>
    </p:spTree>
    <p:extLst>
      <p:ext uri="{BB962C8B-B14F-4D97-AF65-F5344CB8AC3E}">
        <p14:creationId xmlns:p14="http://schemas.microsoft.com/office/powerpoint/2010/main" val="2451261475"/>
      </p:ext>
    </p:extLst>
  </p:cSld>
  <p:clrMap bg1="lt1" tx1="dk1" bg2="lt2" tx2="dk2" accent1="accent1" accent2="accent2" accent3="accent3" accent4="accent4" accent5="accent5" accent6="accent6" hlink="hlink" folHlink="folHlink"/>
  <p:sldLayoutIdLst>
    <p:sldLayoutId id="2147483660" r:id="rId1"/>
    <p:sldLayoutId id="2147483662" r:id="rId2"/>
    <p:sldLayoutId id="2147483663" r:id="rId3"/>
    <p:sldLayoutId id="2147483664" r:id="rId4"/>
    <p:sldLayoutId id="2147483665" r:id="rId5"/>
    <p:sldLayoutId id="2147483668" r:id="rId6"/>
    <p:sldLayoutId id="2147483669" r:id="rId7"/>
  </p:sldLayoutIdLst>
  <p:txStyles>
    <p:titleStyle>
      <a:lvl1pPr marL="892175" indent="-892175" algn="l" defTabSz="914400" rtl="0" eaLnBrk="1" fontAlgn="b" latinLnBrk="0" hangingPunct="1">
        <a:lnSpc>
          <a:spcPct val="90000"/>
        </a:lnSpc>
        <a:spcBef>
          <a:spcPct val="0"/>
        </a:spcBef>
        <a:buNone/>
        <a:tabLst/>
        <a:defRPr sz="4000" b="1" i="0" kern="1200" baseline="0">
          <a:solidFill>
            <a:srgbClr val="D71436"/>
          </a:solidFill>
          <a:latin typeface="Verdana" panose="020B0604030504040204" pitchFamily="34" charset="0"/>
          <a:ea typeface="+mj-ea"/>
          <a:cs typeface="+mj-cs"/>
        </a:defRPr>
      </a:lvl1pPr>
    </p:titleStyle>
    <p:bodyStyle>
      <a:lvl1pPr marL="363538" indent="-363538" algn="l" defTabSz="914400" rtl="0" eaLnBrk="1" latinLnBrk="0" hangingPunct="1">
        <a:lnSpc>
          <a:spcPct val="90000"/>
        </a:lnSpc>
        <a:spcBef>
          <a:spcPts val="1000"/>
        </a:spcBef>
        <a:buClr>
          <a:srgbClr val="D71436"/>
        </a:buClr>
        <a:buSzPct val="100000"/>
        <a:buFont typeface="Courier New" panose="02070309020205020404" pitchFamily="49" charset="0"/>
        <a:buChar char="o"/>
        <a:tabLst/>
        <a:defRPr sz="2800" kern="1200" baseline="0">
          <a:solidFill>
            <a:schemeClr val="tx1"/>
          </a:solidFill>
          <a:latin typeface="Verdana" panose="020B0604030504040204" pitchFamily="34" charset="0"/>
          <a:ea typeface="+mn-ea"/>
          <a:cs typeface="+mn-cs"/>
        </a:defRPr>
      </a:lvl1pPr>
      <a:lvl2pPr marL="715963" indent="-352425" algn="l" defTabSz="914400" rtl="0" eaLnBrk="1" latinLnBrk="0" hangingPunct="1">
        <a:lnSpc>
          <a:spcPct val="90000"/>
        </a:lnSpc>
        <a:spcBef>
          <a:spcPts val="500"/>
        </a:spcBef>
        <a:buClr>
          <a:srgbClr val="D71436"/>
        </a:buClr>
        <a:buSzPct val="100000"/>
        <a:buFont typeface="Courier New" panose="02070309020205020404" pitchFamily="49" charset="0"/>
        <a:buChar char="o"/>
        <a:tabLst/>
        <a:defRPr sz="2400" kern="1200" baseline="0">
          <a:solidFill>
            <a:schemeClr val="tx1"/>
          </a:solidFill>
          <a:latin typeface="Verdana" panose="020B0604030504040204" pitchFamily="34" charset="0"/>
          <a:ea typeface="+mn-ea"/>
          <a:cs typeface="+mn-cs"/>
        </a:defRPr>
      </a:lvl2pPr>
      <a:lvl3pPr marL="1069975" indent="-354013" algn="l" defTabSz="914400" rtl="0" eaLnBrk="1" latinLnBrk="0" hangingPunct="1">
        <a:lnSpc>
          <a:spcPct val="90000"/>
        </a:lnSpc>
        <a:spcBef>
          <a:spcPts val="500"/>
        </a:spcBef>
        <a:buClr>
          <a:srgbClr val="D71436"/>
        </a:buClr>
        <a:buSzPct val="100000"/>
        <a:buFont typeface="Courier New" panose="02070309020205020404" pitchFamily="49" charset="0"/>
        <a:buChar char="o"/>
        <a:tabLst/>
        <a:defRPr sz="2000" kern="1200" baseline="0">
          <a:solidFill>
            <a:schemeClr val="tx1"/>
          </a:solidFill>
          <a:latin typeface="Verdana" panose="020B0604030504040204" pitchFamily="34" charset="0"/>
          <a:ea typeface="+mn-ea"/>
          <a:cs typeface="+mn-cs"/>
        </a:defRPr>
      </a:lvl3pPr>
      <a:lvl4pPr marL="1422400" indent="-352425" algn="l" defTabSz="914400" rtl="0" eaLnBrk="1" latinLnBrk="0" hangingPunct="1">
        <a:lnSpc>
          <a:spcPct val="90000"/>
        </a:lnSpc>
        <a:spcBef>
          <a:spcPts val="500"/>
        </a:spcBef>
        <a:buClr>
          <a:srgbClr val="D71436"/>
        </a:buClr>
        <a:buSzPct val="100000"/>
        <a:buFont typeface="Courier New" panose="02070309020205020404" pitchFamily="49" charset="0"/>
        <a:buChar char="o"/>
        <a:tabLst/>
        <a:defRPr sz="1800" kern="1200" baseline="0">
          <a:solidFill>
            <a:schemeClr val="tx1"/>
          </a:solidFill>
          <a:latin typeface="Verdana" panose="020B0604030504040204" pitchFamily="34" charset="0"/>
          <a:ea typeface="+mn-ea"/>
          <a:cs typeface="+mn-cs"/>
        </a:defRPr>
      </a:lvl4pPr>
      <a:lvl5pPr marL="1822450" indent="-400050" algn="l" defTabSz="914400" rtl="0" eaLnBrk="1" latinLnBrk="0" hangingPunct="1">
        <a:lnSpc>
          <a:spcPct val="90000"/>
        </a:lnSpc>
        <a:spcBef>
          <a:spcPts val="500"/>
        </a:spcBef>
        <a:buClr>
          <a:srgbClr val="D71436"/>
        </a:buClr>
        <a:buSzPct val="100000"/>
        <a:buFont typeface="Courier New" panose="02070309020205020404" pitchFamily="49" charset="0"/>
        <a:buChar char="o"/>
        <a:tabLst/>
        <a:defRPr sz="1800" kern="1200" baseline="0">
          <a:solidFill>
            <a:schemeClr val="tx1"/>
          </a:solidFill>
          <a:latin typeface="Verdana" panose="020B060403050404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19">
          <p15:clr>
            <a:srgbClr val="F26B43"/>
          </p15:clr>
        </p15:guide>
        <p15:guide id="2" orient="horz" pos="754">
          <p15:clr>
            <a:srgbClr val="F26B43"/>
          </p15:clr>
        </p15:guide>
        <p15:guide id="3" orient="horz" pos="4201" userDrawn="1">
          <p15:clr>
            <a:srgbClr val="F26B43"/>
          </p15:clr>
        </p15:guide>
        <p15:guide id="4" pos="7423"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9.png"/><Relationship Id="rId18" Type="http://schemas.openxmlformats.org/officeDocument/2006/relationships/image" Target="../media/image14.sv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8.png"/><Relationship Id="rId17" Type="http://schemas.openxmlformats.org/officeDocument/2006/relationships/image" Target="../media/image13.png"/><Relationship Id="rId2" Type="http://schemas.openxmlformats.org/officeDocument/2006/relationships/notesSlide" Target="../notesSlides/notesSlide11.xml"/><Relationship Id="rId16"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diagramColors" Target="../diagrams/colors1.xml"/><Relationship Id="rId11" Type="http://schemas.openxmlformats.org/officeDocument/2006/relationships/image" Target="../media/image7.png"/><Relationship Id="rId5" Type="http://schemas.openxmlformats.org/officeDocument/2006/relationships/diagramQuickStyle" Target="../diagrams/quickStyle1.xml"/><Relationship Id="rId15" Type="http://schemas.openxmlformats.org/officeDocument/2006/relationships/image" Target="../media/image11.png"/><Relationship Id="rId10" Type="http://schemas.openxmlformats.org/officeDocument/2006/relationships/image" Target="../media/image6.png"/><Relationship Id="rId4" Type="http://schemas.openxmlformats.org/officeDocument/2006/relationships/diagramLayout" Target="../diagrams/layout1.xml"/><Relationship Id="rId9" Type="http://schemas.openxmlformats.org/officeDocument/2006/relationships/image" Target="../media/image5.png"/><Relationship Id="rId14" Type="http://schemas.openxmlformats.org/officeDocument/2006/relationships/image" Target="../media/image10.jpeg"/></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6BABC-FD89-044E-90B6-EAD41077CD4D}"/>
              </a:ext>
            </a:extLst>
          </p:cNvPr>
          <p:cNvSpPr>
            <a:spLocks noGrp="1"/>
          </p:cNvSpPr>
          <p:nvPr>
            <p:ph type="title"/>
          </p:nvPr>
        </p:nvSpPr>
        <p:spPr/>
        <p:txBody>
          <a:bodyPr/>
          <a:lstStyle/>
          <a:p>
            <a:pPr rtl="0"/>
            <a:r>
              <a:rPr lang="sv-fi" b="1" i="0" u="none" baseline="0"/>
              <a:t>Vänner och mathjälp som en del av hjälpberedskapen</a:t>
            </a:r>
          </a:p>
        </p:txBody>
      </p:sp>
    </p:spTree>
    <p:extLst>
      <p:ext uri="{BB962C8B-B14F-4D97-AF65-F5344CB8AC3E}">
        <p14:creationId xmlns:p14="http://schemas.microsoft.com/office/powerpoint/2010/main" val="38753746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DE9BCF6-AB2B-4826-99DE-281D0381860F}"/>
              </a:ext>
            </a:extLst>
          </p:cNvPr>
          <p:cNvSpPr>
            <a:spLocks noGrp="1"/>
          </p:cNvSpPr>
          <p:nvPr>
            <p:ph type="title"/>
          </p:nvPr>
        </p:nvSpPr>
        <p:spPr>
          <a:xfrm>
            <a:off x="629765" y="285168"/>
            <a:ext cx="11363745" cy="1405833"/>
          </a:xfrm>
        </p:spPr>
        <p:txBody>
          <a:bodyPr>
            <a:noAutofit/>
          </a:bodyPr>
          <a:lstStyle/>
          <a:p>
            <a:pPr algn="l" rtl="0"/>
            <a:r>
              <a:rPr lang="sv-fi" sz="3200" b="1" i="0" u="none" baseline="0"/>
              <a:t>Konkreta uppgifter som frivilliga vänner kan utföra i undantagssituationer</a:t>
            </a:r>
          </a:p>
        </p:txBody>
      </p:sp>
      <p:sp>
        <p:nvSpPr>
          <p:cNvPr id="3" name="Sisällön paikkamerkki 2">
            <a:extLst>
              <a:ext uri="{FF2B5EF4-FFF2-40B4-BE49-F238E27FC236}">
                <a16:creationId xmlns:a16="http://schemas.microsoft.com/office/drawing/2014/main" id="{F5AF6EEC-F7AA-44A4-A1B0-213127B47A11}"/>
              </a:ext>
            </a:extLst>
          </p:cNvPr>
          <p:cNvSpPr>
            <a:spLocks noGrp="1"/>
          </p:cNvSpPr>
          <p:nvPr>
            <p:ph sz="half" idx="1"/>
          </p:nvPr>
        </p:nvSpPr>
        <p:spPr>
          <a:xfrm>
            <a:off x="982662" y="1916159"/>
            <a:ext cx="10657953" cy="4351338"/>
          </a:xfrm>
        </p:spPr>
        <p:txBody>
          <a:bodyPr>
            <a:normAutofit fontScale="92500"/>
          </a:bodyPr>
          <a:lstStyle/>
          <a:p>
            <a:pPr algn="l" rtl="0"/>
            <a:r>
              <a:rPr lang="sv-fi" sz="2800" b="0" i="0" u="none" baseline="0"/>
              <a:t>Hjälpa med att ta kontakt med närstående</a:t>
            </a:r>
          </a:p>
          <a:p>
            <a:pPr algn="l" rtl="0"/>
            <a:r>
              <a:rPr lang="sv-fi" sz="2800" b="0" i="0" u="none" baseline="0"/>
              <a:t>Ordna en diskussionsplats och erbjuda samtalshjälp</a:t>
            </a:r>
          </a:p>
          <a:p>
            <a:pPr algn="l" rtl="0"/>
            <a:r>
              <a:rPr lang="sv-fi" sz="2800" b="0" i="0" u="none" baseline="0"/>
              <a:t>Ordna en lekplats för barn, beakta unga och deras behov</a:t>
            </a:r>
          </a:p>
          <a:p>
            <a:pPr algn="l" rtl="0"/>
            <a:r>
              <a:rPr lang="sv-fi" sz="2800" b="0" i="0" u="none" baseline="0"/>
              <a:t>Hjälpa människor att hitta rätt information, dela ut information</a:t>
            </a:r>
          </a:p>
          <a:p>
            <a:pPr algn="l" rtl="0"/>
            <a:r>
              <a:rPr lang="sv-fi" sz="2800" b="0" i="0" u="none" baseline="0"/>
              <a:t>Skapa en lugn närvaro i undantagssituationen, lugn diskussion, personlig kontakt</a:t>
            </a:r>
          </a:p>
          <a:p>
            <a:pPr algn="l" rtl="0"/>
            <a:r>
              <a:rPr lang="sv-fi" b="0" i="0" u="none" baseline="0"/>
              <a:t>Unyttja breda n</a:t>
            </a:r>
            <a:r>
              <a:rPr lang="sv-fi" sz="2800" b="0" i="0" u="none" baseline="0"/>
              <a:t>ätverk och samarbetspartner, t. ex. </a:t>
            </a:r>
            <a:r>
              <a:rPr lang="sv-fi" b="0" i="0" u="none" baseline="0"/>
              <a:t>för att bemöta och hjälpa minnessjuka och funktionshindrade</a:t>
            </a:r>
            <a:endParaRPr lang="sv-fi" sz="2800" dirty="0"/>
          </a:p>
          <a:p>
            <a:endParaRPr lang="sv-fi" dirty="0"/>
          </a:p>
        </p:txBody>
      </p:sp>
    </p:spTree>
    <p:extLst>
      <p:ext uri="{BB962C8B-B14F-4D97-AF65-F5344CB8AC3E}">
        <p14:creationId xmlns:p14="http://schemas.microsoft.com/office/powerpoint/2010/main" val="37997044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821BF7D-E472-4257-BA08-226306BC598F}"/>
              </a:ext>
            </a:extLst>
          </p:cNvPr>
          <p:cNvSpPr>
            <a:spLocks noGrp="1"/>
          </p:cNvSpPr>
          <p:nvPr>
            <p:ph type="title"/>
          </p:nvPr>
        </p:nvSpPr>
        <p:spPr>
          <a:xfrm>
            <a:off x="406983" y="836712"/>
            <a:ext cx="11378034" cy="685753"/>
          </a:xfrm>
        </p:spPr>
        <p:txBody>
          <a:bodyPr>
            <a:noAutofit/>
          </a:bodyPr>
          <a:lstStyle/>
          <a:p>
            <a:pPr algn="l" rtl="0"/>
            <a:r>
              <a:rPr lang="sv-fi" sz="3200" b="1" i="0" u="none" baseline="0"/>
              <a:t>Konkreta uppgifter som frivilliga vänner kan utföra i undantagssituationer fortsätter</a:t>
            </a:r>
          </a:p>
        </p:txBody>
      </p:sp>
      <p:sp>
        <p:nvSpPr>
          <p:cNvPr id="3" name="Sisällön paikkamerkki 2">
            <a:extLst>
              <a:ext uri="{FF2B5EF4-FFF2-40B4-BE49-F238E27FC236}">
                <a16:creationId xmlns:a16="http://schemas.microsoft.com/office/drawing/2014/main" id="{8E8A0C05-56BE-4D4A-8073-E785902EECDB}"/>
              </a:ext>
            </a:extLst>
          </p:cNvPr>
          <p:cNvSpPr>
            <a:spLocks noGrp="1"/>
          </p:cNvSpPr>
          <p:nvPr>
            <p:ph sz="half" idx="1"/>
          </p:nvPr>
        </p:nvSpPr>
        <p:spPr>
          <a:xfrm>
            <a:off x="982662" y="1916159"/>
            <a:ext cx="10153898" cy="4351338"/>
          </a:xfrm>
        </p:spPr>
        <p:txBody>
          <a:bodyPr>
            <a:normAutofit fontScale="92500" lnSpcReduction="10000"/>
          </a:bodyPr>
          <a:lstStyle/>
          <a:p>
            <a:pPr marL="363538" marR="0" lvl="0" indent="-363538" algn="l" defTabSz="914400" rtl="0" eaLnBrk="1" fontAlgn="auto" latinLnBrk="0" hangingPunct="1">
              <a:lnSpc>
                <a:spcPct val="90000"/>
              </a:lnSpc>
              <a:spcBef>
                <a:spcPts val="1000"/>
              </a:spcBef>
              <a:spcAft>
                <a:spcPts val="0"/>
              </a:spcAft>
              <a:buClr>
                <a:srgbClr val="D71436"/>
              </a:buClr>
              <a:buSzPct val="100000"/>
              <a:buFont typeface="Courier New" panose="02070309020205020404" pitchFamily="49" charset="0"/>
              <a:buChar char="o"/>
              <a:tabLst/>
              <a:defRPr/>
            </a:pPr>
            <a:r>
              <a:rPr kumimoji="0" lang="sv-fi" b="0" i="0" u="none" strike="noStrike" kern="1200" cap="none" spc="0" normalizeH="0" baseline="0" dirty="0">
                <a:ln>
                  <a:noFill/>
                </a:ln>
                <a:solidFill>
                  <a:prstClr val="black"/>
                </a:solidFill>
                <a:effectLst/>
                <a:uLnTx/>
                <a:uFillTx/>
                <a:latin typeface="Verdana" panose="020B0604030504040204" pitchFamily="34" charset="0"/>
                <a:ea typeface="+mn-ea"/>
                <a:cs typeface="+mn-cs"/>
              </a:rPr>
              <a:t>Uppgifter som kräver språkkunskaper</a:t>
            </a:r>
          </a:p>
          <a:p>
            <a:pPr marL="363538" marR="0" lvl="0" indent="-363538" algn="l" defTabSz="914400" rtl="0" eaLnBrk="1" fontAlgn="auto" latinLnBrk="0" hangingPunct="1">
              <a:lnSpc>
                <a:spcPct val="90000"/>
              </a:lnSpc>
              <a:spcBef>
                <a:spcPts val="1000"/>
              </a:spcBef>
              <a:spcAft>
                <a:spcPts val="0"/>
              </a:spcAft>
              <a:buClr>
                <a:srgbClr val="D71436"/>
              </a:buClr>
              <a:buSzPct val="100000"/>
              <a:buFont typeface="Courier New" panose="02070309020205020404" pitchFamily="49" charset="0"/>
              <a:buChar char="o"/>
              <a:tabLst/>
              <a:defRPr/>
            </a:pPr>
            <a:r>
              <a:rPr kumimoji="0" lang="sv-fi" b="0" i="0" u="none" strike="noStrike" kern="1200" cap="none" spc="0" normalizeH="0" baseline="0" dirty="0">
                <a:ln>
                  <a:noFill/>
                </a:ln>
                <a:solidFill>
                  <a:prstClr val="black"/>
                </a:solidFill>
                <a:effectLst/>
                <a:uLnTx/>
                <a:uFillTx/>
                <a:latin typeface="Verdana" panose="020B0604030504040204" pitchFamily="34" charset="0"/>
                <a:ea typeface="+mn-ea"/>
                <a:cs typeface="+mn-cs"/>
              </a:rPr>
              <a:t>Vägleda och instruera utomstående, dela ut information</a:t>
            </a:r>
          </a:p>
          <a:p>
            <a:pPr marL="363538" marR="0" lvl="0" indent="-363538" algn="l" defTabSz="914400" rtl="0" eaLnBrk="1" fontAlgn="auto" latinLnBrk="0" hangingPunct="1">
              <a:lnSpc>
                <a:spcPct val="90000"/>
              </a:lnSpc>
              <a:spcBef>
                <a:spcPts val="1000"/>
              </a:spcBef>
              <a:spcAft>
                <a:spcPts val="0"/>
              </a:spcAft>
              <a:buClr>
                <a:srgbClr val="D71436"/>
              </a:buClr>
              <a:buSzPct val="100000"/>
              <a:buFont typeface="Courier New" panose="02070309020205020404" pitchFamily="49" charset="0"/>
              <a:buChar char="o"/>
              <a:tabLst/>
              <a:defRPr/>
            </a:pPr>
            <a:r>
              <a:rPr kumimoji="0" lang="sv-fi" b="0" i="0" u="none" strike="noStrike" kern="1200" cap="none" spc="0" normalizeH="0" baseline="0" dirty="0">
                <a:ln>
                  <a:noFill/>
                </a:ln>
                <a:solidFill>
                  <a:prstClr val="black"/>
                </a:solidFill>
                <a:effectLst/>
                <a:uLnTx/>
                <a:uFillTx/>
                <a:latin typeface="Verdana" panose="020B0604030504040204" pitchFamily="34" charset="0"/>
                <a:ea typeface="+mn-ea"/>
                <a:cs typeface="+mn-cs"/>
              </a:rPr>
              <a:t>Fungera som ledsagare eller assistent i evakueringssituationer</a:t>
            </a:r>
          </a:p>
          <a:p>
            <a:pPr marL="363538" marR="0" lvl="0" indent="-363538" algn="l" defTabSz="914400" rtl="0" eaLnBrk="1" fontAlgn="auto" latinLnBrk="0" hangingPunct="1">
              <a:lnSpc>
                <a:spcPct val="90000"/>
              </a:lnSpc>
              <a:spcBef>
                <a:spcPts val="1000"/>
              </a:spcBef>
              <a:spcAft>
                <a:spcPts val="0"/>
              </a:spcAft>
              <a:buClr>
                <a:srgbClr val="D71436"/>
              </a:buClr>
              <a:buSzPct val="100000"/>
              <a:buFont typeface="Courier New" panose="02070309020205020404" pitchFamily="49" charset="0"/>
              <a:buChar char="o"/>
              <a:tabLst/>
              <a:defRPr/>
            </a:pPr>
            <a:r>
              <a:rPr kumimoji="0" lang="sv-fi" b="0" i="0" u="none" strike="noStrike" kern="1200" cap="none" spc="0" normalizeH="0" baseline="0" dirty="0">
                <a:ln>
                  <a:noFill/>
                </a:ln>
                <a:solidFill>
                  <a:prstClr val="black"/>
                </a:solidFill>
                <a:effectLst/>
                <a:uLnTx/>
                <a:uFillTx/>
                <a:latin typeface="Verdana" panose="020B0604030504040204" pitchFamily="34" charset="0"/>
                <a:ea typeface="+mn-ea"/>
                <a:cs typeface="+mn-cs"/>
              </a:rPr>
              <a:t>Testa eventuella digitala tjänster i praktiken</a:t>
            </a:r>
          </a:p>
          <a:p>
            <a:pPr marL="363538" marR="0" lvl="0" indent="-363538" algn="l" defTabSz="914400" rtl="0" eaLnBrk="1" fontAlgn="auto" latinLnBrk="0" hangingPunct="1">
              <a:lnSpc>
                <a:spcPct val="90000"/>
              </a:lnSpc>
              <a:spcBef>
                <a:spcPts val="1000"/>
              </a:spcBef>
              <a:spcAft>
                <a:spcPts val="0"/>
              </a:spcAft>
              <a:buClr>
                <a:srgbClr val="D71436"/>
              </a:buClr>
              <a:buSzPct val="100000"/>
              <a:buFont typeface="Courier New" panose="02070309020205020404" pitchFamily="49" charset="0"/>
              <a:buChar char="o"/>
              <a:tabLst/>
              <a:defRPr/>
            </a:pPr>
            <a:r>
              <a:rPr kumimoji="0" lang="sv-fi" b="0" i="0" u="none" strike="noStrike" kern="1200" cap="none" spc="0" normalizeH="0" baseline="0" dirty="0">
                <a:ln>
                  <a:noFill/>
                </a:ln>
                <a:solidFill>
                  <a:prstClr val="black"/>
                </a:solidFill>
                <a:effectLst/>
                <a:uLnTx/>
                <a:uFillTx/>
                <a:latin typeface="Verdana" panose="020B0604030504040204" pitchFamily="34" charset="0"/>
                <a:ea typeface="+mn-ea"/>
                <a:cs typeface="+mn-cs"/>
              </a:rPr>
              <a:t>Kommunikativa uppgifter och informering, bl.a. i sociala medier </a:t>
            </a:r>
            <a:endParaRPr lang="sv-fi" dirty="0">
              <a:solidFill>
                <a:prstClr val="black"/>
              </a:solidFill>
            </a:endParaRPr>
          </a:p>
          <a:p>
            <a:pPr marL="363538" marR="0" lvl="0" indent="-363538" algn="l" defTabSz="914400" rtl="0" eaLnBrk="1" fontAlgn="auto" latinLnBrk="0" hangingPunct="1">
              <a:lnSpc>
                <a:spcPct val="90000"/>
              </a:lnSpc>
              <a:spcBef>
                <a:spcPts val="1000"/>
              </a:spcBef>
              <a:spcAft>
                <a:spcPts val="0"/>
              </a:spcAft>
              <a:buClr>
                <a:srgbClr val="D71436"/>
              </a:buClr>
              <a:buSzPct val="100000"/>
              <a:buFont typeface="Courier New" panose="02070309020205020404" pitchFamily="49" charset="0"/>
              <a:buChar char="o"/>
              <a:tabLst/>
              <a:defRPr/>
            </a:pPr>
            <a:r>
              <a:rPr kumimoji="0" lang="sv-fi" b="0" i="0" u="none" strike="noStrike" kern="1200" cap="none" spc="0" normalizeH="0" baseline="0" dirty="0">
                <a:ln>
                  <a:noFill/>
                </a:ln>
                <a:solidFill>
                  <a:prstClr val="black"/>
                </a:solidFill>
                <a:effectLst/>
                <a:uLnTx/>
                <a:uFillTx/>
                <a:latin typeface="Verdana" panose="020B0604030504040204" pitchFamily="34" charset="0"/>
                <a:ea typeface="+mn-ea"/>
                <a:cs typeface="+mn-cs"/>
              </a:rPr>
              <a:t>Antecknande och registrering</a:t>
            </a:r>
          </a:p>
          <a:p>
            <a:pPr marL="363538" marR="0" lvl="0" indent="-363538" algn="l" defTabSz="914400" rtl="0" eaLnBrk="1" fontAlgn="auto" latinLnBrk="0" hangingPunct="1">
              <a:lnSpc>
                <a:spcPct val="90000"/>
              </a:lnSpc>
              <a:spcBef>
                <a:spcPts val="1000"/>
              </a:spcBef>
              <a:spcAft>
                <a:spcPts val="0"/>
              </a:spcAft>
              <a:buClr>
                <a:srgbClr val="D71436"/>
              </a:buClr>
              <a:buSzPct val="100000"/>
              <a:buFont typeface="Courier New" panose="02070309020205020404" pitchFamily="49" charset="0"/>
              <a:buChar char="o"/>
              <a:tabLst/>
              <a:defRPr/>
            </a:pPr>
            <a:r>
              <a:rPr kumimoji="0" lang="sv-fi" b="0" i="0" u="none" strike="noStrike" kern="1200" cap="none" spc="0" normalizeH="0" baseline="0" dirty="0">
                <a:ln>
                  <a:noFill/>
                </a:ln>
                <a:solidFill>
                  <a:prstClr val="black"/>
                </a:solidFill>
                <a:effectLst/>
                <a:uLnTx/>
                <a:uFillTx/>
                <a:latin typeface="Verdana" panose="020B0604030504040204" pitchFamily="34" charset="0"/>
                <a:ea typeface="+mn-ea"/>
                <a:cs typeface="+mn-cs"/>
              </a:rPr>
              <a:t>Kontakta </a:t>
            </a:r>
            <a:r>
              <a:rPr lang="sv-fi" b="0" i="0" u="none" baseline="0" dirty="0">
                <a:solidFill>
                  <a:prstClr val="black"/>
                </a:solidFill>
              </a:rPr>
              <a:t>egna </a:t>
            </a:r>
            <a:r>
              <a:rPr lang="sv-fi" b="0" i="0" u="none" baseline="0" dirty="0" err="1">
                <a:solidFill>
                  <a:prstClr val="black"/>
                </a:solidFill>
              </a:rPr>
              <a:t>vänklienter</a:t>
            </a:r>
            <a:r>
              <a:rPr lang="sv-fi" b="0" i="0" u="none" baseline="0" dirty="0">
                <a:solidFill>
                  <a:prstClr val="black"/>
                </a:solidFill>
              </a:rPr>
              <a:t> </a:t>
            </a:r>
            <a:r>
              <a:rPr kumimoji="0" lang="sv-fi" b="0" i="0" u="none" strike="noStrike" kern="1200" cap="none" spc="0" normalizeH="0" baseline="0" dirty="0">
                <a:ln>
                  <a:noFill/>
                </a:ln>
                <a:solidFill>
                  <a:prstClr val="black"/>
                </a:solidFill>
                <a:effectLst/>
                <a:uLnTx/>
                <a:uFillTx/>
                <a:latin typeface="Verdana" panose="020B0604030504040204" pitchFamily="34" charset="0"/>
                <a:ea typeface="+mn-ea"/>
                <a:cs typeface="+mn-cs"/>
              </a:rPr>
              <a:t>och besöksplatser, t. ex. </a:t>
            </a:r>
            <a:r>
              <a:rPr kumimoji="0" lang="sv-fi" b="0" i="0" u="none" strike="noStrike" kern="1200" cap="none" spc="0" normalizeH="0" baseline="0" dirty="0" err="1">
                <a:ln>
                  <a:noFill/>
                </a:ln>
                <a:solidFill>
                  <a:prstClr val="black"/>
                </a:solidFill>
                <a:effectLst/>
                <a:uLnTx/>
                <a:uFillTx/>
                <a:latin typeface="Verdana" panose="020B0604030504040204" pitchFamily="34" charset="0"/>
                <a:ea typeface="+mn-ea"/>
                <a:cs typeface="+mn-cs"/>
              </a:rPr>
              <a:t>servicehem</a:t>
            </a:r>
            <a:r>
              <a:rPr lang="sv-fi" b="0" i="0" u="none" baseline="0" dirty="0" err="1">
                <a:solidFill>
                  <a:prstClr val="black"/>
                </a:solidFill>
              </a:rPr>
              <a:t>,</a:t>
            </a:r>
            <a:r>
              <a:rPr kumimoji="0" lang="sv-fi" b="0" i="0" u="none" strike="noStrike" kern="1200" cap="none" spc="0" normalizeH="0" baseline="0" dirty="0" err="1">
                <a:ln>
                  <a:noFill/>
                </a:ln>
                <a:solidFill>
                  <a:prstClr val="black"/>
                </a:solidFill>
                <a:effectLst/>
                <a:uLnTx/>
                <a:uFillTx/>
                <a:latin typeface="Verdana" panose="020B0604030504040204" pitchFamily="34" charset="0"/>
                <a:ea typeface="+mn-ea"/>
                <a:cs typeface="+mn-cs"/>
              </a:rPr>
              <a:t>sprida</a:t>
            </a:r>
            <a:r>
              <a:rPr kumimoji="0" lang="sv-fi" b="0" i="0" u="none" strike="noStrike" kern="1200" cap="none" spc="0" normalizeH="0" baseline="0" dirty="0">
                <a:ln>
                  <a:noFill/>
                </a:ln>
                <a:solidFill>
                  <a:prstClr val="black"/>
                </a:solidFill>
                <a:effectLst/>
                <a:uLnTx/>
                <a:uFillTx/>
                <a:latin typeface="Verdana" panose="020B0604030504040204" pitchFamily="34" charset="0"/>
                <a:ea typeface="+mn-ea"/>
                <a:cs typeface="+mn-cs"/>
              </a:rPr>
              <a:t> information och kontrollera situationen</a:t>
            </a:r>
          </a:p>
          <a:p>
            <a:pPr marL="0" indent="0" algn="l" rtl="0">
              <a:buNone/>
            </a:pPr>
            <a:endParaRPr lang="sv-fi" dirty="0"/>
          </a:p>
        </p:txBody>
      </p:sp>
    </p:spTree>
    <p:extLst>
      <p:ext uri="{BB962C8B-B14F-4D97-AF65-F5344CB8AC3E}">
        <p14:creationId xmlns:p14="http://schemas.microsoft.com/office/powerpoint/2010/main" val="29182479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DE9BCF6-AB2B-4826-99DE-281D0381860F}"/>
              </a:ext>
            </a:extLst>
          </p:cNvPr>
          <p:cNvSpPr>
            <a:spLocks noGrp="1"/>
          </p:cNvSpPr>
          <p:nvPr>
            <p:ph type="title"/>
          </p:nvPr>
        </p:nvSpPr>
        <p:spPr>
          <a:xfrm>
            <a:off x="996950" y="1052736"/>
            <a:ext cx="11195049" cy="685753"/>
          </a:xfrm>
        </p:spPr>
        <p:txBody>
          <a:bodyPr>
            <a:normAutofit fontScale="90000"/>
          </a:bodyPr>
          <a:lstStyle/>
          <a:p>
            <a:pPr algn="l" rtl="0"/>
            <a:r>
              <a:rPr lang="sv-fi" b="1" i="0" u="none" baseline="0"/>
              <a:t>Konkreta uppgifter som frivilliga inom mathjälpen kan utföra i undantagssituationer</a:t>
            </a:r>
          </a:p>
        </p:txBody>
      </p:sp>
      <p:sp>
        <p:nvSpPr>
          <p:cNvPr id="3" name="Sisällön paikkamerkki 2">
            <a:extLst>
              <a:ext uri="{FF2B5EF4-FFF2-40B4-BE49-F238E27FC236}">
                <a16:creationId xmlns:a16="http://schemas.microsoft.com/office/drawing/2014/main" id="{F5AF6EEC-F7AA-44A4-A1B0-213127B47A11}"/>
              </a:ext>
            </a:extLst>
          </p:cNvPr>
          <p:cNvSpPr>
            <a:spLocks noGrp="1"/>
          </p:cNvSpPr>
          <p:nvPr>
            <p:ph sz="half" idx="1"/>
          </p:nvPr>
        </p:nvSpPr>
        <p:spPr>
          <a:xfrm>
            <a:off x="980753" y="2276872"/>
            <a:ext cx="10945985" cy="4351338"/>
          </a:xfrm>
        </p:spPr>
        <p:txBody>
          <a:bodyPr>
            <a:normAutofit fontScale="92500" lnSpcReduction="10000"/>
          </a:bodyPr>
          <a:lstStyle/>
          <a:p>
            <a:pPr algn="l" rtl="0"/>
            <a:r>
              <a:rPr lang="sv-fi" sz="2800" b="0" i="0" u="none" baseline="0"/>
              <a:t>Matservering, proviantering, lagning, utdelning och packning av mat och dryck, logistisk hjälp, utdelning av förnödenheter</a:t>
            </a:r>
          </a:p>
          <a:p>
            <a:pPr algn="l" rtl="0"/>
            <a:r>
              <a:rPr lang="sv-fi" sz="2800" b="0" i="0" u="none" baseline="0"/>
              <a:t>Hjälpa människor att hitta rätt information, dela ut information</a:t>
            </a:r>
          </a:p>
          <a:p>
            <a:pPr algn="l" rtl="0"/>
            <a:r>
              <a:rPr lang="sv-fi" sz="2800" b="0" i="0" u="none" baseline="0"/>
              <a:t>Skapa en lugn närvaro i </a:t>
            </a:r>
            <a:r>
              <a:rPr lang="sv-fi" b="0" i="0" u="none" baseline="0"/>
              <a:t>undantags</a:t>
            </a:r>
            <a:r>
              <a:rPr lang="sv-fi" sz="2800" b="0" i="0" u="none" baseline="0"/>
              <a:t>situationen, lugn diskussion, personlig kontakt, utdelning av dryck</a:t>
            </a:r>
          </a:p>
          <a:p>
            <a:pPr algn="l" rtl="0"/>
            <a:r>
              <a:rPr lang="sv-fi" sz="2800" b="0" i="0" u="none" baseline="0"/>
              <a:t>Ordna en diskussionsplats och erbjuda samtalshjälp</a:t>
            </a:r>
          </a:p>
          <a:p>
            <a:pPr algn="l" rtl="0"/>
            <a:r>
              <a:rPr lang="sv-fi" sz="2800" b="0" i="0" u="none" baseline="0"/>
              <a:t>Utnyttja nätverk, kontakta samarbetspartner, dela ut information</a:t>
            </a:r>
          </a:p>
          <a:p>
            <a:pPr algn="l" rtl="0"/>
            <a:r>
              <a:rPr kumimoji="0" lang="sv-fi" b="0" i="0" u="none" strike="noStrike" kern="1200" cap="none" spc="0" normalizeH="0" baseline="0">
                <a:ln>
                  <a:noFill/>
                </a:ln>
                <a:solidFill>
                  <a:prstClr val="black"/>
                </a:solidFill>
                <a:effectLst/>
                <a:uLnTx/>
                <a:uFillTx/>
                <a:latin typeface="Verdana" panose="020B0604030504040204" pitchFamily="34" charset="0"/>
                <a:ea typeface="+mn-ea"/>
                <a:cs typeface="+mn-cs"/>
              </a:rPr>
              <a:t>Kontakta och koordinera sin egen frivilliggrupp i roll av en ansvarig frivillig</a:t>
            </a:r>
          </a:p>
          <a:p>
            <a:endParaRPr lang="sv-fi" sz="2800" dirty="0"/>
          </a:p>
          <a:p>
            <a:endParaRPr lang="sv-fi" sz="2800" dirty="0"/>
          </a:p>
          <a:p>
            <a:endParaRPr lang="sv-fi" dirty="0"/>
          </a:p>
        </p:txBody>
      </p:sp>
    </p:spTree>
    <p:extLst>
      <p:ext uri="{BB962C8B-B14F-4D97-AF65-F5344CB8AC3E}">
        <p14:creationId xmlns:p14="http://schemas.microsoft.com/office/powerpoint/2010/main" val="35251742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36780C8-3DA6-4D58-9BD0-97A3991B0C34}"/>
              </a:ext>
            </a:extLst>
          </p:cNvPr>
          <p:cNvSpPr>
            <a:spLocks noGrp="1"/>
          </p:cNvSpPr>
          <p:nvPr>
            <p:ph type="title"/>
          </p:nvPr>
        </p:nvSpPr>
        <p:spPr>
          <a:xfrm>
            <a:off x="996950" y="1052736"/>
            <a:ext cx="11291737" cy="685753"/>
          </a:xfrm>
        </p:spPr>
        <p:txBody>
          <a:bodyPr>
            <a:normAutofit fontScale="90000"/>
          </a:bodyPr>
          <a:lstStyle/>
          <a:p>
            <a:pPr algn="l" rtl="0"/>
            <a:r>
              <a:rPr lang="sv-fi" b="1" i="0" u="none" baseline="0"/>
              <a:t>Konkreta uppgifter som frivilliga inom mathjälpen kan utföra i undantagssituationer fortsätter</a:t>
            </a:r>
          </a:p>
        </p:txBody>
      </p:sp>
      <p:sp>
        <p:nvSpPr>
          <p:cNvPr id="3" name="Sisällön paikkamerkki 2">
            <a:extLst>
              <a:ext uri="{FF2B5EF4-FFF2-40B4-BE49-F238E27FC236}">
                <a16:creationId xmlns:a16="http://schemas.microsoft.com/office/drawing/2014/main" id="{12D4B49F-0CC1-48EB-9A25-FE5A6B2DE149}"/>
              </a:ext>
            </a:extLst>
          </p:cNvPr>
          <p:cNvSpPr>
            <a:spLocks noGrp="1"/>
          </p:cNvSpPr>
          <p:nvPr>
            <p:ph sz="half" idx="1"/>
          </p:nvPr>
        </p:nvSpPr>
        <p:spPr>
          <a:xfrm>
            <a:off x="839416" y="2132856"/>
            <a:ext cx="10585176" cy="4639370"/>
          </a:xfrm>
        </p:spPr>
        <p:txBody>
          <a:bodyPr>
            <a:normAutofit/>
          </a:bodyPr>
          <a:lstStyle/>
          <a:p>
            <a:pPr marL="363538" marR="0" lvl="0" indent="-363538" algn="l" defTabSz="914400" rtl="0" eaLnBrk="1" fontAlgn="auto" latinLnBrk="0" hangingPunct="1">
              <a:lnSpc>
                <a:spcPct val="90000"/>
              </a:lnSpc>
              <a:spcBef>
                <a:spcPts val="1000"/>
              </a:spcBef>
              <a:spcAft>
                <a:spcPts val="0"/>
              </a:spcAft>
              <a:buClr>
                <a:srgbClr val="D71436"/>
              </a:buClr>
              <a:buSzPct val="100000"/>
              <a:buFont typeface="Courier New" panose="02070309020205020404" pitchFamily="49" charset="0"/>
              <a:buChar char="o"/>
              <a:tabLst/>
              <a:defRPr/>
            </a:pPr>
            <a:r>
              <a:rPr kumimoji="0" lang="sv-fi" b="0" i="0" u="none" strike="noStrike" kern="1200" cap="none" spc="0" normalizeH="0" baseline="0" dirty="0">
                <a:ln>
                  <a:noFill/>
                </a:ln>
                <a:solidFill>
                  <a:prstClr val="black"/>
                </a:solidFill>
                <a:effectLst/>
                <a:uLnTx/>
                <a:uFillTx/>
                <a:latin typeface="Verdana" panose="020B0604030504040204" pitchFamily="34" charset="0"/>
                <a:ea typeface="+mn-ea"/>
                <a:cs typeface="+mn-cs"/>
              </a:rPr>
              <a:t>Uppgifter som kräver språkkunskaper</a:t>
            </a:r>
          </a:p>
          <a:p>
            <a:pPr algn="l" rtl="0">
              <a:defRPr/>
            </a:pPr>
            <a:r>
              <a:rPr kumimoji="0" lang="sv-fi" b="0" i="0" u="none" strike="noStrike" kern="1200" cap="none" spc="0" normalizeH="0" baseline="0" dirty="0">
                <a:ln>
                  <a:noFill/>
                </a:ln>
                <a:solidFill>
                  <a:prstClr val="black"/>
                </a:solidFill>
                <a:effectLst/>
                <a:uLnTx/>
                <a:uFillTx/>
                <a:latin typeface="Verdana" panose="020B0604030504040204" pitchFamily="34" charset="0"/>
                <a:ea typeface="+mn-ea"/>
                <a:cs typeface="+mn-cs"/>
              </a:rPr>
              <a:t>Vägleda och instruera utomstående, dela ut information</a:t>
            </a:r>
          </a:p>
          <a:p>
            <a:pPr marL="363538" marR="0" lvl="0" indent="-363538" algn="l" defTabSz="914400" rtl="0" eaLnBrk="1" fontAlgn="auto" latinLnBrk="0" hangingPunct="1">
              <a:lnSpc>
                <a:spcPct val="90000"/>
              </a:lnSpc>
              <a:spcBef>
                <a:spcPts val="1000"/>
              </a:spcBef>
              <a:spcAft>
                <a:spcPts val="0"/>
              </a:spcAft>
              <a:buClr>
                <a:srgbClr val="D71436"/>
              </a:buClr>
              <a:buSzPct val="100000"/>
              <a:buFont typeface="Courier New" panose="02070309020205020404" pitchFamily="49" charset="0"/>
              <a:buChar char="o"/>
              <a:tabLst/>
              <a:defRPr/>
            </a:pPr>
            <a:r>
              <a:rPr kumimoji="0" lang="sv-fi" b="0" i="0" u="none" strike="noStrike" kern="1200" cap="none" spc="0" normalizeH="0" baseline="0" dirty="0">
                <a:ln>
                  <a:noFill/>
                </a:ln>
                <a:solidFill>
                  <a:prstClr val="black"/>
                </a:solidFill>
                <a:effectLst/>
                <a:uLnTx/>
                <a:uFillTx/>
                <a:latin typeface="Verdana" panose="020B0604030504040204" pitchFamily="34" charset="0"/>
                <a:ea typeface="+mn-ea"/>
                <a:cs typeface="+mn-cs"/>
              </a:rPr>
              <a:t>Fungera som ledsagare eller assistent i evakueringssituationer</a:t>
            </a:r>
          </a:p>
          <a:p>
            <a:pPr marL="363538" marR="0" lvl="0" indent="-363538" algn="l" defTabSz="914400" rtl="0" eaLnBrk="1" fontAlgn="auto" latinLnBrk="0" hangingPunct="1">
              <a:lnSpc>
                <a:spcPct val="90000"/>
              </a:lnSpc>
              <a:spcBef>
                <a:spcPts val="1000"/>
              </a:spcBef>
              <a:spcAft>
                <a:spcPts val="0"/>
              </a:spcAft>
              <a:buClr>
                <a:srgbClr val="D71436"/>
              </a:buClr>
              <a:buSzPct val="100000"/>
              <a:buFont typeface="Courier New" panose="02070309020205020404" pitchFamily="49" charset="0"/>
              <a:buChar char="o"/>
              <a:tabLst/>
              <a:defRPr/>
            </a:pPr>
            <a:r>
              <a:rPr kumimoji="0" lang="sv-fi" b="0" i="0" u="none" strike="noStrike" kern="1200" cap="none" spc="0" normalizeH="0" baseline="0" dirty="0">
                <a:ln>
                  <a:noFill/>
                </a:ln>
                <a:solidFill>
                  <a:prstClr val="black"/>
                </a:solidFill>
                <a:effectLst/>
                <a:uLnTx/>
                <a:uFillTx/>
                <a:latin typeface="Verdana" panose="020B0604030504040204" pitchFamily="34" charset="0"/>
                <a:ea typeface="+mn-ea"/>
                <a:cs typeface="+mn-cs"/>
              </a:rPr>
              <a:t>Kontakta och koordinera sin egen frivilliggrupp i roll av en ansvarig frivillig</a:t>
            </a:r>
          </a:p>
          <a:p>
            <a:pPr marL="363538" marR="0" lvl="0" indent="-363538" algn="l" defTabSz="914400" rtl="0" eaLnBrk="1" fontAlgn="auto" latinLnBrk="0" hangingPunct="1">
              <a:lnSpc>
                <a:spcPct val="90000"/>
              </a:lnSpc>
              <a:spcBef>
                <a:spcPts val="1000"/>
              </a:spcBef>
              <a:spcAft>
                <a:spcPts val="0"/>
              </a:spcAft>
              <a:buClr>
                <a:srgbClr val="D71436"/>
              </a:buClr>
              <a:buSzPct val="100000"/>
              <a:buFont typeface="Courier New" panose="02070309020205020404" pitchFamily="49" charset="0"/>
              <a:buChar char="o"/>
              <a:tabLst/>
              <a:defRPr/>
            </a:pPr>
            <a:r>
              <a:rPr kumimoji="0" lang="sv-fi" b="0" i="0" u="none" strike="noStrike" kern="1200" cap="none" spc="0" normalizeH="0" baseline="0" dirty="0">
                <a:ln>
                  <a:noFill/>
                </a:ln>
                <a:solidFill>
                  <a:prstClr val="black"/>
                </a:solidFill>
                <a:effectLst/>
                <a:uLnTx/>
                <a:uFillTx/>
                <a:latin typeface="Verdana" panose="020B0604030504040204" pitchFamily="34" charset="0"/>
                <a:ea typeface="+mn-ea"/>
                <a:cs typeface="+mn-cs"/>
              </a:rPr>
              <a:t>Kommunikativa uppgifter och informering, bl.a. i sociala medier </a:t>
            </a:r>
            <a:endParaRPr lang="sv-fi" dirty="0">
              <a:solidFill>
                <a:prstClr val="black"/>
              </a:solidFill>
            </a:endParaRPr>
          </a:p>
          <a:p>
            <a:pPr marL="363538" marR="0" lvl="0" indent="-363538" algn="l" defTabSz="914400" rtl="0" eaLnBrk="1" fontAlgn="auto" latinLnBrk="0" hangingPunct="1">
              <a:lnSpc>
                <a:spcPct val="90000"/>
              </a:lnSpc>
              <a:spcBef>
                <a:spcPts val="1000"/>
              </a:spcBef>
              <a:spcAft>
                <a:spcPts val="0"/>
              </a:spcAft>
              <a:buClr>
                <a:srgbClr val="D71436"/>
              </a:buClr>
              <a:buSzPct val="100000"/>
              <a:buFont typeface="Courier New" panose="02070309020205020404" pitchFamily="49" charset="0"/>
              <a:buChar char="o"/>
              <a:tabLst/>
              <a:defRPr/>
            </a:pPr>
            <a:r>
              <a:rPr kumimoji="0" lang="sv-fi" b="0" i="0" u="none" strike="noStrike" kern="1200" cap="none" spc="0" normalizeH="0" baseline="0" dirty="0">
                <a:ln>
                  <a:noFill/>
                </a:ln>
                <a:solidFill>
                  <a:prstClr val="black"/>
                </a:solidFill>
                <a:effectLst/>
                <a:uLnTx/>
                <a:uFillTx/>
                <a:latin typeface="Verdana" panose="020B0604030504040204" pitchFamily="34" charset="0"/>
                <a:ea typeface="+mn-ea"/>
                <a:cs typeface="+mn-cs"/>
              </a:rPr>
              <a:t>Antecknande och registrering</a:t>
            </a:r>
          </a:p>
          <a:p>
            <a:pPr marL="0" marR="0" lvl="0" indent="0" algn="l" defTabSz="914400" rtl="0" eaLnBrk="1" fontAlgn="auto" latinLnBrk="0" hangingPunct="1">
              <a:lnSpc>
                <a:spcPct val="90000"/>
              </a:lnSpc>
              <a:spcBef>
                <a:spcPts val="1000"/>
              </a:spcBef>
              <a:spcAft>
                <a:spcPts val="0"/>
              </a:spcAft>
              <a:buClr>
                <a:srgbClr val="D71436"/>
              </a:buClr>
              <a:buSzPct val="100000"/>
              <a:buNone/>
              <a:tabLst/>
              <a:defRPr/>
            </a:pPr>
            <a:endParaRPr kumimoji="0" lang="sv-fi" b="0" i="0" u="none" strike="noStrike" kern="1200" cap="none" spc="0" normalizeH="0" baseline="0" noProof="0" dirty="0">
              <a:ln>
                <a:noFill/>
              </a:ln>
              <a:solidFill>
                <a:prstClr val="black"/>
              </a:solidFill>
              <a:effectLst/>
              <a:uLnTx/>
              <a:uFillTx/>
              <a:latin typeface="Verdana" panose="020B0604030504040204" pitchFamily="34" charset="0"/>
              <a:ea typeface="+mn-ea"/>
              <a:cs typeface="+mn-cs"/>
            </a:endParaRPr>
          </a:p>
          <a:p>
            <a:endParaRPr lang="sv-fi" dirty="0"/>
          </a:p>
        </p:txBody>
      </p:sp>
    </p:spTree>
    <p:extLst>
      <p:ext uri="{BB962C8B-B14F-4D97-AF65-F5344CB8AC3E}">
        <p14:creationId xmlns:p14="http://schemas.microsoft.com/office/powerpoint/2010/main" val="32920968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C93E0-F6DB-FF4B-BDDB-86D0D9BD6CC1}"/>
              </a:ext>
            </a:extLst>
          </p:cNvPr>
          <p:cNvSpPr>
            <a:spLocks noGrp="1"/>
          </p:cNvSpPr>
          <p:nvPr>
            <p:ph type="title"/>
          </p:nvPr>
        </p:nvSpPr>
        <p:spPr>
          <a:xfrm>
            <a:off x="996951" y="742208"/>
            <a:ext cx="10515600" cy="685753"/>
          </a:xfrm>
        </p:spPr>
        <p:txBody>
          <a:bodyPr>
            <a:normAutofit fontScale="90000"/>
          </a:bodyPr>
          <a:lstStyle/>
          <a:p>
            <a:pPr algn="l" rtl="0"/>
            <a:r>
              <a:rPr lang="sv-fi" b="1" i="0" u="none" baseline="0"/>
              <a:t>Vänförmedlare och mathjälpens kontaktpersoner i beredskap</a:t>
            </a:r>
            <a:endParaRPr lang="sv-fi" dirty="0"/>
          </a:p>
        </p:txBody>
      </p:sp>
      <p:sp>
        <p:nvSpPr>
          <p:cNvPr id="3" name="Content Placeholder 2">
            <a:extLst>
              <a:ext uri="{FF2B5EF4-FFF2-40B4-BE49-F238E27FC236}">
                <a16:creationId xmlns:a16="http://schemas.microsoft.com/office/drawing/2014/main" id="{7C77BA79-4232-6E41-9D9A-DC4D608B26B4}"/>
              </a:ext>
            </a:extLst>
          </p:cNvPr>
          <p:cNvSpPr>
            <a:spLocks noGrp="1"/>
          </p:cNvSpPr>
          <p:nvPr>
            <p:ph idx="1"/>
          </p:nvPr>
        </p:nvSpPr>
        <p:spPr/>
        <p:txBody>
          <a:bodyPr>
            <a:normAutofit fontScale="92500" lnSpcReduction="20000"/>
          </a:bodyPr>
          <a:lstStyle/>
          <a:p>
            <a:pPr algn="l" rtl="0"/>
            <a:r>
              <a:rPr lang="sv-fi" b="0" i="0" u="none" baseline="0"/>
              <a:t>Vänförmedlarna och mathjälpens kontaktpersoner spelar en central roll i att nå sina egna frivilliga även i olycks- och störningssituationer.</a:t>
            </a:r>
          </a:p>
          <a:p>
            <a:endParaRPr lang="sv-fi" altLang="fi-FI" sz="1000" dirty="0"/>
          </a:p>
          <a:p>
            <a:pPr algn="l" rtl="0"/>
            <a:r>
              <a:rPr lang="sv-fi" b="0" i="0" u="none" baseline="0"/>
              <a:t>I praktiken kan detta ske till exempel på följande sätt:</a:t>
            </a:r>
          </a:p>
          <a:p>
            <a:pPr lvl="1" algn="l" rtl="0"/>
            <a:r>
              <a:rPr lang="sv-fi" sz="2000" b="0" i="0" u="none" baseline="0"/>
              <a:t>myndigheterna begär om handräckning av FRK:s distrikt/avdelning,</a:t>
            </a:r>
          </a:p>
          <a:p>
            <a:pPr lvl="1" algn="l" rtl="0"/>
            <a:r>
              <a:rPr lang="sv-fi" sz="2000" b="0" i="0" u="none" baseline="0"/>
              <a:t>distriktet/avdelningen anser att frivilliga vänner och/eller frivilliga inom mathjälpen skulle kunna vara till hjälp i situationen i fråga,</a:t>
            </a:r>
          </a:p>
          <a:p>
            <a:pPr lvl="1" algn="l" rtl="0"/>
            <a:r>
              <a:rPr lang="sv-fi" sz="2000" b="0" i="0" u="none" baseline="0"/>
              <a:t>distriktet/avdelningen kontaktar vänförmedlaren och/eller mathjälpens kontaktperson och berättar för vilka uppgifter frivilliga behövs i situationen.</a:t>
            </a:r>
          </a:p>
          <a:p>
            <a:pPr lvl="1" algn="l" rtl="0"/>
            <a:r>
              <a:rPr lang="sv-fi" sz="2000" b="0" i="0" u="none" baseline="0"/>
              <a:t>Vänförmedlaren och/eller mathjälpens kontaktperson kontaktar lämpliga frivilliga och kommer överens med dem om deltagandet.</a:t>
            </a:r>
          </a:p>
          <a:p>
            <a:pPr lvl="1" algn="l" rtl="0"/>
            <a:r>
              <a:rPr lang="sv-fi" sz="2000" b="0" i="0" u="none" baseline="0"/>
              <a:t>De frivilliga som har blivit valda deltar i distriktets/avdelningens hjälpsituation eller operation och utför de uppgifter som är lämpliga för dem.</a:t>
            </a:r>
          </a:p>
          <a:p>
            <a:pPr marL="0" indent="0" algn="l" rtl="0">
              <a:buFont typeface="Times" panose="02020603050405020304" pitchFamily="18" charset="0"/>
              <a:buNone/>
              <a:defRPr/>
            </a:pPr>
            <a:endParaRPr lang="sv-fi" dirty="0"/>
          </a:p>
          <a:p>
            <a:endParaRPr lang="sv-fi" dirty="0"/>
          </a:p>
        </p:txBody>
      </p:sp>
    </p:spTree>
    <p:extLst>
      <p:ext uri="{BB962C8B-B14F-4D97-AF65-F5344CB8AC3E}">
        <p14:creationId xmlns:p14="http://schemas.microsoft.com/office/powerpoint/2010/main" val="36759368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C93E0-F6DB-FF4B-BDDB-86D0D9BD6CC1}"/>
              </a:ext>
            </a:extLst>
          </p:cNvPr>
          <p:cNvSpPr>
            <a:spLocks noGrp="1"/>
          </p:cNvSpPr>
          <p:nvPr>
            <p:ph type="title"/>
          </p:nvPr>
        </p:nvSpPr>
        <p:spPr>
          <a:xfrm>
            <a:off x="967374" y="241123"/>
            <a:ext cx="10515600" cy="685753"/>
          </a:xfrm>
        </p:spPr>
        <p:txBody>
          <a:bodyPr>
            <a:normAutofit fontScale="90000"/>
          </a:bodyPr>
          <a:lstStyle/>
          <a:p>
            <a:pPr algn="l" rtl="0"/>
            <a:r>
              <a:rPr lang="sv-fi" b="1" i="0" u="none" baseline="0"/>
              <a:t>Vänförmedlare och mathjälpens kontaktperson i larmgruppen</a:t>
            </a:r>
          </a:p>
        </p:txBody>
      </p:sp>
      <p:sp>
        <p:nvSpPr>
          <p:cNvPr id="3" name="Content Placeholder 2">
            <a:extLst>
              <a:ext uri="{FF2B5EF4-FFF2-40B4-BE49-F238E27FC236}">
                <a16:creationId xmlns:a16="http://schemas.microsoft.com/office/drawing/2014/main" id="{7C77BA79-4232-6E41-9D9A-DC4D608B26B4}"/>
              </a:ext>
            </a:extLst>
          </p:cNvPr>
          <p:cNvSpPr>
            <a:spLocks noGrp="1"/>
          </p:cNvSpPr>
          <p:nvPr>
            <p:ph idx="1"/>
          </p:nvPr>
        </p:nvSpPr>
        <p:spPr/>
        <p:txBody>
          <a:bodyPr>
            <a:normAutofit/>
          </a:bodyPr>
          <a:lstStyle/>
          <a:p>
            <a:pPr algn="l" rtl="0">
              <a:defRPr/>
            </a:pPr>
            <a:endParaRPr lang="sv-fi" sz="2800" dirty="0"/>
          </a:p>
          <a:p>
            <a:pPr marL="0" indent="0" algn="l" rtl="0">
              <a:buFont typeface="Times" panose="02020603050405020304" pitchFamily="18" charset="0"/>
              <a:buNone/>
              <a:defRPr/>
            </a:pPr>
            <a:r>
              <a:rPr lang="sv-fi" b="0" i="0" u="none" baseline="0"/>
              <a:t> </a:t>
            </a:r>
          </a:p>
          <a:p>
            <a:pPr marL="0" indent="0" algn="l" rtl="0">
              <a:buFont typeface="Times" panose="02020603050405020304" pitchFamily="18" charset="0"/>
              <a:buNone/>
              <a:defRPr/>
            </a:pPr>
            <a:endParaRPr lang="sv-fi" dirty="0"/>
          </a:p>
          <a:p>
            <a:endParaRPr lang="sv-fi" dirty="0"/>
          </a:p>
        </p:txBody>
      </p:sp>
      <p:graphicFrame>
        <p:nvGraphicFramePr>
          <p:cNvPr id="4" name="Content Placeholder 4">
            <a:extLst>
              <a:ext uri="{FF2B5EF4-FFF2-40B4-BE49-F238E27FC236}">
                <a16:creationId xmlns:a16="http://schemas.microsoft.com/office/drawing/2014/main" id="{7355F81A-229F-4FE4-A593-EB7609B0A6CC}"/>
              </a:ext>
            </a:extLst>
          </p:cNvPr>
          <p:cNvGraphicFramePr>
            <a:graphicFrameLocks/>
          </p:cNvGraphicFramePr>
          <p:nvPr>
            <p:extLst>
              <p:ext uri="{D42A27DB-BD31-4B8C-83A1-F6EECF244321}">
                <p14:modId xmlns:p14="http://schemas.microsoft.com/office/powerpoint/2010/main" val="2080237135"/>
              </p:ext>
            </p:extLst>
          </p:nvPr>
        </p:nvGraphicFramePr>
        <p:xfrm>
          <a:off x="271994" y="1998707"/>
          <a:ext cx="10277474" cy="36644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Oval 25">
            <a:extLst>
              <a:ext uri="{FF2B5EF4-FFF2-40B4-BE49-F238E27FC236}">
                <a16:creationId xmlns:a16="http://schemas.microsoft.com/office/drawing/2014/main" id="{77FD3EBF-5264-41E6-8A2D-98A2805DBF86}"/>
              </a:ext>
            </a:extLst>
          </p:cNvPr>
          <p:cNvSpPr>
            <a:spLocks noChangeArrowheads="1"/>
          </p:cNvSpPr>
          <p:nvPr/>
        </p:nvSpPr>
        <p:spPr bwMode="auto">
          <a:xfrm>
            <a:off x="136525" y="4924425"/>
            <a:ext cx="3521075" cy="1881188"/>
          </a:xfrm>
          <a:prstGeom prst="ellipse">
            <a:avLst/>
          </a:prstGeom>
          <a:solidFill>
            <a:srgbClr val="CC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500">
                <a:solidFill>
                  <a:schemeClr val="tx1"/>
                </a:solidFill>
                <a:latin typeface="Times New Roman" panose="02020603050405020304" pitchFamily="18" charset="0"/>
              </a:defRPr>
            </a:lvl1pPr>
            <a:lvl2pPr marL="742950" indent="-285750">
              <a:defRPr sz="2500">
                <a:solidFill>
                  <a:schemeClr val="tx1"/>
                </a:solidFill>
                <a:latin typeface="Times New Roman" panose="02020603050405020304" pitchFamily="18" charset="0"/>
              </a:defRPr>
            </a:lvl2pPr>
            <a:lvl3pPr marL="1143000" indent="-228600">
              <a:defRPr sz="2500">
                <a:solidFill>
                  <a:schemeClr val="tx1"/>
                </a:solidFill>
                <a:latin typeface="Times New Roman" panose="02020603050405020304" pitchFamily="18" charset="0"/>
              </a:defRPr>
            </a:lvl3pPr>
            <a:lvl4pPr marL="1600200" indent="-228600">
              <a:defRPr sz="2500">
                <a:solidFill>
                  <a:schemeClr val="tx1"/>
                </a:solidFill>
                <a:latin typeface="Times New Roman" panose="02020603050405020304" pitchFamily="18" charset="0"/>
              </a:defRPr>
            </a:lvl4pPr>
            <a:lvl5pPr marL="2057400" indent="-228600">
              <a:defRPr sz="25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5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5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5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5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sv-fi" sz="1200" b="1" i="0" u="none" strike="noStrike" kern="0" cap="none" spc="0" normalizeH="0" baseline="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t>Avdelningens vänner har gett tillstånd att be dem med till andra hjälpuppgifter. I OMAs vänprofil finns ett kryss i punkten Man får be mig med till andra hjälpuppgifter</a:t>
            </a:r>
          </a:p>
        </p:txBody>
      </p:sp>
      <p:grpSp>
        <p:nvGrpSpPr>
          <p:cNvPr id="8" name="Group 35845">
            <a:extLst>
              <a:ext uri="{FF2B5EF4-FFF2-40B4-BE49-F238E27FC236}">
                <a16:creationId xmlns:a16="http://schemas.microsoft.com/office/drawing/2014/main" id="{03B26EE3-CB2E-4490-81BB-C4BB106FE4CE}"/>
              </a:ext>
            </a:extLst>
          </p:cNvPr>
          <p:cNvGrpSpPr>
            <a:grpSpLocks/>
          </p:cNvGrpSpPr>
          <p:nvPr/>
        </p:nvGrpSpPr>
        <p:grpSpPr bwMode="auto">
          <a:xfrm>
            <a:off x="382588" y="1708150"/>
            <a:ext cx="10290175" cy="1816100"/>
            <a:chOff x="383008" y="1708469"/>
            <a:chExt cx="10289255" cy="1815165"/>
          </a:xfrm>
        </p:grpSpPr>
        <p:pic>
          <p:nvPicPr>
            <p:cNvPr id="9" name="Graphic 2" descr="Group of women">
              <a:extLst>
                <a:ext uri="{FF2B5EF4-FFF2-40B4-BE49-F238E27FC236}">
                  <a16:creationId xmlns:a16="http://schemas.microsoft.com/office/drawing/2014/main" id="{46B8B369-CBB0-4902-9A91-7BFF60324E2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3008" y="1728677"/>
              <a:ext cx="1169467" cy="1067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Graphic 9" descr="Meeting">
              <a:extLst>
                <a:ext uri="{FF2B5EF4-FFF2-40B4-BE49-F238E27FC236}">
                  <a16:creationId xmlns:a16="http://schemas.microsoft.com/office/drawing/2014/main" id="{82C10DCF-D1FF-41B9-B0A6-612DF6EBAD9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42153" y="1728678"/>
              <a:ext cx="1254818" cy="1146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Graphic 2" descr="Group of women">
              <a:extLst>
                <a:ext uri="{FF2B5EF4-FFF2-40B4-BE49-F238E27FC236}">
                  <a16:creationId xmlns:a16="http://schemas.microsoft.com/office/drawing/2014/main" id="{8648A0F9-0671-4565-817A-10E1C1A1FF4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31168" y="1708469"/>
              <a:ext cx="1169467" cy="1067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28">
              <a:extLst>
                <a:ext uri="{FF2B5EF4-FFF2-40B4-BE49-F238E27FC236}">
                  <a16:creationId xmlns:a16="http://schemas.microsoft.com/office/drawing/2014/main" id="{8793ACC6-A676-4107-A2E5-A2290A02BE97}"/>
                </a:ext>
              </a:extLst>
            </p:cNvPr>
            <p:cNvGrpSpPr>
              <a:grpSpLocks/>
            </p:cNvGrpSpPr>
            <p:nvPr/>
          </p:nvGrpSpPr>
          <p:grpSpPr bwMode="auto">
            <a:xfrm>
              <a:off x="1431032" y="2043055"/>
              <a:ext cx="1407463" cy="1382089"/>
              <a:chOff x="1431032" y="2043055"/>
              <a:chExt cx="1407463" cy="1382089"/>
            </a:xfrm>
          </p:grpSpPr>
          <p:sp>
            <p:nvSpPr>
              <p:cNvPr id="22" name="Explosion: 14 Points 20">
                <a:extLst>
                  <a:ext uri="{FF2B5EF4-FFF2-40B4-BE49-F238E27FC236}">
                    <a16:creationId xmlns:a16="http://schemas.microsoft.com/office/drawing/2014/main" id="{73377236-55C6-45F0-8B0C-219AF272E485}"/>
                  </a:ext>
                </a:extLst>
              </p:cNvPr>
              <p:cNvSpPr>
                <a:spLocks noChangeArrowheads="1"/>
              </p:cNvSpPr>
              <p:nvPr/>
            </p:nvSpPr>
            <p:spPr bwMode="auto">
              <a:xfrm>
                <a:off x="1431032" y="2043055"/>
                <a:ext cx="1407463" cy="1382089"/>
              </a:xfrm>
              <a:prstGeom prst="irregularSeal2">
                <a:avLst/>
              </a:prstGeom>
              <a:solidFill>
                <a:srgbClr val="CC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defTabSz="958850">
                  <a:defRPr sz="2500">
                    <a:solidFill>
                      <a:schemeClr val="tx1"/>
                    </a:solidFill>
                    <a:latin typeface="Times New Roman" panose="02020603050405020304" pitchFamily="18" charset="0"/>
                  </a:defRPr>
                </a:lvl1pPr>
                <a:lvl2pPr marL="742950" indent="-285750" defTabSz="958850">
                  <a:defRPr sz="2500">
                    <a:solidFill>
                      <a:schemeClr val="tx1"/>
                    </a:solidFill>
                    <a:latin typeface="Times New Roman" panose="02020603050405020304" pitchFamily="18" charset="0"/>
                  </a:defRPr>
                </a:lvl2pPr>
                <a:lvl3pPr marL="1143000" indent="-228600" defTabSz="958850">
                  <a:defRPr sz="2500">
                    <a:solidFill>
                      <a:schemeClr val="tx1"/>
                    </a:solidFill>
                    <a:latin typeface="Times New Roman" panose="02020603050405020304" pitchFamily="18" charset="0"/>
                  </a:defRPr>
                </a:lvl3pPr>
                <a:lvl4pPr marL="1600200" indent="-228600" defTabSz="958850">
                  <a:defRPr sz="2500">
                    <a:solidFill>
                      <a:schemeClr val="tx1"/>
                    </a:solidFill>
                    <a:latin typeface="Times New Roman" panose="02020603050405020304" pitchFamily="18" charset="0"/>
                  </a:defRPr>
                </a:lvl4pPr>
                <a:lvl5pPr marL="2057400" indent="-228600" defTabSz="958850">
                  <a:defRPr sz="2500">
                    <a:solidFill>
                      <a:schemeClr val="tx1"/>
                    </a:solidFill>
                    <a:latin typeface="Times New Roman" panose="02020603050405020304" pitchFamily="18" charset="0"/>
                  </a:defRPr>
                </a:lvl5pPr>
                <a:lvl6pPr marL="2514600" indent="-228600" defTabSz="958850" eaLnBrk="0" fontAlgn="base" hangingPunct="0">
                  <a:spcBef>
                    <a:spcPct val="0"/>
                  </a:spcBef>
                  <a:spcAft>
                    <a:spcPct val="0"/>
                  </a:spcAft>
                  <a:defRPr sz="2500">
                    <a:solidFill>
                      <a:schemeClr val="tx1"/>
                    </a:solidFill>
                    <a:latin typeface="Times New Roman" panose="02020603050405020304" pitchFamily="18" charset="0"/>
                  </a:defRPr>
                </a:lvl6pPr>
                <a:lvl7pPr marL="2971800" indent="-228600" defTabSz="958850" eaLnBrk="0" fontAlgn="base" hangingPunct="0">
                  <a:spcBef>
                    <a:spcPct val="0"/>
                  </a:spcBef>
                  <a:spcAft>
                    <a:spcPct val="0"/>
                  </a:spcAft>
                  <a:defRPr sz="2500">
                    <a:solidFill>
                      <a:schemeClr val="tx1"/>
                    </a:solidFill>
                    <a:latin typeface="Times New Roman" panose="02020603050405020304" pitchFamily="18" charset="0"/>
                  </a:defRPr>
                </a:lvl7pPr>
                <a:lvl8pPr marL="3429000" indent="-228600" defTabSz="958850" eaLnBrk="0" fontAlgn="base" hangingPunct="0">
                  <a:spcBef>
                    <a:spcPct val="0"/>
                  </a:spcBef>
                  <a:spcAft>
                    <a:spcPct val="0"/>
                  </a:spcAft>
                  <a:defRPr sz="2500">
                    <a:solidFill>
                      <a:schemeClr val="tx1"/>
                    </a:solidFill>
                    <a:latin typeface="Times New Roman" panose="02020603050405020304" pitchFamily="18" charset="0"/>
                  </a:defRPr>
                </a:lvl8pPr>
                <a:lvl9pPr marL="3886200" indent="-228600" defTabSz="958850" eaLnBrk="0" fontAlgn="base" hangingPunct="0">
                  <a:spcBef>
                    <a:spcPct val="0"/>
                  </a:spcBef>
                  <a:spcAft>
                    <a:spcPct val="0"/>
                  </a:spcAft>
                  <a:defRPr sz="2500">
                    <a:solidFill>
                      <a:schemeClr val="tx1"/>
                    </a:solidFill>
                    <a:latin typeface="Times New Roman" panose="02020603050405020304" pitchFamily="18" charset="0"/>
                  </a:defRPr>
                </a:lvl9pPr>
              </a:lstStyle>
              <a:p>
                <a:pPr marL="0" marR="0" lvl="0" indent="0" algn="l" defTabSz="958850" rtl="0" eaLnBrk="1" fontAlgn="base" latinLnBrk="0" hangingPunct="1">
                  <a:lnSpc>
                    <a:spcPct val="100000"/>
                  </a:lnSpc>
                  <a:spcBef>
                    <a:spcPct val="0"/>
                  </a:spcBef>
                  <a:spcAft>
                    <a:spcPct val="0"/>
                  </a:spcAft>
                  <a:buClrTx/>
                  <a:buSzTx/>
                  <a:buFontTx/>
                  <a:buNone/>
                  <a:tabLst/>
                  <a:defRPr/>
                </a:pPr>
                <a:endParaRPr kumimoji="0" lang="sv-fi" altLang="fi-FI" sz="2500" b="0" i="0" u="none" strike="noStrike" kern="0" cap="none" spc="0" normalizeH="0" baseline="0" noProof="0">
                  <a:ln>
                    <a:noFill/>
                  </a:ln>
                  <a:solidFill>
                    <a:srgbClr val="000000"/>
                  </a:solidFill>
                  <a:effectLst/>
                  <a:uLnTx/>
                  <a:uFillTx/>
                  <a:latin typeface="Times New Roman" panose="02020603050405020304" pitchFamily="18" charset="0"/>
                </a:endParaRPr>
              </a:p>
            </p:txBody>
          </p:sp>
          <p:sp>
            <p:nvSpPr>
              <p:cNvPr id="23" name="TextBox 21">
                <a:extLst>
                  <a:ext uri="{FF2B5EF4-FFF2-40B4-BE49-F238E27FC236}">
                    <a16:creationId xmlns:a16="http://schemas.microsoft.com/office/drawing/2014/main" id="{F3C8F9A2-EA6D-404D-925E-37DF04975D2E}"/>
                  </a:ext>
                </a:extLst>
              </p:cNvPr>
              <p:cNvSpPr txBox="1">
                <a:spLocks noChangeArrowheads="1"/>
              </p:cNvSpPr>
              <p:nvPr/>
            </p:nvSpPr>
            <p:spPr bwMode="auto">
              <a:xfrm rot="19848351">
                <a:off x="1522509" y="2667428"/>
                <a:ext cx="1062073" cy="307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500">
                    <a:solidFill>
                      <a:schemeClr val="tx1"/>
                    </a:solidFill>
                    <a:latin typeface="Times New Roman" panose="02020603050405020304" pitchFamily="18" charset="0"/>
                  </a:defRPr>
                </a:lvl1pPr>
                <a:lvl2pPr marL="742950" indent="-285750">
                  <a:defRPr sz="2500">
                    <a:solidFill>
                      <a:schemeClr val="tx1"/>
                    </a:solidFill>
                    <a:latin typeface="Times New Roman" panose="02020603050405020304" pitchFamily="18" charset="0"/>
                  </a:defRPr>
                </a:lvl2pPr>
                <a:lvl3pPr marL="1143000" indent="-228600">
                  <a:defRPr sz="2500">
                    <a:solidFill>
                      <a:schemeClr val="tx1"/>
                    </a:solidFill>
                    <a:latin typeface="Times New Roman" panose="02020603050405020304" pitchFamily="18" charset="0"/>
                  </a:defRPr>
                </a:lvl3pPr>
                <a:lvl4pPr marL="1600200" indent="-228600">
                  <a:defRPr sz="2500">
                    <a:solidFill>
                      <a:schemeClr val="tx1"/>
                    </a:solidFill>
                    <a:latin typeface="Times New Roman" panose="02020603050405020304" pitchFamily="18" charset="0"/>
                  </a:defRPr>
                </a:lvl4pPr>
                <a:lvl5pPr marL="2057400" indent="-228600">
                  <a:defRPr sz="25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5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5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5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5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sv-fi" sz="1400" b="1" i="0" u="none" strike="noStrike" kern="0" cap="none" spc="0" normalizeH="0" baseline="0" dirty="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t>Störning</a:t>
                </a:r>
              </a:p>
            </p:txBody>
          </p:sp>
        </p:grpSp>
        <p:grpSp>
          <p:nvGrpSpPr>
            <p:cNvPr id="13" name="Group 29">
              <a:extLst>
                <a:ext uri="{FF2B5EF4-FFF2-40B4-BE49-F238E27FC236}">
                  <a16:creationId xmlns:a16="http://schemas.microsoft.com/office/drawing/2014/main" id="{C153F5DE-D3D4-46D3-B10F-F55E9FCBB516}"/>
                </a:ext>
              </a:extLst>
            </p:cNvPr>
            <p:cNvGrpSpPr>
              <a:grpSpLocks/>
            </p:cNvGrpSpPr>
            <p:nvPr/>
          </p:nvGrpSpPr>
          <p:grpSpPr bwMode="auto">
            <a:xfrm>
              <a:off x="8977109" y="1800092"/>
              <a:ext cx="1695154" cy="1723542"/>
              <a:chOff x="8965328" y="1818667"/>
              <a:chExt cx="1695154" cy="1723542"/>
            </a:xfrm>
          </p:grpSpPr>
          <p:pic>
            <p:nvPicPr>
              <p:cNvPr id="17" name="Graphic 10" descr="Cheers">
                <a:extLst>
                  <a:ext uri="{FF2B5EF4-FFF2-40B4-BE49-F238E27FC236}">
                    <a16:creationId xmlns:a16="http://schemas.microsoft.com/office/drawing/2014/main" id="{FDBF54A3-73A8-4B7F-AB2C-76877D01D07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965328" y="1818668"/>
                <a:ext cx="792070" cy="843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Graphic 7" descr="Universal access">
                <a:extLst>
                  <a:ext uri="{FF2B5EF4-FFF2-40B4-BE49-F238E27FC236}">
                    <a16:creationId xmlns:a16="http://schemas.microsoft.com/office/drawing/2014/main" id="{7EF7DCCF-0AF2-41B6-A273-0D91E79094E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868412" y="1818667"/>
                <a:ext cx="792070" cy="78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Graphic 14" descr="Coffee">
                <a:extLst>
                  <a:ext uri="{FF2B5EF4-FFF2-40B4-BE49-F238E27FC236}">
                    <a16:creationId xmlns:a16="http://schemas.microsoft.com/office/drawing/2014/main" id="{9A0FAC7A-4FF8-4375-BF98-AE8681AADA1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965328" y="2627809"/>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Graphic 18" descr="Fork and knife">
                <a:extLst>
                  <a:ext uri="{FF2B5EF4-FFF2-40B4-BE49-F238E27FC236}">
                    <a16:creationId xmlns:a16="http://schemas.microsoft.com/office/drawing/2014/main" id="{BB51F08D-51C2-4102-9028-DBEF1013529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879728" y="2480195"/>
                <a:ext cx="4953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6" descr="Kuvahaun tulos haulle blanket symbol">
                <a:extLst>
                  <a:ext uri="{FF2B5EF4-FFF2-40B4-BE49-F238E27FC236}">
                    <a16:creationId xmlns:a16="http://schemas.microsoft.com/office/drawing/2014/main" id="{2E606EF4-9057-431F-94B8-3DF1E6DF4623}"/>
                  </a:ext>
                </a:extLst>
              </p:cNvPr>
              <p:cNvPicPr/>
              <p:nvPr/>
            </p:nvPicPr>
            <p:blipFill rotWithShape="1">
              <a:blip r:embed="rId14">
                <a:duotone>
                  <a:srgbClr val="CC0000">
                    <a:shade val="45000"/>
                    <a:satMod val="135000"/>
                  </a:srgbClr>
                  <a:prstClr val="white"/>
                </a:duotone>
                <a:extLst>
                  <a:ext uri="{28A0092B-C50C-407E-A947-70E740481C1C}">
                    <a14:useLocalDpi xmlns:a14="http://schemas.microsoft.com/office/drawing/2010/main" val="0"/>
                  </a:ext>
                </a:extLst>
              </a:blip>
              <a:srcRect l="24375" t="27500" r="23125" b="27500"/>
              <a:stretch/>
            </p:blipFill>
            <p:spPr bwMode="auto">
              <a:xfrm>
                <a:off x="9848708" y="2922254"/>
                <a:ext cx="689818" cy="521463"/>
              </a:xfrm>
              <a:prstGeom prst="rect">
                <a:avLst/>
              </a:prstGeom>
              <a:noFill/>
              <a:ln>
                <a:noFill/>
              </a:ln>
              <a:extLst>
                <a:ext uri="{53640926-AAD7-44D8-BBD7-CCE9431645EC}">
                  <a14:shadowObscured xmlns:a14="http://schemas.microsoft.com/office/drawing/2010/main"/>
                </a:ext>
              </a:extLst>
            </p:spPr>
          </p:pic>
        </p:grpSp>
        <p:grpSp>
          <p:nvGrpSpPr>
            <p:cNvPr id="14" name="Group 35844">
              <a:extLst>
                <a:ext uri="{FF2B5EF4-FFF2-40B4-BE49-F238E27FC236}">
                  <a16:creationId xmlns:a16="http://schemas.microsoft.com/office/drawing/2014/main" id="{BD551737-93A9-4986-BE5A-862344E4FDB2}"/>
                </a:ext>
              </a:extLst>
            </p:cNvPr>
            <p:cNvGrpSpPr>
              <a:grpSpLocks/>
            </p:cNvGrpSpPr>
            <p:nvPr/>
          </p:nvGrpSpPr>
          <p:grpSpPr bwMode="auto">
            <a:xfrm>
              <a:off x="6639149" y="1785203"/>
              <a:ext cx="1757877" cy="968643"/>
              <a:chOff x="6639149" y="1785203"/>
              <a:chExt cx="1757877" cy="968643"/>
            </a:xfrm>
          </p:grpSpPr>
          <p:pic>
            <p:nvPicPr>
              <p:cNvPr id="15" name="Graphic 5" descr="Group of people">
                <a:extLst>
                  <a:ext uri="{FF2B5EF4-FFF2-40B4-BE49-F238E27FC236}">
                    <a16:creationId xmlns:a16="http://schemas.microsoft.com/office/drawing/2014/main" id="{E660644B-C59B-4CB4-896D-54EE04FFBA41}"/>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297108" y="1785203"/>
                <a:ext cx="1099918" cy="968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Graphic 13" descr="Receiver">
                <a:extLst>
                  <a:ext uri="{FF2B5EF4-FFF2-40B4-BE49-F238E27FC236}">
                    <a16:creationId xmlns:a16="http://schemas.microsoft.com/office/drawing/2014/main" id="{28809651-872B-42AD-B248-2D649D981996}"/>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639149" y="1998706"/>
                <a:ext cx="729422" cy="755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27" name="Kuva 26" descr="Johtajisto tasaisella täytöllä">
            <a:extLst>
              <a:ext uri="{FF2B5EF4-FFF2-40B4-BE49-F238E27FC236}">
                <a16:creationId xmlns:a16="http://schemas.microsoft.com/office/drawing/2014/main" id="{866499AB-8858-4785-9F47-CE8AD364B7ED}"/>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9772873" y="1193210"/>
            <a:ext cx="815873" cy="815873"/>
          </a:xfrm>
          <a:prstGeom prst="rect">
            <a:avLst/>
          </a:prstGeom>
        </p:spPr>
      </p:pic>
    </p:spTree>
    <p:extLst>
      <p:ext uri="{BB962C8B-B14F-4D97-AF65-F5344CB8AC3E}">
        <p14:creationId xmlns:p14="http://schemas.microsoft.com/office/powerpoint/2010/main" val="42371574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outdoor, person, snow, red&#10;&#10;Description automatically generated">
            <a:extLst>
              <a:ext uri="{FF2B5EF4-FFF2-40B4-BE49-F238E27FC236}">
                <a16:creationId xmlns:a16="http://schemas.microsoft.com/office/drawing/2014/main" id="{84283C9A-8998-DF44-843E-3146FB0B007D}"/>
              </a:ext>
            </a:extLst>
          </p:cNvPr>
          <p:cNvPicPr>
            <a:picLocks noChangeAspect="1"/>
          </p:cNvPicPr>
          <p:nvPr/>
        </p:nvPicPr>
        <p:blipFill rotWithShape="1">
          <a:blip r:embed="rId3"/>
          <a:srcRect l="18992" t="279" r="14382" b="-279"/>
          <a:stretch/>
        </p:blipFill>
        <p:spPr>
          <a:xfrm>
            <a:off x="8976320" y="3140968"/>
            <a:ext cx="2664296" cy="2664296"/>
          </a:xfrm>
          <a:prstGeom prst="ellipse">
            <a:avLst/>
          </a:prstGeom>
        </p:spPr>
      </p:pic>
      <p:sp>
        <p:nvSpPr>
          <p:cNvPr id="8" name="TextBox 55">
            <a:extLst>
              <a:ext uri="{FF2B5EF4-FFF2-40B4-BE49-F238E27FC236}">
                <a16:creationId xmlns:a16="http://schemas.microsoft.com/office/drawing/2014/main" id="{560A56C1-6022-D348-9BFB-A94347A1D961}"/>
              </a:ext>
            </a:extLst>
          </p:cNvPr>
          <p:cNvSpPr txBox="1"/>
          <p:nvPr/>
        </p:nvSpPr>
        <p:spPr>
          <a:xfrm>
            <a:off x="839416" y="692696"/>
            <a:ext cx="10080997" cy="2024080"/>
          </a:xfrm>
          <a:prstGeom prst="rect">
            <a:avLst/>
          </a:prstGeom>
          <a:noFill/>
        </p:spPr>
        <p:txBody>
          <a:bodyPr wrap="square" rtlCol="0" anchor="ctr">
            <a:noAutofit/>
          </a:bodyPr>
          <a:lstStyle/>
          <a:p>
            <a:pPr algn="ctr" rtl="0">
              <a:lnSpc>
                <a:spcPct val="150000"/>
              </a:lnSpc>
            </a:pPr>
            <a:r>
              <a:rPr lang="sv-fi" sz="4400" b="1" i="0" u="none" baseline="0">
                <a:solidFill>
                  <a:srgbClr val="D71436"/>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t>SKYDD 2022</a:t>
            </a:r>
            <a:br>
              <a:rPr lang="sv-fi" sz="4400" b="1">
                <a:solidFill>
                  <a:srgbClr val="A6163B"/>
                </a:solidFill>
                <a:latin typeface="Verdana" panose="020B0604030504040204" pitchFamily="34" charset="0"/>
                <a:ea typeface="Verdana" panose="020B0604030504040204" pitchFamily="34" charset="0"/>
                <a:cs typeface="Verdana" panose="020B0604030504040204" pitchFamily="34" charset="0"/>
              </a:rPr>
            </a:br>
            <a:r>
              <a:rPr lang="sv-fi" sz="4400" b="0" i="0" u="none" baseline="0">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t>Riksomfattande beredskapsövning</a:t>
            </a:r>
            <a:endParaRPr lang="sv-fi" sz="44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1098956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C93E0-F6DB-FF4B-BDDB-86D0D9BD6CC1}"/>
              </a:ext>
            </a:extLst>
          </p:cNvPr>
          <p:cNvSpPr>
            <a:spLocks noGrp="1"/>
          </p:cNvSpPr>
          <p:nvPr>
            <p:ph type="title"/>
          </p:nvPr>
        </p:nvSpPr>
        <p:spPr>
          <a:xfrm>
            <a:off x="1021054" y="399331"/>
            <a:ext cx="10515600" cy="685753"/>
          </a:xfrm>
        </p:spPr>
        <p:txBody>
          <a:bodyPr>
            <a:normAutofit fontScale="90000"/>
          </a:bodyPr>
          <a:lstStyle/>
          <a:p>
            <a:pPr algn="l" rtl="0"/>
            <a:r>
              <a:rPr lang="sv-fi" b="1" i="0" u="none" baseline="0"/>
              <a:t>Riksomfattande övning inom vänförmedlingen</a:t>
            </a:r>
          </a:p>
        </p:txBody>
      </p:sp>
      <p:sp>
        <p:nvSpPr>
          <p:cNvPr id="3" name="Content Placeholder 2">
            <a:extLst>
              <a:ext uri="{FF2B5EF4-FFF2-40B4-BE49-F238E27FC236}">
                <a16:creationId xmlns:a16="http://schemas.microsoft.com/office/drawing/2014/main" id="{7C77BA79-4232-6E41-9D9A-DC4D608B26B4}"/>
              </a:ext>
            </a:extLst>
          </p:cNvPr>
          <p:cNvSpPr>
            <a:spLocks noGrp="1"/>
          </p:cNvSpPr>
          <p:nvPr>
            <p:ph idx="1"/>
          </p:nvPr>
        </p:nvSpPr>
        <p:spPr/>
        <p:txBody>
          <a:bodyPr>
            <a:normAutofit fontScale="47500" lnSpcReduction="20000"/>
          </a:bodyPr>
          <a:lstStyle/>
          <a:p>
            <a:pPr marL="0" indent="0" algn="l" rtl="0">
              <a:lnSpc>
                <a:spcPct val="120000"/>
              </a:lnSpc>
              <a:buFont typeface="Times" panose="02020603050405020304" pitchFamily="18" charset="0"/>
              <a:buNone/>
              <a:defRPr/>
            </a:pPr>
            <a:r>
              <a:rPr lang="sv-fi" b="1" i="0" u="none" baseline="0"/>
              <a:t> </a:t>
            </a:r>
            <a:r>
              <a:rPr lang="sv-fi" sz="5100" b="1" i="0" u="none" baseline="0"/>
              <a:t>Vänförmedlare i beredskap</a:t>
            </a:r>
          </a:p>
          <a:p>
            <a:pPr marL="0" indent="0" algn="l" rtl="0">
              <a:lnSpc>
                <a:spcPct val="120000"/>
              </a:lnSpc>
              <a:buFont typeface="Times" panose="02020603050405020304" pitchFamily="18" charset="0"/>
              <a:buNone/>
              <a:defRPr/>
            </a:pPr>
            <a:endParaRPr lang="sv-fi" sz="1500" dirty="0"/>
          </a:p>
          <a:p>
            <a:pPr algn="l" rtl="0">
              <a:lnSpc>
                <a:spcPct val="120000"/>
              </a:lnSpc>
              <a:buFont typeface="Arial" panose="020B0604020202020204" pitchFamily="34" charset="0"/>
              <a:buChar char="•"/>
              <a:defRPr/>
            </a:pPr>
            <a:r>
              <a:rPr lang="sv-fi" sz="3600" b="0" i="0" u="none" baseline="0"/>
              <a:t>Centralbyrån </a:t>
            </a:r>
            <a:r>
              <a:rPr lang="sv-fi" sz="3600" b="1" i="0" u="none" baseline="0"/>
              <a:t>sänder ett textmeddelande till alla elektroniska vänförmedlingar till förmedlingarnas telefonnummer (192 st.) på övningsdagen den 7 maj (lördag). </a:t>
            </a:r>
          </a:p>
          <a:p>
            <a:pPr algn="l" rtl="0">
              <a:lnSpc>
                <a:spcPct val="120000"/>
              </a:lnSpc>
              <a:buFont typeface="Arial" panose="020B0604020202020204" pitchFamily="34" charset="0"/>
              <a:buChar char="•"/>
              <a:defRPr/>
            </a:pPr>
            <a:r>
              <a:rPr lang="sv-fi" sz="3600" b="0" i="0" u="none" baseline="0"/>
              <a:t>Meddelandet lyder ”</a:t>
            </a:r>
            <a:r>
              <a:rPr lang="sv-fi" sz="3600" b="1" i="0" u="none" baseline="0"/>
              <a:t>Detta är en övning. Uppskatta hur många vänner du skulle få med dig för att hjälpa a) inom en timme b) inom fyra timmar? c) inom ett dygn?”.</a:t>
            </a:r>
            <a:endParaRPr lang="sv-fi" sz="3600" b="1" i="1" dirty="0"/>
          </a:p>
          <a:p>
            <a:pPr algn="l" rtl="0">
              <a:lnSpc>
                <a:spcPct val="120000"/>
              </a:lnSpc>
              <a:buFont typeface="Arial" panose="020B0604020202020204" pitchFamily="34" charset="0"/>
              <a:buChar char="•"/>
              <a:defRPr/>
            </a:pPr>
            <a:r>
              <a:rPr lang="sv-fi" sz="3600" b="0" i="0" u="none" baseline="0"/>
              <a:t>Vi uppmuntrar distrikten till att skicka samma meddelande till ”pappersförmedlingarna”. Vi samlar uppgiftena till centralbyrån på övningsdagen.</a:t>
            </a:r>
          </a:p>
          <a:p>
            <a:pPr algn="l" rtl="0">
              <a:lnSpc>
                <a:spcPct val="120000"/>
              </a:lnSpc>
              <a:buFont typeface="Arial" panose="020B0604020202020204" pitchFamily="34" charset="0"/>
              <a:buChar char="•"/>
              <a:defRPr/>
            </a:pPr>
            <a:r>
              <a:rPr lang="sv-fi" sz="3600" b="0" i="0" u="none" baseline="0"/>
              <a:t>Centralbyrån gör en sammanfattning som en del av övningen.</a:t>
            </a:r>
          </a:p>
          <a:p>
            <a:pPr marL="0" indent="0" algn="l" rtl="0">
              <a:buFont typeface="Times" panose="02020603050405020304" pitchFamily="18" charset="0"/>
              <a:buNone/>
              <a:defRPr/>
            </a:pPr>
            <a:endParaRPr lang="sv-fi" dirty="0"/>
          </a:p>
          <a:p>
            <a:pPr marL="0" indent="0" algn="l" rtl="0">
              <a:buFont typeface="Times" panose="02020603050405020304" pitchFamily="18" charset="0"/>
              <a:buNone/>
              <a:defRPr/>
            </a:pPr>
            <a:endParaRPr lang="sv-fi" dirty="0"/>
          </a:p>
          <a:p>
            <a:pPr marL="0" indent="0" algn="l" rtl="0">
              <a:buFont typeface="Times" panose="02020603050405020304" pitchFamily="18" charset="0"/>
              <a:buNone/>
              <a:defRPr/>
            </a:pPr>
            <a:endParaRPr lang="sv-fi" dirty="0"/>
          </a:p>
          <a:p>
            <a:endParaRPr lang="sv-fi" dirty="0"/>
          </a:p>
        </p:txBody>
      </p:sp>
    </p:spTree>
    <p:extLst>
      <p:ext uri="{BB962C8B-B14F-4D97-AF65-F5344CB8AC3E}">
        <p14:creationId xmlns:p14="http://schemas.microsoft.com/office/powerpoint/2010/main" val="10851200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C93E0-F6DB-FF4B-BDDB-86D0D9BD6CC1}"/>
              </a:ext>
            </a:extLst>
          </p:cNvPr>
          <p:cNvSpPr>
            <a:spLocks noGrp="1"/>
          </p:cNvSpPr>
          <p:nvPr>
            <p:ph type="title"/>
          </p:nvPr>
        </p:nvSpPr>
        <p:spPr>
          <a:xfrm>
            <a:off x="838200" y="404664"/>
            <a:ext cx="10515600" cy="685753"/>
          </a:xfrm>
        </p:spPr>
        <p:txBody>
          <a:bodyPr>
            <a:normAutofit fontScale="90000"/>
          </a:bodyPr>
          <a:lstStyle/>
          <a:p>
            <a:pPr algn="l" rtl="0"/>
            <a:r>
              <a:rPr lang="sv-fi" b="1" i="0" u="none" baseline="0"/>
              <a:t>Riksomfattande övning inom mathjälpen</a:t>
            </a:r>
          </a:p>
        </p:txBody>
      </p:sp>
      <p:sp>
        <p:nvSpPr>
          <p:cNvPr id="3" name="Content Placeholder 2">
            <a:extLst>
              <a:ext uri="{FF2B5EF4-FFF2-40B4-BE49-F238E27FC236}">
                <a16:creationId xmlns:a16="http://schemas.microsoft.com/office/drawing/2014/main" id="{7C77BA79-4232-6E41-9D9A-DC4D608B26B4}"/>
              </a:ext>
            </a:extLst>
          </p:cNvPr>
          <p:cNvSpPr>
            <a:spLocks noGrp="1"/>
          </p:cNvSpPr>
          <p:nvPr>
            <p:ph idx="1"/>
          </p:nvPr>
        </p:nvSpPr>
        <p:spPr>
          <a:xfrm>
            <a:off x="858704" y="1089177"/>
            <a:ext cx="10515600" cy="5184576"/>
          </a:xfrm>
        </p:spPr>
        <p:txBody>
          <a:bodyPr>
            <a:normAutofit fontScale="85000" lnSpcReduction="10000"/>
          </a:bodyPr>
          <a:lstStyle/>
          <a:p>
            <a:pPr marL="0" indent="0" algn="l" rtl="0">
              <a:lnSpc>
                <a:spcPct val="120000"/>
              </a:lnSpc>
              <a:buFont typeface="Times" panose="02020603050405020304" pitchFamily="18" charset="0"/>
              <a:buNone/>
              <a:defRPr/>
            </a:pPr>
            <a:r>
              <a:rPr lang="sv-fi" b="1" i="0" u="none" baseline="0"/>
              <a:t>Mathjälpens kontaktpersoner i beredskap</a:t>
            </a:r>
          </a:p>
          <a:p>
            <a:pPr marL="0" indent="0" algn="l" rtl="0">
              <a:lnSpc>
                <a:spcPct val="120000"/>
              </a:lnSpc>
              <a:buFont typeface="Times" panose="02020603050405020304" pitchFamily="18" charset="0"/>
              <a:buNone/>
              <a:defRPr/>
            </a:pPr>
            <a:endParaRPr lang="sv-fi" sz="1100" dirty="0"/>
          </a:p>
          <a:p>
            <a:pPr algn="l" rtl="0">
              <a:lnSpc>
                <a:spcPct val="120000"/>
              </a:lnSpc>
              <a:buFont typeface="Arial" panose="020B0604020202020204" pitchFamily="34" charset="0"/>
              <a:buChar char="•"/>
              <a:defRPr/>
            </a:pPr>
            <a:r>
              <a:rPr lang="sv-fi" sz="2200" b="0" i="0" u="none" baseline="0"/>
              <a:t>Centralbyrån </a:t>
            </a:r>
            <a:r>
              <a:rPr lang="sv-fi" sz="2200" b="1" i="0" u="none" baseline="0"/>
              <a:t>samlar kontaktuppgifterna av avdelningarnas kontaktpersoner för mathjälpen via distrikt under mars och april. </a:t>
            </a:r>
            <a:r>
              <a:rPr lang="sv-fi" sz="2200" b="0" i="0" u="none" baseline="0"/>
              <a:t>Om det inte finns några nämnda kontaktpersoner ska de nämnas.</a:t>
            </a:r>
            <a:endParaRPr lang="sv-fi" altLang="fi-FI" sz="2200" b="1" dirty="0"/>
          </a:p>
          <a:p>
            <a:pPr algn="l" rtl="0">
              <a:lnSpc>
                <a:spcPct val="120000"/>
              </a:lnSpc>
              <a:buFont typeface="Arial" panose="020B0604020202020204" pitchFamily="34" charset="0"/>
              <a:buChar char="•"/>
              <a:defRPr/>
            </a:pPr>
            <a:r>
              <a:rPr lang="sv-fi" sz="2200" b="0" i="0" u="none" baseline="0"/>
              <a:t>Centralbyrån </a:t>
            </a:r>
            <a:r>
              <a:rPr lang="sv-fi" sz="2200" b="1" i="0" u="none" baseline="0"/>
              <a:t>sänder ett textmeddelande till alla mathjälpens kontaktpersoner i avdelningarna på övningsdagen den 7 maj (lördag).</a:t>
            </a:r>
            <a:br>
              <a:rPr lang="sv-fi" sz="2200"/>
            </a:br>
            <a:r>
              <a:rPr lang="sv-fi" sz="2200" b="0" i="0" u="none" baseline="0"/>
              <a:t>Meddelandet lyder </a:t>
            </a:r>
            <a:r>
              <a:rPr lang="sv-fi" sz="2200" b="1" i="0" u="none" baseline="0"/>
              <a:t>”Detta är en övning. Uppskatta hur många frivilliga inom mathjälpen du skulle få med dig för att hjälpa a) inom en timme b) inom fyra timmar? c) inom ett dygn?”.</a:t>
            </a:r>
          </a:p>
          <a:p>
            <a:pPr algn="l" rtl="0">
              <a:lnSpc>
                <a:spcPct val="120000"/>
              </a:lnSpc>
              <a:buFont typeface="Arial" panose="020B0604020202020204" pitchFamily="34" charset="0"/>
              <a:buChar char="•"/>
              <a:defRPr/>
            </a:pPr>
            <a:r>
              <a:rPr lang="sv-fi" sz="2200" b="0" i="0" u="none" baseline="0"/>
              <a:t>Centralbyrån gör en sammanfattning som en del av övningen.</a:t>
            </a:r>
          </a:p>
          <a:p>
            <a:pPr algn="l" rtl="0">
              <a:lnSpc>
                <a:spcPct val="120000"/>
              </a:lnSpc>
              <a:buFont typeface="Arial" panose="020B0604020202020204" pitchFamily="34" charset="0"/>
              <a:buChar char="•"/>
              <a:defRPr/>
            </a:pPr>
            <a:r>
              <a:rPr lang="sv-fi" sz="2200" b="0" i="0" u="none" baseline="0"/>
              <a:t>Förutom övningen får man samlad information om hur många mathjälpens kontaktpersoner finns i avdelningarna, så att man kan föreslå att denna roll i fortsättningen skulle kunna antecknas på medlemskortet.</a:t>
            </a:r>
          </a:p>
          <a:p>
            <a:pPr algn="l" rtl="0">
              <a:buFont typeface="Arial" panose="020B0604020202020204" pitchFamily="34" charset="0"/>
              <a:buChar char="•"/>
              <a:defRPr/>
            </a:pPr>
            <a:endParaRPr lang="sv-fi" sz="1800" dirty="0"/>
          </a:p>
          <a:p>
            <a:pPr marL="0" indent="0" algn="l" rtl="0">
              <a:buFont typeface="Times" panose="02020603050405020304" pitchFamily="18" charset="0"/>
              <a:buNone/>
              <a:defRPr/>
            </a:pPr>
            <a:endParaRPr lang="sv-fi" sz="1800" dirty="0"/>
          </a:p>
          <a:p>
            <a:pPr marL="0" indent="0" algn="l" rtl="0">
              <a:buFont typeface="Times" panose="02020603050405020304" pitchFamily="18" charset="0"/>
              <a:buNone/>
              <a:defRPr/>
            </a:pPr>
            <a:endParaRPr lang="sv-fi" sz="1800" dirty="0"/>
          </a:p>
          <a:p>
            <a:pPr marL="0" indent="0" algn="l" rtl="0">
              <a:buFont typeface="Times" panose="02020603050405020304" pitchFamily="18" charset="0"/>
              <a:buNone/>
              <a:defRPr/>
            </a:pPr>
            <a:endParaRPr lang="sv-fi" sz="1800" dirty="0"/>
          </a:p>
          <a:p>
            <a:endParaRPr lang="sv-fi" sz="1800" dirty="0"/>
          </a:p>
        </p:txBody>
      </p:sp>
    </p:spTree>
    <p:extLst>
      <p:ext uri="{BB962C8B-B14F-4D97-AF65-F5344CB8AC3E}">
        <p14:creationId xmlns:p14="http://schemas.microsoft.com/office/powerpoint/2010/main" val="28819444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59ABAD7-5AFC-483F-956D-47F827C31367}"/>
              </a:ext>
            </a:extLst>
          </p:cNvPr>
          <p:cNvSpPr>
            <a:spLocks noGrp="1"/>
          </p:cNvSpPr>
          <p:nvPr>
            <p:ph idx="1"/>
          </p:nvPr>
        </p:nvSpPr>
        <p:spPr>
          <a:xfrm>
            <a:off x="1818210" y="899907"/>
            <a:ext cx="8780198" cy="4499527"/>
          </a:xfrm>
        </p:spPr>
        <p:txBody>
          <a:bodyPr>
            <a:normAutofit fontScale="85000" lnSpcReduction="20000"/>
          </a:bodyPr>
          <a:lstStyle/>
          <a:p>
            <a:pPr marL="0" indent="0" algn="l" rtl="0">
              <a:buNone/>
              <a:defRPr/>
            </a:pPr>
            <a:r>
              <a:rPr lang="sv-fi" b="0" i="0" u="none" baseline="0"/>
              <a:t>			</a:t>
            </a:r>
          </a:p>
          <a:p>
            <a:pPr marL="0" indent="0" algn="l" rtl="0">
              <a:buNone/>
              <a:defRPr/>
            </a:pPr>
            <a:r>
              <a:rPr lang="sv-fi" sz="3600" b="1" i="0" u="none" baseline="0"/>
              <a:t>Resultat av vänförmedlingarnas övning från 2019</a:t>
            </a:r>
            <a:br>
              <a:rPr lang="sv-fi" sz="3600"/>
            </a:br>
            <a:endParaRPr lang="sv-fi" sz="3600" dirty="0"/>
          </a:p>
          <a:p>
            <a:pPr marL="0" indent="0" algn="l" rtl="0">
              <a:buNone/>
              <a:defRPr/>
            </a:pPr>
            <a:r>
              <a:rPr lang="sv-fi" b="0" i="0" u="none" baseline="0"/>
              <a:t>Svarare: </a:t>
            </a:r>
          </a:p>
          <a:p>
            <a:pPr algn="l" rtl="0">
              <a:defRPr/>
            </a:pPr>
            <a:r>
              <a:rPr lang="sv-fi" b="0" i="0" u="none" baseline="0"/>
              <a:t>152 förmedlingar, 64 % av alla förmedlingar </a:t>
            </a:r>
          </a:p>
          <a:p>
            <a:pPr algn="l" rtl="0">
              <a:defRPr/>
            </a:pPr>
            <a:r>
              <a:rPr lang="sv-fi" b="0" i="0" u="none" baseline="0"/>
              <a:t>96 traditionella &amp; 56 elektroniska förmedlingar</a:t>
            </a:r>
            <a:endParaRPr lang="sv-fi" sz="907" dirty="0"/>
          </a:p>
          <a:p>
            <a:pPr marL="0" indent="0" algn="l" rtl="0">
              <a:buNone/>
              <a:defRPr/>
            </a:pPr>
            <a:br>
              <a:rPr lang="sv-fi"/>
            </a:br>
            <a:r>
              <a:rPr lang="sv-fi" b="0" i="0" u="none" baseline="0"/>
              <a:t>Vänner i beredskap:</a:t>
            </a:r>
          </a:p>
          <a:p>
            <a:pPr algn="l" rtl="0">
              <a:defRPr/>
            </a:pPr>
            <a:r>
              <a:rPr lang="sv-fi" b="0" i="0" u="none" baseline="0"/>
              <a:t>inom 1 timme: 381 personer</a:t>
            </a:r>
          </a:p>
          <a:p>
            <a:pPr algn="l" rtl="0">
              <a:defRPr/>
            </a:pPr>
            <a:r>
              <a:rPr lang="sv-fi" b="0" i="0" u="none" baseline="0"/>
              <a:t>inom 4 timmar: 925 personer</a:t>
            </a:r>
          </a:p>
          <a:p>
            <a:pPr algn="l" rtl="0">
              <a:defRPr/>
            </a:pPr>
            <a:r>
              <a:rPr lang="sv-fi" b="0" i="0" u="none" baseline="0"/>
              <a:t>Inom ett dygn: 1298 personer</a:t>
            </a:r>
          </a:p>
          <a:p>
            <a:pPr marL="0" indent="0" algn="l" rtl="0">
              <a:buNone/>
              <a:defRPr/>
            </a:pPr>
            <a:endParaRPr lang="sv-fi" dirty="0"/>
          </a:p>
        </p:txBody>
      </p:sp>
      <p:pic>
        <p:nvPicPr>
          <p:cNvPr id="5" name="Picture 4">
            <a:extLst>
              <a:ext uri="{FF2B5EF4-FFF2-40B4-BE49-F238E27FC236}">
                <a16:creationId xmlns:a16="http://schemas.microsoft.com/office/drawing/2014/main" id="{722ED526-790A-4D41-9DB7-2238C6476B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352" y="188640"/>
            <a:ext cx="1857405" cy="96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C93E0-F6DB-FF4B-BDDB-86D0D9BD6CC1}"/>
              </a:ext>
            </a:extLst>
          </p:cNvPr>
          <p:cNvSpPr>
            <a:spLocks noGrp="1"/>
          </p:cNvSpPr>
          <p:nvPr>
            <p:ph type="title"/>
          </p:nvPr>
        </p:nvSpPr>
        <p:spPr>
          <a:xfrm>
            <a:off x="996951" y="620689"/>
            <a:ext cx="10515600" cy="1276328"/>
          </a:xfrm>
        </p:spPr>
        <p:txBody>
          <a:bodyPr>
            <a:normAutofit fontScale="90000"/>
          </a:bodyPr>
          <a:lstStyle/>
          <a:p>
            <a:pPr algn="l" rtl="0"/>
            <a:r>
              <a:rPr lang="sv-fi" b="1" i="0" u="none" baseline="0" dirty="0"/>
              <a:t>Grunden till Finlands Röda Kors beredskap och dess roll </a:t>
            </a:r>
            <a:br>
              <a:rPr lang="sv-fi" dirty="0"/>
            </a:br>
            <a:br>
              <a:rPr lang="sv-fi" dirty="0"/>
            </a:br>
            <a:endParaRPr lang="sv-fi" dirty="0"/>
          </a:p>
        </p:txBody>
      </p:sp>
      <p:sp>
        <p:nvSpPr>
          <p:cNvPr id="3" name="Content Placeholder 2">
            <a:extLst>
              <a:ext uri="{FF2B5EF4-FFF2-40B4-BE49-F238E27FC236}">
                <a16:creationId xmlns:a16="http://schemas.microsoft.com/office/drawing/2014/main" id="{7C77BA79-4232-6E41-9D9A-DC4D608B26B4}"/>
              </a:ext>
            </a:extLst>
          </p:cNvPr>
          <p:cNvSpPr>
            <a:spLocks noGrp="1"/>
          </p:cNvSpPr>
          <p:nvPr>
            <p:ph idx="1"/>
          </p:nvPr>
        </p:nvSpPr>
        <p:spPr/>
        <p:txBody>
          <a:bodyPr>
            <a:normAutofit fontScale="85000" lnSpcReduction="20000"/>
          </a:bodyPr>
          <a:lstStyle/>
          <a:p>
            <a:pPr algn="l" rtl="0">
              <a:defRPr/>
            </a:pPr>
            <a:endParaRPr lang="sv-fi" sz="2800" dirty="0"/>
          </a:p>
          <a:p>
            <a:pPr algn="l" rtl="0">
              <a:defRPr/>
            </a:pPr>
            <a:r>
              <a:rPr lang="sv-fi" sz="2800" b="0" i="0" u="none" baseline="0" dirty="0"/>
              <a:t>Röda Korsets principer och värden är grunden till beredskapen. Röda Korset är förberett på att vara </a:t>
            </a:r>
            <a:r>
              <a:rPr lang="sv-fi" sz="2800" b="1" i="0" u="none" baseline="0" dirty="0"/>
              <a:t>redo att hjälpa genast när någonting inträffar</a:t>
            </a:r>
            <a:r>
              <a:rPr lang="sv-fi" sz="2800" b="0" i="0" u="none" baseline="0" dirty="0"/>
              <a:t>. Detta kallas beredskapsverksamhet.</a:t>
            </a:r>
          </a:p>
          <a:p>
            <a:pPr marL="0" indent="0" algn="l" rtl="0">
              <a:buFont typeface="Times" panose="02020603050405020304" pitchFamily="18" charset="0"/>
              <a:buNone/>
              <a:defRPr/>
            </a:pPr>
            <a:endParaRPr lang="sv-fi" sz="2800" dirty="0"/>
          </a:p>
          <a:p>
            <a:pPr algn="l" rtl="0">
              <a:defRPr/>
            </a:pPr>
            <a:r>
              <a:rPr lang="sv-fi" sz="2800" b="0" i="0" u="none" baseline="0" dirty="0"/>
              <a:t>Röda Korset </a:t>
            </a:r>
            <a:r>
              <a:rPr lang="sv-fi" sz="2800" b="1" i="0" u="none" baseline="0" dirty="0"/>
              <a:t>är skyldigt </a:t>
            </a:r>
            <a:r>
              <a:rPr lang="sv-fi" sz="2800" b="0" i="0" u="none" baseline="0" dirty="0"/>
              <a:t>att bistå myndigheterna samt rädda människoliv i olika nödsituationer.</a:t>
            </a:r>
            <a:br>
              <a:rPr lang="sv-fi" sz="2800" dirty="0"/>
            </a:br>
            <a:endParaRPr lang="sv-fi" sz="2800" dirty="0"/>
          </a:p>
          <a:p>
            <a:pPr algn="l" rtl="0">
              <a:defRPr/>
            </a:pPr>
            <a:r>
              <a:rPr lang="sv-fi" sz="2800" b="0" i="0" u="none" baseline="0" dirty="0"/>
              <a:t>Verksamheten grundar sig på lagen om Finlands Röda Kors (238/2000) och Republikens presidents förordning om Finlands Röda Kors (827/2017). </a:t>
            </a:r>
            <a:endParaRPr lang="sv-fi" dirty="0"/>
          </a:p>
          <a:p>
            <a:pPr marL="0" indent="0" algn="l" rtl="0">
              <a:buFont typeface="Times" panose="02020603050405020304" pitchFamily="18" charset="0"/>
              <a:buNone/>
              <a:defRPr/>
            </a:pPr>
            <a:r>
              <a:rPr lang="sv-fi" b="0" i="0" u="none" baseline="0" dirty="0"/>
              <a:t> </a:t>
            </a:r>
          </a:p>
          <a:p>
            <a:pPr marL="0" indent="0" algn="l" rtl="0">
              <a:buFont typeface="Times" panose="02020603050405020304" pitchFamily="18" charset="0"/>
              <a:buNone/>
              <a:defRPr/>
            </a:pPr>
            <a:endParaRPr lang="sv-fi" dirty="0"/>
          </a:p>
          <a:p>
            <a:endParaRPr lang="sv-fi" dirty="0"/>
          </a:p>
        </p:txBody>
      </p:sp>
    </p:spTree>
    <p:extLst>
      <p:ext uri="{BB962C8B-B14F-4D97-AF65-F5344CB8AC3E}">
        <p14:creationId xmlns:p14="http://schemas.microsoft.com/office/powerpoint/2010/main" val="34800799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D9B9CA0-2D9C-46AB-AF06-1711952E8526}"/>
              </a:ext>
            </a:extLst>
          </p:cNvPr>
          <p:cNvSpPr>
            <a:spLocks noGrp="1"/>
          </p:cNvSpPr>
          <p:nvPr>
            <p:ph type="title"/>
          </p:nvPr>
        </p:nvSpPr>
        <p:spPr/>
        <p:txBody>
          <a:bodyPr>
            <a:normAutofit fontScale="90000"/>
          </a:bodyPr>
          <a:lstStyle/>
          <a:p>
            <a:pPr algn="l" rtl="0"/>
            <a:r>
              <a:rPr lang="sv-fi" b="1" i="0" u="none" baseline="0" dirty="0"/>
              <a:t>Uppgifter som frivilliga vänner och frivilliga inom mathjälpen kan utföra i SKYDD 2022-övningen</a:t>
            </a:r>
          </a:p>
        </p:txBody>
      </p:sp>
      <p:sp>
        <p:nvSpPr>
          <p:cNvPr id="3" name="Sisällön paikkamerkki 2">
            <a:extLst>
              <a:ext uri="{FF2B5EF4-FFF2-40B4-BE49-F238E27FC236}">
                <a16:creationId xmlns:a16="http://schemas.microsoft.com/office/drawing/2014/main" id="{B6F36952-0C15-4B91-A690-E75B3F304CDD}"/>
              </a:ext>
            </a:extLst>
          </p:cNvPr>
          <p:cNvSpPr>
            <a:spLocks noGrp="1"/>
          </p:cNvSpPr>
          <p:nvPr>
            <p:ph sz="half" idx="1"/>
          </p:nvPr>
        </p:nvSpPr>
        <p:spPr>
          <a:xfrm>
            <a:off x="551383" y="1844824"/>
            <a:ext cx="10961167" cy="4536504"/>
          </a:xfrm>
        </p:spPr>
        <p:txBody>
          <a:bodyPr>
            <a:noAutofit/>
          </a:bodyPr>
          <a:lstStyle/>
          <a:p>
            <a:pPr marL="342900" indent="-342900" algn="l" rtl="0">
              <a:lnSpc>
                <a:spcPct val="107000"/>
              </a:lnSpc>
            </a:pPr>
            <a:r>
              <a:rPr lang="sv-fi" sz="2000" b="0" i="0" u="none" baseline="0">
                <a:ea typeface="Verdana" panose="020B0604030504040204" pitchFamily="34" charset="0"/>
                <a:cs typeface="Times New Roman" panose="02020603050405020304" pitchFamily="18" charset="0"/>
              </a:rPr>
              <a:t>Fungera som ledsagare eller assistent i evakueringssituationer</a:t>
            </a:r>
          </a:p>
          <a:p>
            <a:pPr marL="342900" indent="-342900" algn="l" rtl="0">
              <a:lnSpc>
                <a:spcPct val="107000"/>
              </a:lnSpc>
            </a:pPr>
            <a:r>
              <a:rPr lang="sv-fi" sz="2000" b="0" i="0" u="none" baseline="0">
                <a:ea typeface="Verdana" panose="020B0604030504040204" pitchFamily="34" charset="0"/>
                <a:cs typeface="Times New Roman" panose="02020603050405020304" pitchFamily="18" charset="0"/>
              </a:rPr>
              <a:t>Vägleda människor i evakueringssituationen</a:t>
            </a:r>
          </a:p>
          <a:p>
            <a:pPr marL="342900" indent="-342900" algn="l" rtl="0">
              <a:lnSpc>
                <a:spcPct val="107000"/>
              </a:lnSpc>
            </a:pPr>
            <a:r>
              <a:rPr lang="sv-fi" sz="2000" b="0" i="0" u="none" baseline="0">
                <a:ea typeface="Verdana" panose="020B0604030504040204" pitchFamily="34" charset="0"/>
                <a:cs typeface="Times New Roman" panose="02020603050405020304" pitchFamily="18" charset="0"/>
              </a:rPr>
              <a:t>Dela ut information, hjälpa människor att hitta rätt information</a:t>
            </a:r>
          </a:p>
          <a:p>
            <a:pPr marL="342900" indent="-342900" algn="l" rtl="0">
              <a:lnSpc>
                <a:spcPct val="107000"/>
              </a:lnSpc>
            </a:pPr>
            <a:r>
              <a:rPr lang="sv-fi" sz="2000" b="0" i="0" u="none" baseline="0">
                <a:ea typeface="Verdana" panose="020B0604030504040204" pitchFamily="34" charset="0"/>
                <a:cs typeface="Times New Roman" panose="02020603050405020304" pitchFamily="18" charset="0"/>
              </a:rPr>
              <a:t>Vägleda och instruera utomstående, dela ut information</a:t>
            </a:r>
          </a:p>
          <a:p>
            <a:pPr marL="342900" indent="-342900" algn="l" rtl="0">
              <a:lnSpc>
                <a:spcPct val="107000"/>
              </a:lnSpc>
            </a:pPr>
            <a:r>
              <a:rPr lang="sv-fi" sz="2000" b="0" i="0" u="none" baseline="0">
                <a:ea typeface="Verdana" panose="020B0604030504040204" pitchFamily="34" charset="0"/>
                <a:cs typeface="Times New Roman" panose="02020603050405020304" pitchFamily="18" charset="0"/>
              </a:rPr>
              <a:t>Skapa en lugn närvaro i undantagssituationen, </a:t>
            </a:r>
            <a:r>
              <a:rPr lang="sv-fi" sz="2000" b="0" i="0" u="none" baseline="0"/>
              <a:t>lugn diskussion, personlig kontakt, servering av dryck</a:t>
            </a:r>
          </a:p>
          <a:p>
            <a:pPr marL="342900" indent="-342900" algn="l" rtl="0">
              <a:lnSpc>
                <a:spcPct val="107000"/>
              </a:lnSpc>
            </a:pPr>
            <a:r>
              <a:rPr lang="sv-fi" sz="2000" b="0" i="0" u="none" baseline="0">
                <a:ea typeface="Verdana" panose="020B0604030504040204" pitchFamily="34" charset="0"/>
                <a:cs typeface="Times New Roman" panose="02020603050405020304" pitchFamily="18" charset="0"/>
              </a:rPr>
              <a:t>Ordna en diskussionsplats och erbjuda samtalshjälp</a:t>
            </a:r>
            <a:endParaRPr lang="sv-fi" sz="2000" dirty="0">
              <a:effectLst/>
              <a:ea typeface="Verdana" panose="020B0604030504040204" pitchFamily="34" charset="0"/>
              <a:cs typeface="Times New Roman" panose="02020603050405020304" pitchFamily="18" charset="0"/>
            </a:endParaRPr>
          </a:p>
          <a:p>
            <a:pPr marL="342900" lvl="0" indent="-342900" algn="l" rtl="0">
              <a:lnSpc>
                <a:spcPct val="107000"/>
              </a:lnSpc>
              <a:buFont typeface="Courier New" panose="02070309020205020404" pitchFamily="49" charset="0"/>
              <a:buChar char="o"/>
            </a:pPr>
            <a:r>
              <a:rPr lang="sv-fi" sz="2000" b="0" i="0" u="none" baseline="0">
                <a:effectLst/>
                <a:ea typeface="Verdana" panose="020B0604030504040204" pitchFamily="34" charset="0"/>
                <a:cs typeface="Times New Roman" panose="02020603050405020304" pitchFamily="18" charset="0"/>
              </a:rPr>
              <a:t>Hjälpa med att ta kontakt med närstående</a:t>
            </a:r>
          </a:p>
          <a:p>
            <a:pPr marL="342900" lvl="0" indent="-342900" algn="l" rtl="0">
              <a:lnSpc>
                <a:spcPct val="107000"/>
              </a:lnSpc>
              <a:buFont typeface="Courier New" panose="02070309020205020404" pitchFamily="49" charset="0"/>
              <a:buChar char="o"/>
            </a:pPr>
            <a:r>
              <a:rPr lang="sv-fi" sz="2000" b="0" i="0" u="none" baseline="0">
                <a:effectLst/>
                <a:ea typeface="Verdana" panose="020B0604030504040204" pitchFamily="34" charset="0"/>
                <a:cs typeface="Times New Roman" panose="02020603050405020304" pitchFamily="18" charset="0"/>
              </a:rPr>
              <a:t>Ordna en lekplats för barn, beakta unga och deras behov</a:t>
            </a:r>
          </a:p>
          <a:p>
            <a:pPr marL="342900" lvl="0" indent="-342900" algn="l" rtl="0">
              <a:lnSpc>
                <a:spcPct val="107000"/>
              </a:lnSpc>
              <a:buFont typeface="Courier New" panose="02070309020205020404" pitchFamily="49" charset="0"/>
              <a:buChar char="o"/>
            </a:pPr>
            <a:r>
              <a:rPr lang="sv-fi" sz="2000" b="0" i="0" u="none" baseline="0">
                <a:ea typeface="Verdana" panose="020B0604030504040204" pitchFamily="34" charset="0"/>
                <a:cs typeface="Times New Roman" panose="02020603050405020304" pitchFamily="18" charset="0"/>
              </a:rPr>
              <a:t>Vad annat?</a:t>
            </a:r>
            <a:endParaRPr lang="sv-fi" sz="2000" dirty="0"/>
          </a:p>
        </p:txBody>
      </p:sp>
    </p:spTree>
    <p:extLst>
      <p:ext uri="{BB962C8B-B14F-4D97-AF65-F5344CB8AC3E}">
        <p14:creationId xmlns:p14="http://schemas.microsoft.com/office/powerpoint/2010/main" val="6648280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D9B9CA0-2D9C-46AB-AF06-1711952E8526}"/>
              </a:ext>
            </a:extLst>
          </p:cNvPr>
          <p:cNvSpPr>
            <a:spLocks noGrp="1"/>
          </p:cNvSpPr>
          <p:nvPr>
            <p:ph type="title"/>
          </p:nvPr>
        </p:nvSpPr>
        <p:spPr/>
        <p:txBody>
          <a:bodyPr>
            <a:normAutofit fontScale="90000"/>
          </a:bodyPr>
          <a:lstStyle/>
          <a:p>
            <a:pPr algn="l" rtl="0"/>
            <a:r>
              <a:rPr lang="sv-fi" b="1" i="0" u="none" baseline="0"/>
              <a:t>Uppgifter som frivilliga vänner och frivilliga inom mathjälpen kan utföra i SKYDD 2022-övningen FORTSÄTTER</a:t>
            </a:r>
          </a:p>
        </p:txBody>
      </p:sp>
      <p:sp>
        <p:nvSpPr>
          <p:cNvPr id="4" name="Sisällön paikkamerkki 3">
            <a:extLst>
              <a:ext uri="{FF2B5EF4-FFF2-40B4-BE49-F238E27FC236}">
                <a16:creationId xmlns:a16="http://schemas.microsoft.com/office/drawing/2014/main" id="{99697489-EAE9-46C1-BC83-DDF001A16D99}"/>
              </a:ext>
            </a:extLst>
          </p:cNvPr>
          <p:cNvSpPr>
            <a:spLocks noGrp="1"/>
          </p:cNvSpPr>
          <p:nvPr>
            <p:ph sz="half" idx="2"/>
          </p:nvPr>
        </p:nvSpPr>
        <p:spPr>
          <a:xfrm>
            <a:off x="996951" y="2060848"/>
            <a:ext cx="10643665" cy="4351338"/>
          </a:xfrm>
        </p:spPr>
        <p:txBody>
          <a:bodyPr>
            <a:normAutofit fontScale="85000" lnSpcReduction="10000"/>
          </a:bodyPr>
          <a:lstStyle/>
          <a:p>
            <a:pPr marL="342900" indent="-342900" algn="l" rtl="0">
              <a:lnSpc>
                <a:spcPct val="107000"/>
              </a:lnSpc>
            </a:pPr>
            <a:r>
              <a:rPr lang="sv-fi" sz="2400" b="0" i="0" u="none" baseline="0">
                <a:ea typeface="Verdana" panose="020B0604030504040204" pitchFamily="34" charset="0"/>
                <a:cs typeface="Times New Roman" panose="02020603050405020304" pitchFamily="18" charset="0"/>
              </a:rPr>
              <a:t>Matförsörjning, proviantering, utdelning och lagning av mat, logistisk hjälp, packning, utdelning av förnödenheter (filtar, mat osv.)</a:t>
            </a:r>
          </a:p>
          <a:p>
            <a:pPr marL="342900" indent="-342900" algn="l" rtl="0">
              <a:lnSpc>
                <a:spcPct val="107000"/>
              </a:lnSpc>
            </a:pPr>
            <a:r>
              <a:rPr lang="sv-fi" sz="2400" b="0" i="0" u="none" baseline="0">
                <a:ea typeface="Verdana" panose="020B0604030504040204" pitchFamily="34" charset="0"/>
                <a:cs typeface="Times New Roman" panose="02020603050405020304" pitchFamily="18" charset="0"/>
              </a:rPr>
              <a:t>Ansvariga frivilliga kan öva sin egen roll, kontakta och koordinera frivilliggruppen</a:t>
            </a:r>
          </a:p>
          <a:p>
            <a:pPr marL="342900" indent="-342900" algn="l" rtl="0">
              <a:lnSpc>
                <a:spcPct val="107000"/>
              </a:lnSpc>
            </a:pPr>
            <a:r>
              <a:rPr lang="sv-fi" sz="2400" b="0" i="0" u="none" baseline="0">
                <a:ea typeface="Verdana" panose="020B0604030504040204" pitchFamily="34" charset="0"/>
                <a:cs typeface="Times New Roman" panose="02020603050405020304" pitchFamily="18" charset="0"/>
              </a:rPr>
              <a:t>Utnyttja nätverk, t. ex. patient- och handikapporganisationer, kommuner och välfärdsområden, mathjälpsaktörer, aktörer inom livsmedelsindustrin</a:t>
            </a:r>
            <a:endParaRPr lang="sv-fi" sz="2400" dirty="0">
              <a:effectLst/>
              <a:ea typeface="Verdana" panose="020B0604030504040204" pitchFamily="34" charset="0"/>
              <a:cs typeface="Times New Roman" panose="02020603050405020304" pitchFamily="18" charset="0"/>
            </a:endParaRPr>
          </a:p>
          <a:p>
            <a:pPr marL="342900" lvl="0" indent="-342900" algn="l" rtl="0">
              <a:lnSpc>
                <a:spcPct val="107000"/>
              </a:lnSpc>
              <a:buFont typeface="Courier New" panose="02070309020205020404" pitchFamily="49" charset="0"/>
              <a:buChar char="o"/>
            </a:pPr>
            <a:r>
              <a:rPr lang="sv-fi" sz="2400" b="0" i="0" u="none" baseline="0">
                <a:effectLst/>
                <a:ea typeface="Verdana" panose="020B0604030504040204" pitchFamily="34" charset="0"/>
                <a:cs typeface="Times New Roman" panose="02020603050405020304" pitchFamily="18" charset="0"/>
              </a:rPr>
              <a:t>Uppgifter som kräver språkkunskaper</a:t>
            </a:r>
          </a:p>
          <a:p>
            <a:pPr marL="342900" lvl="0" indent="-342900" algn="l" rtl="0">
              <a:lnSpc>
                <a:spcPct val="107000"/>
              </a:lnSpc>
              <a:buFont typeface="Courier New" panose="02070309020205020404" pitchFamily="49" charset="0"/>
              <a:buChar char="o"/>
            </a:pPr>
            <a:r>
              <a:rPr lang="sv-fi" sz="2400" b="0" i="0" u="none" baseline="0">
                <a:effectLst/>
                <a:ea typeface="Verdana" panose="020B0604030504040204" pitchFamily="34" charset="0"/>
                <a:cs typeface="Times New Roman" panose="02020603050405020304" pitchFamily="18" charset="0"/>
              </a:rPr>
              <a:t>Testa eventuella digitala tjänster i praktiken</a:t>
            </a:r>
          </a:p>
          <a:p>
            <a:pPr marL="342900" lvl="0" indent="-342900" algn="l" rtl="0">
              <a:lnSpc>
                <a:spcPct val="107000"/>
              </a:lnSpc>
              <a:spcAft>
                <a:spcPts val="800"/>
              </a:spcAft>
              <a:buFont typeface="Courier New" panose="02070309020205020404" pitchFamily="49" charset="0"/>
              <a:buChar char="o"/>
            </a:pPr>
            <a:r>
              <a:rPr lang="sv-fi" sz="2400" b="0" i="0" u="none" baseline="0">
                <a:effectLst/>
                <a:ea typeface="Verdana" panose="020B0604030504040204" pitchFamily="34" charset="0"/>
                <a:cs typeface="Times New Roman" panose="02020603050405020304" pitchFamily="18" charset="0"/>
              </a:rPr>
              <a:t>Kommunikationsuppgifter, informationsutdelning och antecknande, uppgifter relaterade till sociala medier</a:t>
            </a:r>
          </a:p>
          <a:p>
            <a:pPr marL="342900" lvl="0" indent="-342900" algn="l" rtl="0">
              <a:lnSpc>
                <a:spcPct val="107000"/>
              </a:lnSpc>
              <a:spcAft>
                <a:spcPts val="800"/>
              </a:spcAft>
              <a:buFont typeface="Courier New" panose="02070309020205020404" pitchFamily="49" charset="0"/>
              <a:buChar char="o"/>
            </a:pPr>
            <a:r>
              <a:rPr lang="sv-fi" sz="2400" b="0" i="0" u="none" baseline="0">
                <a:effectLst/>
                <a:ea typeface="Verdana" panose="020B0604030504040204" pitchFamily="34" charset="0"/>
                <a:cs typeface="Times New Roman" panose="02020603050405020304" pitchFamily="18" charset="0"/>
              </a:rPr>
              <a:t>Vad annat?</a:t>
            </a:r>
          </a:p>
        </p:txBody>
      </p:sp>
    </p:spTree>
    <p:extLst>
      <p:ext uri="{BB962C8B-B14F-4D97-AF65-F5344CB8AC3E}">
        <p14:creationId xmlns:p14="http://schemas.microsoft.com/office/powerpoint/2010/main" val="7720415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C93E0-F6DB-FF4B-BDDB-86D0D9BD6CC1}"/>
              </a:ext>
            </a:extLst>
          </p:cNvPr>
          <p:cNvSpPr>
            <a:spLocks noGrp="1"/>
          </p:cNvSpPr>
          <p:nvPr>
            <p:ph type="title"/>
          </p:nvPr>
        </p:nvSpPr>
        <p:spPr>
          <a:xfrm>
            <a:off x="996951" y="620689"/>
            <a:ext cx="10515600" cy="1276328"/>
          </a:xfrm>
        </p:spPr>
        <p:txBody>
          <a:bodyPr>
            <a:normAutofit/>
          </a:bodyPr>
          <a:lstStyle/>
          <a:p>
            <a:pPr algn="l" rtl="0"/>
            <a:r>
              <a:rPr lang="sv-fi" b="1" i="0" u="none" baseline="0" dirty="0"/>
              <a:t>Resurser för FRK:s beredskap i Finland</a:t>
            </a:r>
            <a:endParaRPr lang="sv-fi" dirty="0"/>
          </a:p>
        </p:txBody>
      </p:sp>
      <p:sp>
        <p:nvSpPr>
          <p:cNvPr id="3" name="Content Placeholder 2">
            <a:extLst>
              <a:ext uri="{FF2B5EF4-FFF2-40B4-BE49-F238E27FC236}">
                <a16:creationId xmlns:a16="http://schemas.microsoft.com/office/drawing/2014/main" id="{7C77BA79-4232-6E41-9D9A-DC4D608B26B4}"/>
              </a:ext>
            </a:extLst>
          </p:cNvPr>
          <p:cNvSpPr>
            <a:spLocks noGrp="1"/>
          </p:cNvSpPr>
          <p:nvPr>
            <p:ph idx="1"/>
          </p:nvPr>
        </p:nvSpPr>
        <p:spPr/>
        <p:txBody>
          <a:bodyPr>
            <a:normAutofit fontScale="62500" lnSpcReduction="20000"/>
          </a:bodyPr>
          <a:lstStyle/>
          <a:p>
            <a:pPr algn="l" rtl="0" eaLnBrk="1" hangingPunct="1">
              <a:defRPr/>
            </a:pPr>
            <a:r>
              <a:rPr lang="sv-fi" sz="2800" b="0" i="0" u="none" baseline="0"/>
              <a:t>Omkring 450 avdelningar runt om i landet och i dessa finns </a:t>
            </a:r>
            <a:br>
              <a:rPr lang="sv-fi" sz="2800"/>
            </a:br>
            <a:r>
              <a:rPr lang="sv-fi" sz="2800" b="0" i="0" u="none" baseline="0"/>
              <a:t>tusentals frivilliga i olika verksamhetsformer</a:t>
            </a:r>
          </a:p>
          <a:p>
            <a:pPr algn="l" rtl="0" eaLnBrk="1" hangingPunct="1">
              <a:defRPr/>
            </a:pPr>
            <a:endParaRPr lang="sv-fi" altLang="fi-FI" sz="900" dirty="0"/>
          </a:p>
          <a:p>
            <a:pPr algn="l" rtl="0" eaLnBrk="1" hangingPunct="1">
              <a:defRPr/>
            </a:pPr>
            <a:r>
              <a:rPr lang="sv-fi" sz="2800" b="0" i="0" u="none" baseline="0"/>
              <a:t>Katastroffonden (hjälp vid akuta situationer i hemlandet, till exempel bränder)</a:t>
            </a:r>
          </a:p>
          <a:p>
            <a:pPr algn="l" rtl="0" eaLnBrk="1" hangingPunct="1">
              <a:defRPr/>
            </a:pPr>
            <a:endParaRPr lang="sv-fi" altLang="fi-FI" sz="900" dirty="0"/>
          </a:p>
          <a:p>
            <a:pPr algn="l" rtl="0" eaLnBrk="1" hangingPunct="1">
              <a:defRPr/>
            </a:pPr>
            <a:r>
              <a:rPr lang="sv-fi" sz="2800" b="0" i="0" u="none" baseline="0"/>
              <a:t>Totalt över 400 larmgrupper (bland annat första hjälpen och psykiskt stöd), och dessa grupper består av över 4 000 frivilliga</a:t>
            </a:r>
          </a:p>
          <a:p>
            <a:pPr algn="l" rtl="0" eaLnBrk="1" hangingPunct="1">
              <a:defRPr/>
            </a:pPr>
            <a:endParaRPr lang="sv-fi" altLang="fi-FI" sz="900" dirty="0"/>
          </a:p>
          <a:p>
            <a:pPr algn="l" rtl="0" eaLnBrk="1" hangingPunct="1">
              <a:defRPr/>
            </a:pPr>
            <a:r>
              <a:rPr lang="sv-fi" sz="2800" b="0" i="0" u="none" baseline="0"/>
              <a:t>FRK samordnar Frivilliga räddningstjänsten (Vapepa), som har 53 medlemsorganisationer</a:t>
            </a:r>
          </a:p>
          <a:p>
            <a:pPr algn="l" rtl="0" eaLnBrk="1" hangingPunct="1">
              <a:defRPr/>
            </a:pPr>
            <a:endParaRPr lang="sv-fi" altLang="fi-FI" sz="900" dirty="0"/>
          </a:p>
          <a:p>
            <a:pPr algn="l" rtl="0" eaLnBrk="1" hangingPunct="1">
              <a:defRPr/>
            </a:pPr>
            <a:r>
              <a:rPr lang="sv-fi" sz="2800" b="0" i="0" u="none" baseline="0"/>
              <a:t>Psykologernas beredskapsgrupp och enheter för katastrofberedskap (en landsomfattande hjälptelefon öppnas vid behov)</a:t>
            </a:r>
          </a:p>
          <a:p>
            <a:pPr marL="0" indent="0" algn="l" rtl="0" eaLnBrk="1" hangingPunct="1">
              <a:buFont typeface="Times" panose="02020603050405020304" pitchFamily="18" charset="0"/>
              <a:buNone/>
              <a:defRPr/>
            </a:pPr>
            <a:endParaRPr lang="sv-fi" altLang="fi-FI" sz="900" dirty="0"/>
          </a:p>
          <a:p>
            <a:pPr algn="l" rtl="0" eaLnBrk="1" hangingPunct="1">
              <a:defRPr/>
            </a:pPr>
            <a:r>
              <a:rPr lang="sv-fi" sz="2800" b="0" i="0" u="none" baseline="0"/>
              <a:t>Skyddshus, Kontti-varuhus, Blodtjänst, Mottagningscentraler, Logistikcentralen, Hälsopunkter</a:t>
            </a:r>
            <a:endParaRPr lang="sv-fi" dirty="0"/>
          </a:p>
        </p:txBody>
      </p:sp>
    </p:spTree>
    <p:extLst>
      <p:ext uri="{BB962C8B-B14F-4D97-AF65-F5344CB8AC3E}">
        <p14:creationId xmlns:p14="http://schemas.microsoft.com/office/powerpoint/2010/main" val="1654978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C93E0-F6DB-FF4B-BDDB-86D0D9BD6CC1}"/>
              </a:ext>
            </a:extLst>
          </p:cNvPr>
          <p:cNvSpPr>
            <a:spLocks noGrp="1"/>
          </p:cNvSpPr>
          <p:nvPr>
            <p:ph type="title"/>
          </p:nvPr>
        </p:nvSpPr>
        <p:spPr>
          <a:xfrm>
            <a:off x="996951" y="620689"/>
            <a:ext cx="10515600" cy="1276328"/>
          </a:xfrm>
        </p:spPr>
        <p:txBody>
          <a:bodyPr>
            <a:normAutofit/>
          </a:bodyPr>
          <a:lstStyle/>
          <a:p>
            <a:pPr algn="l" rtl="0"/>
            <a:r>
              <a:rPr lang="sv-fi" b="1" i="0" u="none" baseline="0" dirty="0"/>
              <a:t>Frivilliga vänner och mathjälp i beredskap</a:t>
            </a:r>
            <a:endParaRPr lang="sv-fi" dirty="0"/>
          </a:p>
        </p:txBody>
      </p:sp>
      <p:sp>
        <p:nvSpPr>
          <p:cNvPr id="3" name="Content Placeholder 2">
            <a:extLst>
              <a:ext uri="{FF2B5EF4-FFF2-40B4-BE49-F238E27FC236}">
                <a16:creationId xmlns:a16="http://schemas.microsoft.com/office/drawing/2014/main" id="{7C77BA79-4232-6E41-9D9A-DC4D608B26B4}"/>
              </a:ext>
            </a:extLst>
          </p:cNvPr>
          <p:cNvSpPr>
            <a:spLocks noGrp="1"/>
          </p:cNvSpPr>
          <p:nvPr>
            <p:ph idx="1"/>
          </p:nvPr>
        </p:nvSpPr>
        <p:spPr/>
        <p:txBody>
          <a:bodyPr>
            <a:normAutofit fontScale="77500" lnSpcReduction="20000"/>
          </a:bodyPr>
          <a:lstStyle/>
          <a:p>
            <a:pPr algn="l" rtl="0"/>
            <a:r>
              <a:rPr lang="sv-fi" b="1" i="0" u="none" baseline="0"/>
              <a:t>Vänverksamheten och mathjälpen är en del av hjälpberedskapen. </a:t>
            </a:r>
          </a:p>
          <a:p>
            <a:endParaRPr lang="sv-fi" altLang="fi-FI" sz="1000" dirty="0"/>
          </a:p>
          <a:p>
            <a:pPr algn="l" rtl="0"/>
            <a:r>
              <a:rPr lang="sv-fi" b="0" i="0" u="none" baseline="0"/>
              <a:t>Frivilliga vänner och frivilliga inom mathjälpen möter människor i olika livssituationer. De möter även utsatta människor, exempelvis ensamma människor, närståendevårdare och människor som behöver ekonomiskt stöd.</a:t>
            </a:r>
          </a:p>
          <a:p>
            <a:pPr algn="l" rtl="0"/>
            <a:r>
              <a:rPr lang="sv-fi" b="1" i="0" u="none" baseline="0"/>
              <a:t>Till hjälpberedskapen hör att bemöta människor, lyssna på dem, identifiera hjälpbehovet och hänvisa till andra tjänster.</a:t>
            </a:r>
          </a:p>
          <a:p>
            <a:endParaRPr lang="sv-fi" altLang="fi-FI" sz="1000" dirty="0"/>
          </a:p>
          <a:p>
            <a:pPr algn="l" rtl="0"/>
            <a:r>
              <a:rPr lang="sv-fi" b="0" i="0" u="none" baseline="0"/>
              <a:t>Kännedom på lokalnivån och vetskap om andra aktörer är viktiga.</a:t>
            </a:r>
          </a:p>
          <a:p>
            <a:pPr marL="0" indent="0" algn="l" rtl="0">
              <a:buNone/>
              <a:defRPr/>
            </a:pPr>
            <a:endParaRPr lang="sv-fi" sz="2800" dirty="0"/>
          </a:p>
          <a:p>
            <a:pPr marL="0" indent="0" algn="l" rtl="0">
              <a:buFont typeface="Times" panose="02020603050405020304" pitchFamily="18" charset="0"/>
              <a:buNone/>
              <a:defRPr/>
            </a:pPr>
            <a:r>
              <a:rPr lang="sv-fi" b="0" i="0" u="none" baseline="0"/>
              <a:t> </a:t>
            </a:r>
          </a:p>
          <a:p>
            <a:pPr marL="0" indent="0" algn="l" rtl="0">
              <a:buFont typeface="Times" panose="02020603050405020304" pitchFamily="18" charset="0"/>
              <a:buNone/>
              <a:defRPr/>
            </a:pPr>
            <a:endParaRPr lang="sv-fi" dirty="0"/>
          </a:p>
          <a:p>
            <a:endParaRPr lang="sv-fi" dirty="0"/>
          </a:p>
        </p:txBody>
      </p:sp>
    </p:spTree>
    <p:extLst>
      <p:ext uri="{BB962C8B-B14F-4D97-AF65-F5344CB8AC3E}">
        <p14:creationId xmlns:p14="http://schemas.microsoft.com/office/powerpoint/2010/main" val="6190652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C93E0-F6DB-FF4B-BDDB-86D0D9BD6CC1}"/>
              </a:ext>
            </a:extLst>
          </p:cNvPr>
          <p:cNvSpPr>
            <a:spLocks noGrp="1"/>
          </p:cNvSpPr>
          <p:nvPr>
            <p:ph type="title"/>
          </p:nvPr>
        </p:nvSpPr>
        <p:spPr/>
        <p:txBody>
          <a:bodyPr>
            <a:normAutofit/>
          </a:bodyPr>
          <a:lstStyle/>
          <a:p>
            <a:pPr algn="l" rtl="0"/>
            <a:r>
              <a:rPr lang="sv-fi" b="1" i="0" u="none" baseline="0"/>
              <a:t>Att fundera på:</a:t>
            </a:r>
            <a:endParaRPr lang="sv-fi" dirty="0"/>
          </a:p>
        </p:txBody>
      </p:sp>
      <p:sp>
        <p:nvSpPr>
          <p:cNvPr id="3" name="Content Placeholder 2">
            <a:extLst>
              <a:ext uri="{FF2B5EF4-FFF2-40B4-BE49-F238E27FC236}">
                <a16:creationId xmlns:a16="http://schemas.microsoft.com/office/drawing/2014/main" id="{7C77BA79-4232-6E41-9D9A-DC4D608B26B4}"/>
              </a:ext>
            </a:extLst>
          </p:cNvPr>
          <p:cNvSpPr>
            <a:spLocks noGrp="1"/>
          </p:cNvSpPr>
          <p:nvPr>
            <p:ph idx="1"/>
          </p:nvPr>
        </p:nvSpPr>
        <p:spPr/>
        <p:txBody>
          <a:bodyPr>
            <a:normAutofit/>
          </a:bodyPr>
          <a:lstStyle/>
          <a:p>
            <a:pPr algn="l" rtl="0"/>
            <a:r>
              <a:rPr lang="sv-fi" b="0" i="0" u="none" baseline="0"/>
              <a:t>Finns det utsatta människor/grupper i ert område </a:t>
            </a:r>
            <a:br>
              <a:rPr lang="sv-fi"/>
            </a:br>
            <a:r>
              <a:rPr lang="sv-fi" b="0" i="0" u="none" baseline="0"/>
              <a:t>för vilka det inte finns verksamhet?</a:t>
            </a:r>
          </a:p>
          <a:p>
            <a:endParaRPr lang="sv-fi" altLang="fi-FI" sz="1000" dirty="0"/>
          </a:p>
          <a:p>
            <a:pPr algn="l" rtl="0"/>
            <a:r>
              <a:rPr lang="sv-fi" b="0" i="0" u="none" baseline="0"/>
              <a:t>Hur kunde avdelningens frivilliga vänner och frivilliga inom mathjälpen nå och stödja dem?</a:t>
            </a:r>
          </a:p>
          <a:p>
            <a:endParaRPr lang="sv-fi" altLang="fi-FI" sz="1000" dirty="0"/>
          </a:p>
          <a:p>
            <a:pPr algn="l" rtl="0"/>
            <a:r>
              <a:rPr lang="sv-fi" b="0" i="0" u="none" baseline="0"/>
              <a:t>Borde man göra något på annat sätt för att nå dem?</a:t>
            </a:r>
          </a:p>
          <a:p>
            <a:pPr marL="0" indent="0" algn="l" rtl="0">
              <a:buNone/>
              <a:defRPr/>
            </a:pPr>
            <a:endParaRPr lang="sv-fi" sz="2800" dirty="0"/>
          </a:p>
          <a:p>
            <a:pPr marL="0" indent="0" algn="l" rtl="0">
              <a:buFont typeface="Times" panose="02020603050405020304" pitchFamily="18" charset="0"/>
              <a:buNone/>
              <a:defRPr/>
            </a:pPr>
            <a:r>
              <a:rPr lang="sv-fi" b="0" i="0" u="none" baseline="0"/>
              <a:t> </a:t>
            </a:r>
          </a:p>
          <a:p>
            <a:pPr marL="0" indent="0" algn="l" rtl="0">
              <a:buFont typeface="Times" panose="02020603050405020304" pitchFamily="18" charset="0"/>
              <a:buNone/>
              <a:defRPr/>
            </a:pPr>
            <a:endParaRPr lang="sv-fi" dirty="0"/>
          </a:p>
          <a:p>
            <a:endParaRPr lang="sv-fi" dirty="0"/>
          </a:p>
        </p:txBody>
      </p:sp>
    </p:spTree>
    <p:extLst>
      <p:ext uri="{BB962C8B-B14F-4D97-AF65-F5344CB8AC3E}">
        <p14:creationId xmlns:p14="http://schemas.microsoft.com/office/powerpoint/2010/main" val="33890932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C93E0-F6DB-FF4B-BDDB-86D0D9BD6CC1}"/>
              </a:ext>
            </a:extLst>
          </p:cNvPr>
          <p:cNvSpPr>
            <a:spLocks noGrp="1"/>
          </p:cNvSpPr>
          <p:nvPr>
            <p:ph type="title"/>
          </p:nvPr>
        </p:nvSpPr>
        <p:spPr>
          <a:xfrm>
            <a:off x="996951" y="868386"/>
            <a:ext cx="10515600" cy="685753"/>
          </a:xfrm>
        </p:spPr>
        <p:txBody>
          <a:bodyPr>
            <a:normAutofit fontScale="90000"/>
          </a:bodyPr>
          <a:lstStyle/>
          <a:p>
            <a:pPr algn="l" rtl="0"/>
            <a:r>
              <a:rPr lang="sv-fi" b="1" i="0" u="none" baseline="0"/>
              <a:t>Frivilliga vänner och frivilliga inom mathjälpen i beredskap</a:t>
            </a:r>
            <a:endParaRPr lang="sv-fi" dirty="0"/>
          </a:p>
        </p:txBody>
      </p:sp>
      <p:sp>
        <p:nvSpPr>
          <p:cNvPr id="3" name="Content Placeholder 2">
            <a:extLst>
              <a:ext uri="{FF2B5EF4-FFF2-40B4-BE49-F238E27FC236}">
                <a16:creationId xmlns:a16="http://schemas.microsoft.com/office/drawing/2014/main" id="{7C77BA79-4232-6E41-9D9A-DC4D608B26B4}"/>
              </a:ext>
            </a:extLst>
          </p:cNvPr>
          <p:cNvSpPr>
            <a:spLocks noGrp="1"/>
          </p:cNvSpPr>
          <p:nvPr>
            <p:ph idx="1"/>
          </p:nvPr>
        </p:nvSpPr>
        <p:spPr/>
        <p:txBody>
          <a:bodyPr>
            <a:normAutofit fontScale="92500" lnSpcReduction="20000"/>
          </a:bodyPr>
          <a:lstStyle/>
          <a:p>
            <a:pPr algn="l" rtl="0"/>
            <a:r>
              <a:rPr lang="sv-fi" b="0" i="0" u="none" baseline="0"/>
              <a:t>Eftersom Röda Korset är en beredskapsorganisation, </a:t>
            </a:r>
            <a:r>
              <a:rPr lang="sv-fi" b="1" i="0" u="none" baseline="0"/>
              <a:t>kan man be frivilliga vänner och frivilliga inom mathjälpen att hjälpa till vid olika undantagssituationer</a:t>
            </a:r>
            <a:r>
              <a:rPr lang="sv-fi" b="0" i="0" u="none" baseline="0"/>
              <a:t>. </a:t>
            </a:r>
          </a:p>
          <a:p>
            <a:endParaRPr lang="sv-fi" altLang="en-US" sz="1000" dirty="0"/>
          </a:p>
          <a:p>
            <a:pPr algn="l" rtl="0"/>
            <a:r>
              <a:rPr lang="sv-fi" b="0" i="0" u="none" baseline="0"/>
              <a:t>Till exempel vid elavbrott, bränder, hälsohot eller då vattnet har förorenats </a:t>
            </a:r>
            <a:r>
              <a:rPr lang="sv-fi" b="1" i="0" u="none" baseline="0"/>
              <a:t>kan frivilliga kallas in för att dela ut förnödenheter, såsom filtar, kläder, mat och vatten, eller föra fram meddelanden till dem som annars inte kan nås.</a:t>
            </a:r>
            <a:r>
              <a:rPr lang="sv-fi" b="0" i="0" u="none" baseline="0"/>
              <a:t> </a:t>
            </a:r>
            <a:endParaRPr lang="sv-fi" altLang="fi-FI" dirty="0"/>
          </a:p>
          <a:p>
            <a:pPr algn="l" rtl="0">
              <a:defRPr/>
            </a:pPr>
            <a:endParaRPr lang="sv-fi" sz="2800" dirty="0"/>
          </a:p>
          <a:p>
            <a:pPr marL="0" indent="0" algn="l" rtl="0">
              <a:buFont typeface="Times" panose="02020603050405020304" pitchFamily="18" charset="0"/>
              <a:buNone/>
              <a:defRPr/>
            </a:pPr>
            <a:r>
              <a:rPr lang="sv-fi" b="0" i="0" u="none" baseline="0"/>
              <a:t> </a:t>
            </a:r>
          </a:p>
          <a:p>
            <a:pPr marL="0" indent="0" algn="l" rtl="0">
              <a:buFont typeface="Times" panose="02020603050405020304" pitchFamily="18" charset="0"/>
              <a:buNone/>
              <a:defRPr/>
            </a:pPr>
            <a:endParaRPr lang="sv-fi" dirty="0"/>
          </a:p>
          <a:p>
            <a:endParaRPr lang="sv-fi" dirty="0"/>
          </a:p>
        </p:txBody>
      </p:sp>
    </p:spTree>
    <p:extLst>
      <p:ext uri="{BB962C8B-B14F-4D97-AF65-F5344CB8AC3E}">
        <p14:creationId xmlns:p14="http://schemas.microsoft.com/office/powerpoint/2010/main" val="24915068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594D210-ADD8-47BE-BCEA-FB08C3F16ABF}"/>
              </a:ext>
            </a:extLst>
          </p:cNvPr>
          <p:cNvPicPr>
            <a:picLocks noGrp="1" noChangeAspect="1"/>
          </p:cNvPicPr>
          <p:nvPr>
            <p:ph idx="1"/>
          </p:nvPr>
        </p:nvPicPr>
        <p:blipFill>
          <a:blip r:embed="rId3"/>
          <a:srcRect/>
          <a:stretch/>
        </p:blipFill>
        <p:spPr>
          <a:xfrm>
            <a:off x="803770" y="846511"/>
            <a:ext cx="8400712" cy="4395075"/>
          </a:xfrm>
        </p:spPr>
      </p:pic>
      <p:sp>
        <p:nvSpPr>
          <p:cNvPr id="6" name="TextBox 5">
            <a:extLst>
              <a:ext uri="{FF2B5EF4-FFF2-40B4-BE49-F238E27FC236}">
                <a16:creationId xmlns:a16="http://schemas.microsoft.com/office/drawing/2014/main" id="{3587680C-7497-4D85-A570-C7A97A20EA50}"/>
              </a:ext>
            </a:extLst>
          </p:cNvPr>
          <p:cNvSpPr txBox="1"/>
          <p:nvPr/>
        </p:nvSpPr>
        <p:spPr>
          <a:xfrm>
            <a:off x="1117821" y="5292775"/>
            <a:ext cx="2458914" cy="1015663"/>
          </a:xfrm>
          <a:prstGeom prst="rect">
            <a:avLst/>
          </a:prstGeom>
          <a:solidFill>
            <a:srgbClr val="FFCCCC"/>
          </a:solidFill>
          <a:ln>
            <a:noFill/>
          </a:ln>
        </p:spPr>
        <p:txBody>
          <a:bodyPr wrap="square" rtlCol="0">
            <a:spAutoFit/>
          </a:bodyPr>
          <a:lstStyle/>
          <a:p>
            <a:pPr marL="285750" indent="-285750" algn="l" rtl="0">
              <a:buFontTx/>
              <a:buChar char="-"/>
            </a:pPr>
            <a:r>
              <a:rPr lang="sv-fi" sz="1200" b="0" i="0" u="none" baseline="0">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t>Beredskapsverksamhet</a:t>
            </a:r>
          </a:p>
          <a:p>
            <a:pPr marL="285750" indent="-285750" algn="l" rtl="0">
              <a:buFontTx/>
              <a:buChar char="-"/>
            </a:pPr>
            <a:r>
              <a:rPr lang="sv-fi" sz="1200" b="1" i="0" u="none" baseline="0">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t>Vänverksamhet och mathjälp som stärkare av resiliens, dvs. krishanteringsförmåga</a:t>
            </a:r>
          </a:p>
        </p:txBody>
      </p:sp>
      <p:sp>
        <p:nvSpPr>
          <p:cNvPr id="7" name="TextBox 6">
            <a:extLst>
              <a:ext uri="{FF2B5EF4-FFF2-40B4-BE49-F238E27FC236}">
                <a16:creationId xmlns:a16="http://schemas.microsoft.com/office/drawing/2014/main" id="{3FEEDA37-2345-4CB6-B2B4-FE9610D2F37A}"/>
              </a:ext>
            </a:extLst>
          </p:cNvPr>
          <p:cNvSpPr txBox="1"/>
          <p:nvPr/>
        </p:nvSpPr>
        <p:spPr>
          <a:xfrm>
            <a:off x="3812386" y="5276187"/>
            <a:ext cx="2458915" cy="1015663"/>
          </a:xfrm>
          <a:prstGeom prst="rect">
            <a:avLst/>
          </a:prstGeom>
          <a:solidFill>
            <a:srgbClr val="FFCCCC"/>
          </a:solidFill>
        </p:spPr>
        <p:txBody>
          <a:bodyPr wrap="square" rtlCol="0">
            <a:spAutoFit/>
          </a:bodyPr>
          <a:lstStyle/>
          <a:p>
            <a:pPr marL="285750" indent="-285750" algn="l" rtl="0">
              <a:buFontTx/>
              <a:buChar char="-"/>
            </a:pPr>
            <a:r>
              <a:rPr lang="sv-fi" sz="1200" b="0" i="0" u="none" baseline="0">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t>Beredskapsuppgifter</a:t>
            </a:r>
          </a:p>
          <a:p>
            <a:pPr marL="285750" indent="-285750" algn="l" rtl="0">
              <a:buFontTx/>
              <a:buChar char="-"/>
            </a:pPr>
            <a:r>
              <a:rPr lang="sv-fi" sz="1200" b="0" i="0" u="none" baseline="0">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t>Psykosocialt stöd</a:t>
            </a:r>
          </a:p>
          <a:p>
            <a:pPr marL="285750" indent="-285750" algn="l" rtl="0">
              <a:buFontTx/>
              <a:buChar char="-"/>
            </a:pPr>
            <a:r>
              <a:rPr lang="sv-fi" sz="1200" b="1" i="0" u="none" baseline="0">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t>Vänverksamhet och mathjälp som stöd och frivilligresurs</a:t>
            </a:r>
          </a:p>
        </p:txBody>
      </p:sp>
      <p:sp>
        <p:nvSpPr>
          <p:cNvPr id="8" name="TextBox 7">
            <a:extLst>
              <a:ext uri="{FF2B5EF4-FFF2-40B4-BE49-F238E27FC236}">
                <a16:creationId xmlns:a16="http://schemas.microsoft.com/office/drawing/2014/main" id="{43E9AB92-D508-4B46-B657-F3E5F9F07C6E}"/>
              </a:ext>
            </a:extLst>
          </p:cNvPr>
          <p:cNvSpPr txBox="1"/>
          <p:nvPr/>
        </p:nvSpPr>
        <p:spPr>
          <a:xfrm>
            <a:off x="6506953" y="5290059"/>
            <a:ext cx="2313884" cy="646331"/>
          </a:xfrm>
          <a:prstGeom prst="rect">
            <a:avLst/>
          </a:prstGeom>
          <a:solidFill>
            <a:srgbClr val="FFCCCC"/>
          </a:solidFill>
        </p:spPr>
        <p:txBody>
          <a:bodyPr wrap="square" rtlCol="0">
            <a:spAutoFit/>
          </a:bodyPr>
          <a:lstStyle/>
          <a:p>
            <a:pPr marL="285750" indent="-285750" algn="l" rtl="0">
              <a:buFontTx/>
              <a:buChar char="-"/>
            </a:pPr>
            <a:r>
              <a:rPr lang="sv-fi" sz="1200" b="1" i="0" u="none" baseline="0" dirty="0">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t>Långvarigt stöd i form av vänverksamhet och mathjälp</a:t>
            </a:r>
          </a:p>
        </p:txBody>
      </p:sp>
      <p:sp>
        <p:nvSpPr>
          <p:cNvPr id="4" name="Otsikko 3">
            <a:extLst>
              <a:ext uri="{FF2B5EF4-FFF2-40B4-BE49-F238E27FC236}">
                <a16:creationId xmlns:a16="http://schemas.microsoft.com/office/drawing/2014/main" id="{F4E5DC07-9E67-49FD-8684-9CEBD8AEEC26}"/>
              </a:ext>
            </a:extLst>
          </p:cNvPr>
          <p:cNvSpPr>
            <a:spLocks noGrp="1"/>
          </p:cNvSpPr>
          <p:nvPr>
            <p:ph type="title"/>
          </p:nvPr>
        </p:nvSpPr>
        <p:spPr>
          <a:xfrm>
            <a:off x="311696" y="251575"/>
            <a:ext cx="11568608" cy="685753"/>
          </a:xfrm>
        </p:spPr>
        <p:txBody>
          <a:bodyPr>
            <a:normAutofit/>
          </a:bodyPr>
          <a:lstStyle/>
          <a:p>
            <a:pPr algn="l" rtl="0"/>
            <a:r>
              <a:rPr lang="sv-fi" sz="3200" b="1" i="0" u="none" baseline="0"/>
              <a:t>Vänverksamhet, mathjälp och beredskap</a:t>
            </a:r>
            <a:endParaRPr lang="sv-fi" dirty="0">
              <a:solidFill>
                <a:srgbClr val="C00000"/>
              </a:solidFill>
            </a:endParaRPr>
          </a:p>
        </p:txBody>
      </p:sp>
    </p:spTree>
    <p:extLst>
      <p:ext uri="{BB962C8B-B14F-4D97-AF65-F5344CB8AC3E}">
        <p14:creationId xmlns:p14="http://schemas.microsoft.com/office/powerpoint/2010/main" val="125773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A6DED5C-DEE5-477B-80AB-796150C784D6}"/>
              </a:ext>
            </a:extLst>
          </p:cNvPr>
          <p:cNvSpPr>
            <a:spLocks noGrp="1"/>
          </p:cNvSpPr>
          <p:nvPr>
            <p:ph type="title"/>
          </p:nvPr>
        </p:nvSpPr>
        <p:spPr>
          <a:xfrm>
            <a:off x="982662" y="332656"/>
            <a:ext cx="10515600" cy="685753"/>
          </a:xfrm>
        </p:spPr>
        <p:txBody>
          <a:bodyPr>
            <a:normAutofit/>
          </a:bodyPr>
          <a:lstStyle/>
          <a:p>
            <a:pPr algn="l" rtl="0"/>
            <a:r>
              <a:rPr lang="sv-fi" sz="3200" b="1" i="0" u="none" baseline="0"/>
              <a:t>Frivilliga vänners specialkunnande </a:t>
            </a:r>
          </a:p>
        </p:txBody>
      </p:sp>
      <p:sp>
        <p:nvSpPr>
          <p:cNvPr id="3" name="Sisällön paikkamerkki 2">
            <a:extLst>
              <a:ext uri="{FF2B5EF4-FFF2-40B4-BE49-F238E27FC236}">
                <a16:creationId xmlns:a16="http://schemas.microsoft.com/office/drawing/2014/main" id="{1189C6EF-5107-40F0-AE4A-D615D887EE4F}"/>
              </a:ext>
            </a:extLst>
          </p:cNvPr>
          <p:cNvSpPr>
            <a:spLocks noGrp="1"/>
          </p:cNvSpPr>
          <p:nvPr>
            <p:ph sz="half" idx="1"/>
          </p:nvPr>
        </p:nvSpPr>
        <p:spPr>
          <a:xfrm>
            <a:off x="551384" y="1412776"/>
            <a:ext cx="10730854" cy="4351338"/>
          </a:xfrm>
        </p:spPr>
        <p:txBody>
          <a:bodyPr>
            <a:noAutofit/>
          </a:bodyPr>
          <a:lstStyle/>
          <a:p>
            <a:pPr marL="742950" lvl="1" indent="-285750" algn="l" rtl="0">
              <a:lnSpc>
                <a:spcPct val="107000"/>
              </a:lnSpc>
              <a:buFont typeface="Courier New" panose="02070309020205020404" pitchFamily="49" charset="0"/>
              <a:buChar char="o"/>
            </a:pPr>
            <a:r>
              <a:rPr lang="sv-fi" sz="1800" b="0" i="0" u="none" baseline="0"/>
              <a:t>Förmåga att bemöta och stödja människor, en lugn närvaro, samtalshjälp, förmåga att stödja olikhet </a:t>
            </a:r>
          </a:p>
          <a:p>
            <a:pPr marL="742950" lvl="1" indent="-285750" algn="l" rtl="0">
              <a:lnSpc>
                <a:spcPct val="107000"/>
              </a:lnSpc>
              <a:buFont typeface="Courier New" panose="02070309020205020404" pitchFamily="49" charset="0"/>
              <a:buChar char="o"/>
            </a:pPr>
            <a:r>
              <a:rPr lang="sv-fi" sz="1800" b="0" i="0" u="none" baseline="0">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t>En bred förståelse för vardagens smidighet och faktorer som påverkar den </a:t>
            </a:r>
          </a:p>
          <a:p>
            <a:pPr marL="742950" lvl="1" indent="-285750" algn="l" rtl="0">
              <a:lnSpc>
                <a:spcPct val="107000"/>
              </a:lnSpc>
            </a:pPr>
            <a:r>
              <a:rPr lang="sv-fi" sz="1800" b="0" i="0" u="none" baseline="0"/>
              <a:t>Förståelse för hinder och nedsättningar som hjälpbehövande eventuellt har, också i hjälpsituationer </a:t>
            </a:r>
          </a:p>
          <a:p>
            <a:pPr marL="742950" lvl="1" indent="-285750" algn="l" rtl="0">
              <a:lnSpc>
                <a:spcPct val="107000"/>
              </a:lnSpc>
              <a:buFont typeface="Courier New" panose="02070309020205020404" pitchFamily="49" charset="0"/>
              <a:buChar char="o"/>
            </a:pPr>
            <a:r>
              <a:rPr lang="sv-fi" sz="1800" b="0" i="0" u="none" baseline="0">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t>Kompetens gällande hjälp över nätet, digitala kanaler och användning av digital teknik</a:t>
            </a:r>
            <a:endParaRPr lang="sv-fi" sz="1800" dirty="0"/>
          </a:p>
          <a:p>
            <a:pPr marL="742950" lvl="1" indent="-285750" algn="l" rtl="0">
              <a:lnSpc>
                <a:spcPct val="107000"/>
              </a:lnSpc>
              <a:buFont typeface="Courier New" panose="02070309020205020404" pitchFamily="49" charset="0"/>
              <a:buChar char="o"/>
            </a:pPr>
            <a:r>
              <a:rPr lang="sv-fi" sz="1800" b="0" i="0" u="none" baseline="0"/>
              <a:t>Bemötande av utsatta människor, breda kontakter och en kontaktyta till människor, kunnande att nå utsatta människor och dem som annars kan vara svåra att nå.</a:t>
            </a:r>
          </a:p>
          <a:p>
            <a:pPr marL="742950" lvl="1" indent="-285750" algn="l" rtl="0">
              <a:lnSpc>
                <a:spcPct val="107000"/>
              </a:lnSpc>
            </a:pPr>
            <a:r>
              <a:rPr lang="sv-fi" sz="1800" b="0" i="0" u="none" baseline="0">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t>Kännedom om det egna bostadsområdet: människor, kollektivtrafik osv. </a:t>
            </a:r>
          </a:p>
          <a:p>
            <a:pPr marL="742950" lvl="1" indent="-285750" algn="l" rtl="0">
              <a:lnSpc>
                <a:spcPct val="107000"/>
              </a:lnSpc>
            </a:pPr>
            <a:r>
              <a:rPr lang="sv-fi" sz="1800" b="0" i="0" u="none" baseline="0">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t>Kunskap om nätverk både lokalt och regionalt – breda samarbetsnätverk, t. ex. patient- eller handikapporganisationer, servicehem</a:t>
            </a:r>
          </a:p>
          <a:p>
            <a:pPr marL="742950" lvl="1" indent="-285750" algn="l" rtl="0">
              <a:lnSpc>
                <a:spcPct val="107000"/>
              </a:lnSpc>
              <a:buFont typeface="Courier New" panose="02070309020205020404" pitchFamily="49" charset="0"/>
              <a:buChar char="o"/>
            </a:pPr>
            <a:r>
              <a:rPr lang="sv-fi" sz="1800" b="0" i="0" u="none" baseline="0">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t>Förmåga att skapa en helhetsbild av situationen, organisation och samordning av verksamhet </a:t>
            </a:r>
          </a:p>
          <a:p>
            <a:pPr marL="742950" lvl="1" indent="-285750" algn="l" rtl="0">
              <a:lnSpc>
                <a:spcPct val="107000"/>
              </a:lnSpc>
              <a:buFont typeface="Courier New" panose="02070309020205020404" pitchFamily="49" charset="0"/>
              <a:buChar char="o"/>
            </a:pPr>
            <a:r>
              <a:rPr lang="sv-fi" sz="1800" b="0" i="0" u="none" baseline="0">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t>Förmåga att anpassa sig till hastiga och akuta situationer och agera i dem</a:t>
            </a:r>
          </a:p>
          <a:p>
            <a:pPr marL="742950" lvl="1" indent="-285750" algn="l" rtl="0">
              <a:lnSpc>
                <a:spcPct val="107000"/>
              </a:lnSpc>
              <a:buFont typeface="Courier New" panose="02070309020205020404" pitchFamily="49" charset="0"/>
              <a:buChar char="o"/>
            </a:pPr>
            <a:endParaRPr lang="sv-fi" sz="1800" dirty="0"/>
          </a:p>
          <a:p>
            <a:pPr marL="742950" lvl="1" indent="-285750" algn="l" rtl="0">
              <a:lnSpc>
                <a:spcPct val="107000"/>
              </a:lnSpc>
              <a:buFont typeface="Courier New" panose="02070309020205020404" pitchFamily="49" charset="0"/>
              <a:buChar char="o"/>
            </a:pPr>
            <a:endParaRPr lang="sv-fi" sz="500" dirty="0"/>
          </a:p>
        </p:txBody>
      </p:sp>
    </p:spTree>
    <p:extLst>
      <p:ext uri="{BB962C8B-B14F-4D97-AF65-F5344CB8AC3E}">
        <p14:creationId xmlns:p14="http://schemas.microsoft.com/office/powerpoint/2010/main" val="21873234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A6DED5C-DEE5-477B-80AB-796150C784D6}"/>
              </a:ext>
            </a:extLst>
          </p:cNvPr>
          <p:cNvSpPr>
            <a:spLocks noGrp="1"/>
          </p:cNvSpPr>
          <p:nvPr>
            <p:ph type="title"/>
          </p:nvPr>
        </p:nvSpPr>
        <p:spPr>
          <a:xfrm>
            <a:off x="407368" y="332656"/>
            <a:ext cx="12371857" cy="685753"/>
          </a:xfrm>
        </p:spPr>
        <p:txBody>
          <a:bodyPr>
            <a:normAutofit/>
          </a:bodyPr>
          <a:lstStyle/>
          <a:p>
            <a:pPr algn="l" rtl="0"/>
            <a:r>
              <a:rPr lang="sv-fi" sz="3200" b="1" i="0" u="none" baseline="0"/>
              <a:t>Specialkunnande hos frivilliga inom mathjälpen </a:t>
            </a:r>
          </a:p>
        </p:txBody>
      </p:sp>
      <p:sp>
        <p:nvSpPr>
          <p:cNvPr id="3" name="Sisällön paikkamerkki 2">
            <a:extLst>
              <a:ext uri="{FF2B5EF4-FFF2-40B4-BE49-F238E27FC236}">
                <a16:creationId xmlns:a16="http://schemas.microsoft.com/office/drawing/2014/main" id="{1189C6EF-5107-40F0-AE4A-D615D887EE4F}"/>
              </a:ext>
            </a:extLst>
          </p:cNvPr>
          <p:cNvSpPr>
            <a:spLocks noGrp="1"/>
          </p:cNvSpPr>
          <p:nvPr>
            <p:ph sz="half" idx="1"/>
          </p:nvPr>
        </p:nvSpPr>
        <p:spPr>
          <a:xfrm>
            <a:off x="0" y="1251596"/>
            <a:ext cx="11881320" cy="4354807"/>
          </a:xfrm>
        </p:spPr>
        <p:txBody>
          <a:bodyPr>
            <a:noAutofit/>
          </a:bodyPr>
          <a:lstStyle/>
          <a:p>
            <a:pPr marL="742950" lvl="1" indent="-285750" algn="l" rtl="0">
              <a:lnSpc>
                <a:spcPct val="107000"/>
              </a:lnSpc>
            </a:pPr>
            <a:r>
              <a:rPr lang="sv-fi" sz="1800" b="0" i="0" u="none" baseline="0"/>
              <a:t>Bemötande av utsatta människor, breda kontakter och en kontaktyta till människor, kunnande att nå utsatta människor och dem som annars kan vara svåra att nå.</a:t>
            </a:r>
            <a:endParaRPr lang="sv-fi" sz="1800" dirty="0">
              <a:ea typeface="Verdana" panose="020B0604030504040204" pitchFamily="34" charset="0"/>
            </a:endParaRPr>
          </a:p>
          <a:p>
            <a:pPr marL="742950" lvl="1" indent="-285750" algn="l" rtl="0">
              <a:lnSpc>
                <a:spcPct val="107000"/>
              </a:lnSpc>
            </a:pPr>
            <a:r>
              <a:rPr lang="sv-fi" sz="1800" b="0" i="0" u="none" baseline="0">
                <a:solidFill>
                  <a:prstClr val="black"/>
                </a:solidFill>
              </a:rPr>
              <a:t>Matservering: matutdelning samt organisering av lagning, packning och utdelning av mat, kunnande att bedöma matens tillräcklighet</a:t>
            </a:r>
            <a:endParaRPr lang="sv-fi" sz="1800" dirty="0">
              <a:ea typeface="Verdana" panose="020B0604030504040204" pitchFamily="34" charset="0"/>
            </a:endParaRPr>
          </a:p>
          <a:p>
            <a:pPr marL="742950" lvl="1" indent="-285750" algn="l" rtl="0">
              <a:lnSpc>
                <a:spcPct val="107000"/>
              </a:lnSpc>
            </a:pPr>
            <a:r>
              <a:rPr lang="sv-fi" sz="1800" b="0" i="0" u="none" baseline="0">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t>Starkt kunnande i form av hygienpass osv.</a:t>
            </a:r>
          </a:p>
          <a:p>
            <a:pPr marL="742950" lvl="1" indent="-285750" algn="l" rtl="0">
              <a:lnSpc>
                <a:spcPct val="107000"/>
              </a:lnSpc>
            </a:pPr>
            <a:r>
              <a:rPr lang="sv-fi" sz="1800" b="0" i="0" u="none" baseline="0">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t>Logistiskt kunnande, kunskap om koordinering av hjälpkedjor och rollutdelningar</a:t>
            </a:r>
          </a:p>
          <a:p>
            <a:pPr marL="742950" lvl="1" indent="-285750" algn="l" rtl="0">
              <a:lnSpc>
                <a:spcPct val="107000"/>
              </a:lnSpc>
            </a:pPr>
            <a:r>
              <a:rPr lang="sv-fi" sz="1800" b="0" i="0" u="none" baseline="0">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t>Förmåga att skapa en helhetsbild av situationen, organisation och samordning av verksamhet </a:t>
            </a:r>
          </a:p>
          <a:p>
            <a:pPr marL="742950" lvl="1" indent="-285750" algn="l" rtl="0">
              <a:lnSpc>
                <a:spcPct val="107000"/>
              </a:lnSpc>
            </a:pPr>
            <a:r>
              <a:rPr lang="sv-fi" sz="1800" b="0" i="0" u="none" baseline="0">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t>Förmåga att anpassa sig till hastiga och akuta situationer och agera i dem</a:t>
            </a:r>
          </a:p>
          <a:p>
            <a:pPr marL="742950" lvl="1" indent="-285750" algn="l" rtl="0">
              <a:lnSpc>
                <a:spcPct val="107000"/>
              </a:lnSpc>
            </a:pPr>
            <a:r>
              <a:rPr lang="sv-fi" sz="1800" b="0" i="0" u="none" baseline="0">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t>Kännedom om det egna bostadsområdet: människor, kollektivtrafik osv. </a:t>
            </a:r>
          </a:p>
          <a:p>
            <a:pPr marL="742950" lvl="1" indent="-285750" algn="l" rtl="0">
              <a:lnSpc>
                <a:spcPct val="107000"/>
              </a:lnSpc>
            </a:pPr>
            <a:r>
              <a:rPr lang="sv-fi" sz="1800" b="0" i="0" u="none" baseline="0">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t>Kunskap om nätverk både lokalt och regionalt </a:t>
            </a:r>
          </a:p>
          <a:p>
            <a:pPr marL="742950" lvl="1" indent="-285750" algn="l" rtl="0">
              <a:lnSpc>
                <a:spcPct val="107000"/>
              </a:lnSpc>
              <a:buFont typeface="Courier New" panose="02070309020205020404" pitchFamily="49" charset="0"/>
              <a:buChar char="o"/>
            </a:pPr>
            <a:r>
              <a:rPr lang="sv-fi" sz="1800" b="0" i="0" u="none" baseline="0">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t>En bred förståelse av vardagens smidighet och faktorer som påverkar den </a:t>
            </a:r>
          </a:p>
          <a:p>
            <a:pPr marL="742950" lvl="1" indent="-285750" algn="l" rtl="0">
              <a:lnSpc>
                <a:spcPct val="107000"/>
              </a:lnSpc>
              <a:buFont typeface="Courier New" panose="02070309020205020404" pitchFamily="49" charset="0"/>
              <a:buChar char="o"/>
            </a:pPr>
            <a:r>
              <a:rPr lang="sv-fi" sz="1800" b="0" i="0" u="none" baseline="0"/>
              <a:t>Förmåga att bemöta och stödja människor, en lugn närvaro, samtalshjälp, förmåga att stödja olikhet </a:t>
            </a:r>
          </a:p>
          <a:p>
            <a:pPr marL="742950" lvl="1" indent="-285750" algn="l" rtl="0">
              <a:lnSpc>
                <a:spcPct val="107000"/>
              </a:lnSpc>
              <a:buFont typeface="Courier New" panose="02070309020205020404" pitchFamily="49" charset="0"/>
              <a:buChar char="o"/>
            </a:pPr>
            <a:r>
              <a:rPr lang="sv-fi" sz="1800" b="0" i="0" u="none" baseline="0"/>
              <a:t>Förståelse för hinder och nedsättningar som hjälpbehövande eventuellt har, också i hjälpsituationer </a:t>
            </a:r>
          </a:p>
          <a:p>
            <a:pPr marL="742950" lvl="1" indent="-285750" algn="l" rtl="0">
              <a:lnSpc>
                <a:spcPct val="107000"/>
              </a:lnSpc>
              <a:buFont typeface="Courier New" panose="02070309020205020404" pitchFamily="49" charset="0"/>
              <a:buChar char="o"/>
            </a:pPr>
            <a:endParaRPr lang="sv-fi" sz="1400" dirty="0">
              <a:effectLst/>
              <a:ea typeface="Verdana" panose="020B0604030504040204" pitchFamily="34" charset="0"/>
              <a:cs typeface="Times New Roman" panose="02020603050405020304" pitchFamily="18" charset="0"/>
            </a:endParaRPr>
          </a:p>
          <a:p>
            <a:pPr marL="742950" lvl="1" indent="-285750" algn="l" rtl="0">
              <a:lnSpc>
                <a:spcPct val="107000"/>
              </a:lnSpc>
              <a:buFont typeface="Courier New" panose="02070309020205020404" pitchFamily="49" charset="0"/>
              <a:buChar char="o"/>
            </a:pPr>
            <a:endParaRPr lang="sv-fi" sz="1400" dirty="0"/>
          </a:p>
          <a:p>
            <a:pPr marL="742950" lvl="1" indent="-285750" algn="l" rtl="0">
              <a:lnSpc>
                <a:spcPct val="107000"/>
              </a:lnSpc>
              <a:buFont typeface="Courier New" panose="02070309020205020404" pitchFamily="49" charset="0"/>
              <a:buChar char="o"/>
            </a:pPr>
            <a:endParaRPr lang="sv-fi" sz="1400" dirty="0"/>
          </a:p>
        </p:txBody>
      </p:sp>
    </p:spTree>
    <p:extLst>
      <p:ext uri="{BB962C8B-B14F-4D97-AF65-F5344CB8AC3E}">
        <p14:creationId xmlns:p14="http://schemas.microsoft.com/office/powerpoint/2010/main" val="3361064305"/>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yleiskokous_pohja_FIN" id="{B2A1037B-8BD0-224F-A2BD-F4845ED297CA}" vid="{41E1D21A-4F5A-FD44-BC15-8450403A1D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929</TotalTime>
  <Words>2718</Words>
  <Application>Microsoft Office PowerPoint</Application>
  <PresentationFormat>Widescreen</PresentationFormat>
  <Paragraphs>228</Paragraphs>
  <Slides>21</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Verdana</vt:lpstr>
      <vt:lpstr>Times New Roman</vt:lpstr>
      <vt:lpstr>Times</vt:lpstr>
      <vt:lpstr>Calibri</vt:lpstr>
      <vt:lpstr>Gill Sans MT</vt:lpstr>
      <vt:lpstr>Courier New</vt:lpstr>
      <vt:lpstr>1_Office Theme</vt:lpstr>
      <vt:lpstr>Vänner och mathjälp som en del av hjälpberedskapen</vt:lpstr>
      <vt:lpstr>Grunden till Finlands Röda Kors beredskap och dess roll   </vt:lpstr>
      <vt:lpstr>Resurser för FRK:s beredskap i Finland</vt:lpstr>
      <vt:lpstr>Frivilliga vänner och mathjälp i beredskap</vt:lpstr>
      <vt:lpstr>Att fundera på:</vt:lpstr>
      <vt:lpstr>Frivilliga vänner och frivilliga inom mathjälpen i beredskap</vt:lpstr>
      <vt:lpstr>Vänverksamhet, mathjälp och beredskap</vt:lpstr>
      <vt:lpstr>Frivilliga vänners specialkunnande </vt:lpstr>
      <vt:lpstr>Specialkunnande hos frivilliga inom mathjälpen </vt:lpstr>
      <vt:lpstr>Konkreta uppgifter som frivilliga vänner kan utföra i undantagssituationer</vt:lpstr>
      <vt:lpstr>Konkreta uppgifter som frivilliga vänner kan utföra i undantagssituationer fortsätter</vt:lpstr>
      <vt:lpstr>Konkreta uppgifter som frivilliga inom mathjälpen kan utföra i undantagssituationer</vt:lpstr>
      <vt:lpstr>Konkreta uppgifter som frivilliga inom mathjälpen kan utföra i undantagssituationer fortsätter</vt:lpstr>
      <vt:lpstr>Vänförmedlare och mathjälpens kontaktpersoner i beredskap</vt:lpstr>
      <vt:lpstr>Vänförmedlare och mathjälpens kontaktperson i larmgruppen</vt:lpstr>
      <vt:lpstr>PowerPoint Presentation</vt:lpstr>
      <vt:lpstr>Riksomfattande övning inom vänförmedlingen</vt:lpstr>
      <vt:lpstr>Riksomfattande övning inom mathjälpen</vt:lpstr>
      <vt:lpstr>PowerPoint Presentation</vt:lpstr>
      <vt:lpstr>Uppgifter som frivilliga vänner och frivilliga inom mathjälpen kan utföra i SKYDD 2022-övningen</vt:lpstr>
      <vt:lpstr>Uppgifter som frivilliga vänner och frivilliga inom mathjälpen kan utföra i SKYDD 2022-övningen FORTSÄTTER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Keränen Marja</dc:creator>
  <cp:lastModifiedBy>Pursiainen Tiina</cp:lastModifiedBy>
  <cp:revision>47</cp:revision>
  <dcterms:created xsi:type="dcterms:W3CDTF">2020-09-01T09:28:24Z</dcterms:created>
  <dcterms:modified xsi:type="dcterms:W3CDTF">2022-03-04T14:54:08Z</dcterms:modified>
</cp:coreProperties>
</file>