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419" r:id="rId5"/>
    <p:sldId id="422" r:id="rId6"/>
    <p:sldId id="425" r:id="rId7"/>
    <p:sldId id="438" r:id="rId8"/>
    <p:sldId id="426" r:id="rId9"/>
    <p:sldId id="424" r:id="rId10"/>
    <p:sldId id="427" r:id="rId11"/>
    <p:sldId id="429" r:id="rId12"/>
    <p:sldId id="430" r:id="rId13"/>
    <p:sldId id="435" r:id="rId14"/>
    <p:sldId id="428" r:id="rId15"/>
    <p:sldId id="436" r:id="rId16"/>
    <p:sldId id="423" r:id="rId17"/>
    <p:sldId id="433" r:id="rId18"/>
    <p:sldId id="431" r:id="rId19"/>
    <p:sldId id="432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ranta Maaret" initials="AM" lastIdx="1" clrIdx="0">
    <p:extLst>
      <p:ext uri="{19B8F6BF-5375-455C-9EA6-DF929625EA0E}">
        <p15:presenceInfo xmlns:p15="http://schemas.microsoft.com/office/powerpoint/2012/main" userId="S::maaret.alaranta@redcross.fi::0b3e22e7-7284-445d-b25c-b4d2d67a00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EE333-3572-4DE9-9AA2-F1C22E50D79C}" v="4" dt="2022-04-08T12:07:30.208"/>
    <p1510:client id="{F29B4BAA-103E-C0D1-B6D5-B7A19DE5C2AB}" v="3" dt="2022-04-13T07:53:45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8F838-4E16-44C5-A905-2302F06FC1B3}" type="datetimeFigureOut">
              <a:rPr lang="fi-FI" smtClean="0"/>
              <a:t>13.4.2022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63231-DB94-4802-9B94-C63109C72CD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20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3DC0E-603D-C74E-B49B-2C68F55CC137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8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OMAn</a:t>
            </a:r>
            <a:r>
              <a:rPr lang="fi-FI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uudet: 3992 hlö (24.2–28.3.). 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63231-DB94-4802-9B94-C63109C72CD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8022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63231-DB94-4802-9B94-C63109C72CD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89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snow, person, sky&#10;&#10;Description automatically generated">
            <a:extLst>
              <a:ext uri="{FF2B5EF4-FFF2-40B4-BE49-F238E27FC236}">
                <a16:creationId xmlns:a16="http://schemas.microsoft.com/office/drawing/2014/main" id="{BBB599D6-F5B1-8B47-A8FE-F30B796A9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35708" y="10965"/>
            <a:ext cx="12263417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D137EC-8A68-0248-9B58-363493D2E3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543" y="0"/>
            <a:ext cx="2904915" cy="11247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57B978-C161-024C-9B70-BAB4A38E4814}"/>
              </a:ext>
            </a:extLst>
          </p:cNvPr>
          <p:cNvSpPr/>
          <p:nvPr userDrawn="1"/>
        </p:nvSpPr>
        <p:spPr>
          <a:xfrm>
            <a:off x="10733" y="5373216"/>
            <a:ext cx="12192000" cy="565448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5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Järjestöpäivät 2022</a:t>
            </a:r>
          </a:p>
        </p:txBody>
      </p:sp>
    </p:spTree>
    <p:extLst>
      <p:ext uri="{BB962C8B-B14F-4D97-AF65-F5344CB8AC3E}">
        <p14:creationId xmlns:p14="http://schemas.microsoft.com/office/powerpoint/2010/main" val="2834682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E1AD57-3FAF-5343-A64E-B2AC29C1724E}"/>
              </a:ext>
            </a:extLst>
          </p:cNvPr>
          <p:cNvSpPr/>
          <p:nvPr userDrawn="1"/>
        </p:nvSpPr>
        <p:spPr>
          <a:xfrm>
            <a:off x="0" y="0"/>
            <a:ext cx="12214088" cy="6858000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326B1B-7DA7-BA4A-AFDE-304FFE12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784"/>
            <a:ext cx="10515600" cy="1728192"/>
          </a:xfrm>
        </p:spPr>
        <p:txBody>
          <a:bodyPr anchor="b">
            <a:normAutofit/>
          </a:bodyPr>
          <a:lstStyle>
            <a:lvl1pPr algn="ctr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0226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5281-7D18-8B41-A86D-22A3E20BD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0440-A357-3749-8615-DDF9D09C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3656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20BB-34B8-7B4D-B2FF-ABFE4AD6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1" y="1052736"/>
            <a:ext cx="10515600" cy="685753"/>
          </a:xfrm>
        </p:spPr>
        <p:txBody>
          <a:bodyPr anchor="b" anchorCtr="0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66F8-8381-B645-B852-10EE468FF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191615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135DE-CC8D-954F-AFF6-AD5894B59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663" y="1916159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4021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20BB-34B8-7B4D-B2FF-ABFE4AD6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1" y="1052736"/>
            <a:ext cx="10515600" cy="685753"/>
          </a:xfrm>
        </p:spPr>
        <p:txBody>
          <a:bodyPr anchor="b" anchorCtr="0"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66F8-8381-B645-B852-10EE468FF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1916159"/>
            <a:ext cx="5181600" cy="41051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D7F353B-87B6-2847-AB03-F7C4B82975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0" y="1916113"/>
            <a:ext cx="5200650" cy="4105129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944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13B9-43B4-C94A-A8E9-EA626310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56071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524D-1190-3845-B36F-1DA85D13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636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61FF6-97D1-4644-BAA8-C626ABAB0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4636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70154A-8E73-B84E-9B6C-615601F72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704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9E5D0-3FAD-614F-A35A-F45099E87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7048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6521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C50C-05EB-534C-9963-8F2BE7ED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211263"/>
            <a:ext cx="10515600" cy="6857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9479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72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4C7717-E9A7-4648-BFB1-3927A76D65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137EC-8A68-0248-9B58-363493D2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3543" y="0"/>
            <a:ext cx="2904915" cy="112474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6F191E-FAB9-2849-88DF-3AC7EDCA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4824"/>
            <a:ext cx="10515600" cy="1728192"/>
          </a:xfrm>
        </p:spPr>
        <p:txBody>
          <a:bodyPr anchor="b">
            <a:normAutofit/>
          </a:bodyPr>
          <a:lstStyle>
            <a:lvl1pPr algn="ctr"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29FB1B-D834-9147-A473-E4E166590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61048"/>
            <a:ext cx="10515601" cy="1295400"/>
          </a:xfrm>
        </p:spPr>
        <p:txBody>
          <a:bodyPr/>
          <a:lstStyle>
            <a:lvl1pPr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36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D9D2AC-D47A-1049-A1EB-D361C64CF4C6}"/>
              </a:ext>
            </a:extLst>
          </p:cNvPr>
          <p:cNvSpPr/>
          <p:nvPr userDrawn="1"/>
        </p:nvSpPr>
        <p:spPr>
          <a:xfrm>
            <a:off x="19540" y="0"/>
            <a:ext cx="12192000" cy="6858000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DC3298-41FD-024C-ADB0-9DD478135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69" y="415862"/>
            <a:ext cx="9720264" cy="1728192"/>
          </a:xfrm>
        </p:spPr>
        <p:txBody>
          <a:bodyPr anchor="b">
            <a:normAutofit/>
          </a:bodyPr>
          <a:lstStyle>
            <a:lvl1pPr algn="ctr">
              <a:defRPr sz="2500" b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558C3E-611B-E542-A9E8-7768A2365A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3492" y="3612833"/>
            <a:ext cx="9145016" cy="3056527"/>
          </a:xfrm>
        </p:spPr>
        <p:txBody>
          <a:bodyPr/>
          <a:lstStyle>
            <a:lvl1pPr>
              <a:buClr>
                <a:schemeClr val="bg1"/>
              </a:buClr>
              <a:buFont typeface="Courier New" panose="02070309020205020404" pitchFamily="49" charset="0"/>
              <a:buChar char="o"/>
              <a:defRPr sz="22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 typeface="Courier New" panose="02070309020205020404" pitchFamily="49" charset="0"/>
              <a:buChar char="o"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027CEE8-5F29-5B46-8C82-1F36C22577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69" y="2433969"/>
            <a:ext cx="9720263" cy="544512"/>
          </a:xfrm>
        </p:spPr>
        <p:txBody>
          <a:bodyPr/>
          <a:lstStyle>
            <a:lvl1pPr algn="ctr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6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671E0E-A70B-B249-849D-13B069C8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1" y="1211263"/>
            <a:ext cx="10515600" cy="685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noProof="0" err="1"/>
              <a:t>Click</a:t>
            </a:r>
            <a:r>
              <a:rPr lang="sv-SE" noProof="0"/>
              <a:t> to </a:t>
            </a:r>
            <a:r>
              <a:rPr lang="sv-SE" noProof="0" err="1"/>
              <a:t>edit</a:t>
            </a:r>
            <a:r>
              <a:rPr lang="sv-SE" noProof="0"/>
              <a:t> Master </a:t>
            </a:r>
            <a:r>
              <a:rPr lang="sv-SE" noProof="0" err="1"/>
              <a:t>title</a:t>
            </a:r>
            <a:r>
              <a:rPr lang="sv-SE" noProof="0"/>
              <a:t>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5FF42-6E91-FA40-AE5D-05D6DABA5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538" y="2042908"/>
            <a:ext cx="10515600" cy="407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err="1"/>
              <a:t>Click</a:t>
            </a:r>
            <a:r>
              <a:rPr lang="sv-SE" noProof="0"/>
              <a:t> to </a:t>
            </a:r>
            <a:r>
              <a:rPr lang="sv-SE" noProof="0" err="1"/>
              <a:t>edit</a:t>
            </a:r>
            <a:r>
              <a:rPr lang="sv-SE" noProof="0"/>
              <a:t> Master text </a:t>
            </a:r>
            <a:r>
              <a:rPr lang="sv-SE" noProof="0" err="1"/>
              <a:t>styles</a:t>
            </a:r>
            <a:endParaRPr lang="sv-SE" noProof="0"/>
          </a:p>
          <a:p>
            <a:pPr lvl="1"/>
            <a:r>
              <a:rPr lang="sv-SE" noProof="0"/>
              <a:t>Second </a:t>
            </a:r>
            <a:r>
              <a:rPr lang="sv-SE" noProof="0" err="1"/>
              <a:t>level</a:t>
            </a:r>
            <a:endParaRPr lang="sv-SE" noProof="0"/>
          </a:p>
          <a:p>
            <a:pPr lvl="2"/>
            <a:r>
              <a:rPr lang="sv-SE" noProof="0" err="1"/>
              <a:t>Third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3"/>
            <a:r>
              <a:rPr lang="sv-SE" noProof="0" err="1"/>
              <a:t>Fourth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  <a:p>
            <a:pPr lvl="4"/>
            <a:r>
              <a:rPr lang="sv-SE" noProof="0" err="1"/>
              <a:t>Fifth</a:t>
            </a:r>
            <a:r>
              <a:rPr lang="sv-SE" noProof="0"/>
              <a:t> </a:t>
            </a:r>
            <a:r>
              <a:rPr lang="sv-SE" noProof="0" err="1"/>
              <a:t>level</a:t>
            </a:r>
            <a:endParaRPr lang="sv-SE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2C8C3-8B2F-4941-B88D-3DC6F246853E}"/>
              </a:ext>
            </a:extLst>
          </p:cNvPr>
          <p:cNvSpPr/>
          <p:nvPr userDrawn="1"/>
        </p:nvSpPr>
        <p:spPr>
          <a:xfrm>
            <a:off x="0" y="6367339"/>
            <a:ext cx="12192000" cy="476672"/>
          </a:xfrm>
          <a:prstGeom prst="rect">
            <a:avLst/>
          </a:prstGeom>
          <a:solidFill>
            <a:srgbClr val="D714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F8B078-DDCA-8C40-BC57-59F8224381D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3491" y="6218435"/>
            <a:ext cx="1350597" cy="5229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F71440-6C71-234B-85DA-35B580CAA917}"/>
              </a:ext>
            </a:extLst>
          </p:cNvPr>
          <p:cNvSpPr txBox="1"/>
          <p:nvPr userDrawn="1"/>
        </p:nvSpPr>
        <p:spPr>
          <a:xfrm>
            <a:off x="293076" y="6479901"/>
            <a:ext cx="480029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50" baseline="0">
                <a:solidFill>
                  <a:schemeClr val="bg1"/>
                </a:solidFill>
                <a:latin typeface="Verdana" panose="020B0604030504040204" pitchFamily="34" charset="0"/>
                <a:cs typeface="SignaOT-LightIta" panose="020B0504030101020102" pitchFamily="34" charset="77"/>
              </a:rPr>
              <a:t>Vapaaehtoistoiminta vastaanottokeskuksissa｜2022</a:t>
            </a:r>
          </a:p>
        </p:txBody>
      </p:sp>
    </p:spTree>
    <p:extLst>
      <p:ext uri="{BB962C8B-B14F-4D97-AF65-F5344CB8AC3E}">
        <p14:creationId xmlns:p14="http://schemas.microsoft.com/office/powerpoint/2010/main" val="249631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marL="892175" indent="-892175" algn="l" defTabSz="914400" rtl="0" eaLnBrk="1" fontAlgn="b" latinLnBrk="0" hangingPunct="1">
        <a:lnSpc>
          <a:spcPct val="90000"/>
        </a:lnSpc>
        <a:spcBef>
          <a:spcPct val="0"/>
        </a:spcBef>
        <a:buNone/>
        <a:tabLst/>
        <a:defRPr sz="4000" b="1" i="0" kern="1200" baseline="0">
          <a:solidFill>
            <a:srgbClr val="D71436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715963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4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069975" indent="-354013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20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422400" indent="-352425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822450" indent="-400050" algn="l" defTabSz="914400" rtl="0" eaLnBrk="1" latinLnBrk="0" hangingPunct="1">
        <a:lnSpc>
          <a:spcPct val="90000"/>
        </a:lnSpc>
        <a:spcBef>
          <a:spcPts val="500"/>
        </a:spcBef>
        <a:buClr>
          <a:srgbClr val="D71436"/>
        </a:buClr>
        <a:buSzPct val="100000"/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9">
          <p15:clr>
            <a:srgbClr val="F26B43"/>
          </p15:clr>
        </p15:guide>
        <p15:guide id="2" orient="horz" pos="754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pos="742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node/63024" TargetMode="External"/><Relationship Id="rId2" Type="http://schemas.openxmlformats.org/officeDocument/2006/relationships/hyperlink" Target="https://oma.punainenristi.fi/publicevents?search=kotoutumisen&amp;eventcategory=9&amp;eventtype=6&amp;isOnline=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rednet.punainenristi.fi/korona2020" TargetMode="External"/><Relationship Id="rId7" Type="http://schemas.openxmlformats.org/officeDocument/2006/relationships/hyperlink" Target="https://oma.punainenristi.fi/publicevents?search=Henkinen%20tuki&amp;eventcategory=14&amp;eventtype=6&amp;isOnline=-1" TargetMode="External"/><Relationship Id="rId2" Type="http://schemas.openxmlformats.org/officeDocument/2006/relationships/hyperlink" Target="https://www.pelastakaalapset.fi/kehittamis-ja-asiantuntijatyo/pakolaisuus-ja-lapset-liikkeella/lapsiystavalliset-tila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proppimateriaalit.fi/web/site-469611/state-jurdeobqgercytzr/front-page" TargetMode="External"/><Relationship Id="rId5" Type="http://schemas.openxmlformats.org/officeDocument/2006/relationships/hyperlink" Target="https://oma.punainenristi.fi/publicevents?search=peruskurssi&amp;eventcategory=14&amp;eventtype=6&amp;isOnline=-1" TargetMode="External"/><Relationship Id="rId4" Type="http://schemas.openxmlformats.org/officeDocument/2006/relationships/hyperlink" Target="https://vapaaehtoiset.punainenristi.fi/publicevents?eventcategory=9&amp;eventtype=6&amp;isOnline=-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ednet.punainenristi.fi/tyoelamamentoroint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proppimateriaalit.fi/web/site-63079/state-jurdcmbqgercytzr/front-pag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ekasin247.f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punainenristi.fi/hae-apua-ja-tukea/nuortenturvatalo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ma.punainenristi.fi/publicevents?search=kotoutumisen&amp;eventcategory=9&amp;eventtype=6&amp;isOnline=-1" TargetMode="External"/><Relationship Id="rId2" Type="http://schemas.openxmlformats.org/officeDocument/2006/relationships/hyperlink" Target="https://oma.punainenristi.fi/publicevents?search=perus&amp;eventcategory=14&amp;eventtype=6&amp;isOnline=-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oma.punainenristi.fi/publicevents?search=henki&amp;eventcategory=14&amp;eventtype=6&amp;isOnline=-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oppimateriaalit.fi/web/site-305374/state-jurdemrqgercytzr/front-page" TargetMode="External"/><Relationship Id="rId2" Type="http://schemas.openxmlformats.org/officeDocument/2006/relationships/hyperlink" Target="https://oma.punainenristi.fi/publicevents?search=perus&amp;eventcategory=14&amp;eventtype=6&amp;isOnline=-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dnet.punainenristi.fi/sites/rednet.mearra.com/files/filefield_paths/Ohje%20osastoille%20kertaluontoisen%20yst%C3%A4v%C3%A4toiminnan%20aloittamiseksi%202020%20%281%29.pdf" TargetMode="External"/><Relationship Id="rId4" Type="http://schemas.openxmlformats.org/officeDocument/2006/relationships/hyperlink" Target="https://oma.punainenristi.fi/publicevents?search=kotoutumisen&amp;eventcategory=9&amp;eventtype=6&amp;isOnline=-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node/46926" TargetMode="External"/><Relationship Id="rId2" Type="http://schemas.openxmlformats.org/officeDocument/2006/relationships/hyperlink" Target="https://rednet.punainenristi.fi/node/630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oma.punainenristi.fi/publicevents?search=perus&amp;eventcategory=14&amp;eventtype=6&amp;isOnline=-1" TargetMode="External"/><Relationship Id="rId4" Type="http://schemas.openxmlformats.org/officeDocument/2006/relationships/hyperlink" Target="https://oma.punainenristi.fi/publicevents?search=kotoutumisen&amp;eventcategory=9&amp;eventtype=6&amp;isOnline=-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node/49717" TargetMode="External"/><Relationship Id="rId2" Type="http://schemas.openxmlformats.org/officeDocument/2006/relationships/hyperlink" Target="https://oma.punainenristi.fi/publicevents?search=kotoutumisen&amp;eventcategory=9&amp;eventtype=6&amp;isOnline=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apaaehtoiset.punainenristi.fi/publicevents?eventcategory=9&amp;eventtype=6&amp;isOnline=-1" TargetMode="External"/><Relationship Id="rId3" Type="http://schemas.openxmlformats.org/officeDocument/2006/relationships/hyperlink" Target="https://leikkipaiva.fi/kerhomateriaalit/" TargetMode="External"/><Relationship Id="rId7" Type="http://schemas.openxmlformats.org/officeDocument/2006/relationships/hyperlink" Target="https://rednet.punainenristi.fi/rikostaustanselvittamin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ednet.punainenristi.fi/korona2020" TargetMode="External"/><Relationship Id="rId5" Type="http://schemas.openxmlformats.org/officeDocument/2006/relationships/hyperlink" Target="https://www.pelastakaalapset.fi/kehittamis-ja-asiantuntijatyo/pakolaisuus-ja-lapset-liikkeella/lapsiystavalliset-tilat/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www.leikkipankki.fi/haku" TargetMode="External"/><Relationship Id="rId9" Type="http://schemas.openxmlformats.org/officeDocument/2006/relationships/hyperlink" Target="https://oma.punainenristi.fi/publicevents?search=peruskurssi&amp;eventcategory=14&amp;eventtype=6&amp;isOnline=-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node/63025" TargetMode="External"/><Relationship Id="rId2" Type="http://schemas.openxmlformats.org/officeDocument/2006/relationships/hyperlink" Target="https://oma.punainenristi.fi/publicevents?search=kotoutumisen&amp;eventcategory=9&amp;eventtype=6&amp;isOnline=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dnet.punainenristi.fi/node/63026" TargetMode="External"/><Relationship Id="rId2" Type="http://schemas.openxmlformats.org/officeDocument/2006/relationships/hyperlink" Target="https://oma.punainenristi.fi/publicevents?search=kotoutumisen&amp;eventcategory=9&amp;eventtype=6&amp;isOnline=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A64EB-65AD-9747-98BE-EE7F1201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2451986"/>
            <a:ext cx="10515600" cy="1728192"/>
          </a:xfrm>
        </p:spPr>
        <p:txBody>
          <a:bodyPr>
            <a:normAutofit/>
          </a:bodyPr>
          <a:lstStyle/>
          <a:p>
            <a:r>
              <a:rPr lang="fi-FI">
                <a:latin typeface="Verdana"/>
                <a:ea typeface="Verdana"/>
              </a:rPr>
              <a:t>Vapaaehtoistoiminta vastaanottokeskuksissa ja</a:t>
            </a:r>
            <a:br>
              <a:rPr lang="fi-FI">
                <a:latin typeface="Verdana"/>
                <a:ea typeface="Verdana"/>
              </a:rPr>
            </a:br>
            <a:r>
              <a:rPr lang="fi-FI">
                <a:latin typeface="Verdana"/>
                <a:ea typeface="Verdana"/>
              </a:rPr>
              <a:t>hätämajoituksessa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0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4DD3-7FD0-4157-B753-CE9D48FE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617868"/>
            <a:ext cx="10515600" cy="685753"/>
          </a:xfrm>
        </p:spPr>
        <p:txBody>
          <a:bodyPr/>
          <a:lstStyle/>
          <a:p>
            <a:r>
              <a:rPr lang="fi-FI"/>
              <a:t>Kielikerho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6A9F3-274E-403E-A1A3-5268C1239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44" y="1505102"/>
            <a:ext cx="6051549" cy="4628997"/>
          </a:xfrm>
        </p:spPr>
        <p:txBody>
          <a:bodyPr>
            <a:normAutofit/>
          </a:bodyPr>
          <a:lstStyle/>
          <a:p>
            <a:r>
              <a:rPr lang="fi-FI" sz="2000"/>
              <a:t>Et tarvitse opettajan taitoja toimiaksesi Punaisen Ristin vapaaehtoisena kielikerhon ohjaajana – halu keskustella erilaisista asioista suomen kielellä riittää.</a:t>
            </a:r>
          </a:p>
          <a:p>
            <a:r>
              <a:rPr lang="fi-FI" sz="2000"/>
              <a:t>Kielikerhoissa harjoitellaan arkikielen käyttöä puhumalla ja kerhot toimivat siten lisätukena viranomaisten tarjoamille kursseille.</a:t>
            </a:r>
          </a:p>
          <a:p>
            <a:r>
              <a:rPr lang="fi-FI" sz="2000"/>
              <a:t>Koulutuspolku: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800">
                <a:hlinkClick r:id="rId2"/>
              </a:rPr>
              <a:t>Kotoutumisen tukena</a:t>
            </a:r>
            <a:r>
              <a:rPr lang="fi-FI" sz="1800"/>
              <a:t> –koulutus</a:t>
            </a:r>
          </a:p>
          <a:p>
            <a:r>
              <a:rPr lang="fi-FI" sz="2000"/>
              <a:t>Lisätietoa: </a:t>
            </a:r>
            <a:r>
              <a:rPr lang="fi-FI" sz="2000">
                <a:hlinkClick r:id="rId3"/>
              </a:rPr>
              <a:t>https://rednet.punainenristi.fi/node/63024</a:t>
            </a:r>
            <a:r>
              <a:rPr lang="fi-FI" sz="2000"/>
              <a:t> </a:t>
            </a:r>
          </a:p>
        </p:txBody>
      </p:sp>
      <p:pic>
        <p:nvPicPr>
          <p:cNvPr id="5" name="Picture 4" descr="A few people writing on paper&#10;&#10;Description automatically generated with low confidence">
            <a:extLst>
              <a:ext uri="{FF2B5EF4-FFF2-40B4-BE49-F238E27FC236}">
                <a16:creationId xmlns:a16="http://schemas.microsoft.com/office/drawing/2014/main" id="{0CD7FA4F-E193-4A34-9D4B-7C893C5E6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1505102"/>
            <a:ext cx="5270500" cy="3511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A8B046-95A8-4A4C-BFAC-8D48FCC7BD6B}"/>
              </a:ext>
            </a:extLst>
          </p:cNvPr>
          <p:cNvSpPr txBox="1"/>
          <p:nvPr/>
        </p:nvSpPr>
        <p:spPr>
          <a:xfrm>
            <a:off x="10113470" y="5016573"/>
            <a:ext cx="1993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Verdana" panose="020B0604030504040204" pitchFamily="34" charset="0"/>
                <a:ea typeface="Verdana" panose="020B0604030504040204" pitchFamily="34" charset="0"/>
              </a:rPr>
              <a:t>Kuva: SPR, Liisa Takala</a:t>
            </a:r>
          </a:p>
        </p:txBody>
      </p:sp>
    </p:spTree>
    <p:extLst>
      <p:ext uri="{BB962C8B-B14F-4D97-AF65-F5344CB8AC3E}">
        <p14:creationId xmlns:p14="http://schemas.microsoft.com/office/powerpoint/2010/main" val="366942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E48E0A-F4E2-4D46-9097-AE0364EA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336"/>
            <a:ext cx="10515600" cy="685753"/>
          </a:xfrm>
        </p:spPr>
        <p:txBody>
          <a:bodyPr anchor="b">
            <a:noAutofit/>
          </a:bodyPr>
          <a:lstStyle/>
          <a:p>
            <a:r>
              <a:rPr lang="fi-FI" sz="3200"/>
              <a:t>Nuorten hengailupaikka tai kaverikahvila vastaanottokeskuksessa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BD466D-7E05-4048-9B48-E6DD88033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295400"/>
            <a:ext cx="7493454" cy="54006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3220" indent="-363220"/>
            <a:r>
              <a:rPr lang="fi-FI" sz="1600">
                <a:latin typeface="Verdana"/>
                <a:ea typeface="Verdana"/>
              </a:rPr>
              <a:t>Ukrainasta saapuvien perheiden alaikäiset nuoret tarvitsevat vastaanottokeskuksissa ennen kaikkea omaa tilaa ja omanikäistä seuraa.</a:t>
            </a:r>
            <a:endParaRPr lang="en-US" sz="1600">
              <a:latin typeface="Verdana"/>
              <a:ea typeface="Verdana"/>
            </a:endParaRPr>
          </a:p>
          <a:p>
            <a:pPr marL="363220" indent="-363220"/>
            <a:r>
              <a:rPr lang="fi-FI" sz="1600">
                <a:latin typeface="Verdana"/>
                <a:ea typeface="Verdana"/>
              </a:rPr>
              <a:t>Nuorille voi järjestää:</a:t>
            </a:r>
          </a:p>
          <a:p>
            <a:pPr marL="715645" lvl="1">
              <a:buFont typeface="Wingdings" panose="05000000000000000000" pitchFamily="2" charset="2"/>
              <a:buChar char="§"/>
            </a:pPr>
            <a:r>
              <a:rPr lang="fi-FI" sz="1400">
                <a:latin typeface="Verdana"/>
                <a:ea typeface="Verdana"/>
              </a:rPr>
              <a:t>Oman tilan, jossa esim. kalusteita rentoon oleskeluun, pelikonsoleita, lautapelejä jne. (huom. näitä voi pyytää myös lahjoituksina).</a:t>
            </a:r>
          </a:p>
          <a:p>
            <a:pPr marL="715645" lvl="1">
              <a:buFont typeface="Wingdings" panose="05000000000000000000" pitchFamily="2" charset="2"/>
              <a:buChar char="§"/>
            </a:pPr>
            <a:r>
              <a:rPr lang="fi-FI" sz="1400">
                <a:latin typeface="Verdana"/>
                <a:ea typeface="Verdana"/>
              </a:rPr>
              <a:t>Säännöllistä, matalan kynnyksen kaverikahvilatoimintaa esim. paikallisten nuorten vapaaehtoisten suunnittelemana ja pitämänä.</a:t>
            </a:r>
          </a:p>
          <a:p>
            <a:pPr marL="363220" indent="-363220"/>
            <a:r>
              <a:rPr lang="fi-FI" sz="1600">
                <a:latin typeface="Verdana"/>
                <a:ea typeface="Verdana"/>
              </a:rPr>
              <a:t>Huomioitavaa:</a:t>
            </a:r>
          </a:p>
          <a:p>
            <a:pPr marL="638175" lvl="1" indent="-285750">
              <a:buFont typeface="Wingdings" panose="05000000000000000000" pitchFamily="2" charset="2"/>
              <a:buChar char="§"/>
            </a:pPr>
            <a:r>
              <a:rPr lang="fi-FI" sz="1400">
                <a:latin typeface="Verdana"/>
                <a:ea typeface="Verdana"/>
              </a:rPr>
              <a:t>Suosittelemme tutustumaan </a:t>
            </a:r>
            <a:r>
              <a:rPr lang="fi-FI" sz="1400">
                <a:latin typeface="Verdana"/>
                <a:ea typeface="Verdana"/>
                <a:hlinkClick r:id="rId2"/>
              </a:rPr>
              <a:t>Pelastakaa Lasten Lapsiystävällisen tilan konseptiin</a:t>
            </a:r>
            <a:endParaRPr lang="fi-FI" sz="1400">
              <a:latin typeface="Verdana"/>
              <a:ea typeface="Verdana"/>
            </a:endParaRPr>
          </a:p>
          <a:p>
            <a:pPr marL="648970" lvl="1" indent="-285750">
              <a:buFont typeface="Wingdings" panose="05000000000000000000" pitchFamily="2" charset="2"/>
              <a:buChar char="§"/>
            </a:pPr>
            <a:r>
              <a:rPr lang="fi-FI" sz="1400">
                <a:latin typeface="Verdana"/>
                <a:ea typeface="Verdana"/>
              </a:rPr>
              <a:t>Huomioithan terveysturvallisuuden ja </a:t>
            </a:r>
            <a:r>
              <a:rPr lang="fi-FI" sz="1400">
                <a:latin typeface="Verdana"/>
                <a:ea typeface="Verdana"/>
                <a:hlinkClick r:id="rId3"/>
              </a:rPr>
              <a:t>ohjeet</a:t>
            </a:r>
            <a:endParaRPr lang="fi-FI" sz="1400">
              <a:latin typeface="Verdana"/>
              <a:ea typeface="Verdana"/>
            </a:endParaRPr>
          </a:p>
          <a:p>
            <a:pPr marL="363220" indent="-363220"/>
            <a:r>
              <a:rPr lang="fi-FI" sz="1600">
                <a:latin typeface="Verdana"/>
                <a:ea typeface="Verdana"/>
              </a:rPr>
              <a:t>Koulutuspolku: </a:t>
            </a:r>
          </a:p>
          <a:p>
            <a:pPr lvl="2" indent="-353695">
              <a:buFont typeface="Wingdings" panose="05000000000000000000" pitchFamily="2" charset="2"/>
              <a:buChar char="§"/>
            </a:pPr>
            <a:r>
              <a:rPr lang="fi-FI" sz="1400">
                <a:latin typeface="Verdana"/>
                <a:ea typeface="Verdana"/>
              </a:rPr>
              <a:t>Kotoutumisen tukena -koulutus, valitse </a:t>
            </a:r>
            <a:r>
              <a:rPr lang="fi-FI" sz="1400">
                <a:latin typeface="Verdana"/>
                <a:ea typeface="Verdana"/>
                <a:hlinkClick r:id="rId4"/>
              </a:rPr>
              <a:t>täältä</a:t>
            </a:r>
            <a:endParaRPr lang="fi-FI" sz="1400">
              <a:latin typeface="Verdana"/>
              <a:ea typeface="Verdana"/>
            </a:endParaRPr>
          </a:p>
          <a:p>
            <a:pPr marL="1069657" lvl="2">
              <a:buFont typeface="Wingdings" panose="05000000000000000000" pitchFamily="2" charset="2"/>
              <a:buChar char="§"/>
            </a:pPr>
            <a:r>
              <a:rPr lang="fi-FI" sz="1400">
                <a:latin typeface="Verdana"/>
                <a:ea typeface="Verdana"/>
              </a:rPr>
              <a:t>Ystävätoiminnan peruskurssi, valitse </a:t>
            </a:r>
            <a:r>
              <a:rPr lang="fi-FI" sz="1400">
                <a:latin typeface="Verdana"/>
                <a:ea typeface="Verdana"/>
                <a:hlinkClick r:id="rId5"/>
              </a:rPr>
              <a:t>täältä</a:t>
            </a:r>
            <a:endParaRPr lang="fi-FI" sz="1400">
              <a:latin typeface="Verdana"/>
              <a:ea typeface="Verdana"/>
            </a:endParaRPr>
          </a:p>
          <a:p>
            <a:pPr marL="1069657" lvl="2">
              <a:buFont typeface="Wingdings" panose="05000000000000000000" pitchFamily="2" charset="2"/>
              <a:buChar char="§"/>
            </a:pPr>
            <a:r>
              <a:rPr lang="fi-FI" sz="1400">
                <a:latin typeface="Verdana"/>
                <a:ea typeface="Verdana"/>
              </a:rPr>
              <a:t>Suositeltava lisäkoulutus: </a:t>
            </a:r>
            <a:endParaRPr lang="fi-FI" sz="1400">
              <a:ea typeface="Verdana"/>
            </a:endParaRPr>
          </a:p>
          <a:p>
            <a:pPr lvl="3" indent="-353695">
              <a:buFont typeface="Arial" panose="020B0604020202020204" pitchFamily="34" charset="0"/>
              <a:buChar char="•"/>
            </a:pPr>
            <a:r>
              <a:rPr lang="fi-FI" sz="1400">
                <a:latin typeface="Verdana"/>
                <a:ea typeface="Verdana"/>
              </a:rPr>
              <a:t>Henkinen tuki ystäville: joko </a:t>
            </a:r>
            <a:r>
              <a:rPr lang="fi-FI" sz="1400">
                <a:latin typeface="Verdana"/>
                <a:ea typeface="Verdana"/>
                <a:hlinkClick r:id="rId6"/>
              </a:rPr>
              <a:t>itseopiskelumateriaalina</a:t>
            </a:r>
            <a:r>
              <a:rPr lang="fi-FI" sz="1400">
                <a:latin typeface="Verdana"/>
                <a:ea typeface="Verdana"/>
              </a:rPr>
              <a:t> tai </a:t>
            </a:r>
            <a:r>
              <a:rPr lang="fi-FI" sz="1400">
                <a:latin typeface="Verdana"/>
                <a:ea typeface="Verdana"/>
                <a:hlinkClick r:id="rId7"/>
              </a:rPr>
              <a:t>kouluttajan johdolla</a:t>
            </a:r>
            <a:r>
              <a:rPr lang="fi-FI" sz="1400">
                <a:latin typeface="Verdana"/>
                <a:ea typeface="Verdana"/>
              </a:rPr>
              <a:t>.</a:t>
            </a:r>
          </a:p>
          <a:p>
            <a:pPr lvl="3" indent="-353695">
              <a:buFont typeface="Arial" panose="020B0604020202020204" pitchFamily="34" charset="0"/>
              <a:buChar char="•"/>
            </a:pPr>
            <a:r>
              <a:rPr lang="fi-FI" sz="1400">
                <a:latin typeface="Verdana"/>
                <a:ea typeface="Verdana"/>
              </a:rPr>
              <a:t>Haavoittuvassa asemassa olevan maahanmuuttajan henkinen tuki</a:t>
            </a:r>
            <a:endParaRPr lang="fi-FI" sz="1400">
              <a:ea typeface="Verdana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FEF5DF5-DEDD-41AD-86A8-E59CF1FEF915}"/>
              </a:ext>
            </a:extLst>
          </p:cNvPr>
          <p:cNvSpPr txBox="1"/>
          <p:nvPr/>
        </p:nvSpPr>
        <p:spPr>
          <a:xfrm>
            <a:off x="8746262" y="5162610"/>
            <a:ext cx="3036163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fi-FI" sz="1100">
                <a:latin typeface="Verdana"/>
                <a:ea typeface="Verdana"/>
              </a:rPr>
              <a:t>Kuva: SPR, Teemu </a:t>
            </a:r>
            <a:r>
              <a:rPr lang="fi-FI" sz="1100" err="1">
                <a:latin typeface="Verdana"/>
                <a:ea typeface="Verdana"/>
              </a:rPr>
              <a:t>Ullgrén</a:t>
            </a:r>
            <a:endParaRPr lang="fi-FI" sz="1100" err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Kuvan paikkamerkki 10" descr="Kuva, joka sisältää kohteen henkilö, seinä, sisä, poseeraaminen&#10;&#10;Kuvaus luotu automaattisesti">
            <a:extLst>
              <a:ext uri="{FF2B5EF4-FFF2-40B4-BE49-F238E27FC236}">
                <a16:creationId xmlns:a16="http://schemas.microsoft.com/office/drawing/2014/main" id="{8ED25EA9-61E6-4A1F-A48A-113C0AFA05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r="7746"/>
          <a:stretch>
            <a:fillRect/>
          </a:stretch>
        </p:blipFill>
        <p:spPr>
          <a:xfrm>
            <a:off x="7734206" y="1967037"/>
            <a:ext cx="4048219" cy="3195573"/>
          </a:xfrm>
        </p:spPr>
      </p:pic>
    </p:spTree>
    <p:extLst>
      <p:ext uri="{BB962C8B-B14F-4D97-AF65-F5344CB8AC3E}">
        <p14:creationId xmlns:p14="http://schemas.microsoft.com/office/powerpoint/2010/main" val="365425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D918-A5EF-4DBC-B5A2-51B1972D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556"/>
            <a:ext cx="10515600" cy="685753"/>
          </a:xfrm>
        </p:spPr>
        <p:txBody>
          <a:bodyPr/>
          <a:lstStyle/>
          <a:p>
            <a:r>
              <a:rPr lang="fi-FI"/>
              <a:t>Työelämämentorointi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95EA6-EEA9-4099-9D40-304569021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523"/>
            <a:ext cx="10515600" cy="4072884"/>
          </a:xfrm>
        </p:spPr>
        <p:txBody>
          <a:bodyPr>
            <a:normAutofit/>
          </a:bodyPr>
          <a:lstStyle/>
          <a:p>
            <a:r>
              <a:rPr lang="fi-FI" sz="2000"/>
              <a:t>Monilla maahanmuuttajataustaisilla ei ole kokemusta ja tietämystä suomalaisen työelämän pelisäännöistä.</a:t>
            </a:r>
          </a:p>
          <a:p>
            <a:r>
              <a:rPr lang="fi-FI" sz="2000"/>
              <a:t>Työelämämentori auttaa omalla osaamisellaan kasvattamaan maahan muuttaneen työelämävalmiuksia. </a:t>
            </a:r>
          </a:p>
          <a:p>
            <a:r>
              <a:rPr lang="fi-FI" sz="2000"/>
              <a:t>Mentorointi kestää n. 2 kuukautta ja siihen sisältyy 6 muutaman tunnin mittaista tapaamista mentoroitavien kanssa. </a:t>
            </a:r>
          </a:p>
          <a:p>
            <a:r>
              <a:rPr lang="fi-FI" sz="2000"/>
              <a:t>Mentorit perehdytetään tehtäviin. </a:t>
            </a:r>
          </a:p>
          <a:p>
            <a:r>
              <a:rPr lang="fi-FI" sz="2000"/>
              <a:t>Mentoroitavat saavat todistuksen ja digitaalisen osaamismerkin.</a:t>
            </a:r>
          </a:p>
          <a:p>
            <a:r>
              <a:rPr lang="fi-FI" sz="2000"/>
              <a:t>Lisätietoa: </a:t>
            </a:r>
            <a:r>
              <a:rPr lang="fi-FI" sz="2000">
                <a:hlinkClick r:id="rId2"/>
              </a:rPr>
              <a:t>https://rednet.punainenristi.fi/tyoelamamentorointi</a:t>
            </a:r>
            <a:r>
              <a:rPr lang="fi-FI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41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143897-4E6F-43FC-B09D-34425A9A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538" y="883017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fi-FI"/>
              <a:t>Terveyspiste vastaanottokeskuksessa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33685D-6DF3-4091-8AE0-0A20718E7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63220" indent="-363220"/>
            <a:r>
              <a:rPr lang="fi-FI" sz="2000">
                <a:latin typeface="Verdana"/>
                <a:ea typeface="Verdana"/>
              </a:rPr>
              <a:t>Kysy vastaanottokeskuksesta ensin, onko siellä tarvetta </a:t>
            </a:r>
            <a:r>
              <a:rPr lang="fi-FI" sz="2000" err="1">
                <a:latin typeface="Verdana"/>
                <a:ea typeface="Verdana"/>
              </a:rPr>
              <a:t>terveypisteelle</a:t>
            </a:r>
            <a:r>
              <a:rPr lang="fi-FI" sz="2000">
                <a:latin typeface="Verdana"/>
                <a:ea typeface="Verdana"/>
              </a:rPr>
              <a:t>.</a:t>
            </a:r>
          </a:p>
          <a:p>
            <a:pPr marL="363220" indent="-363220"/>
            <a:r>
              <a:rPr lang="fi-FI" sz="2000">
                <a:latin typeface="Verdana"/>
                <a:ea typeface="Verdana"/>
              </a:rPr>
              <a:t>Terveyspisteellä annetaan terveysneuvontaa, keskustelutukea ja ohjataan tarvittaessa eteenpäin.</a:t>
            </a:r>
            <a:endParaRPr lang="en-US" sz="2000"/>
          </a:p>
          <a:p>
            <a:pPr marL="363220" indent="-363220"/>
            <a:r>
              <a:rPr lang="fi-FI" sz="2000">
                <a:latin typeface="Verdana"/>
                <a:ea typeface="Verdana"/>
              </a:rPr>
              <a:t>Terveyspisteessä on paikalla ainakin yksi terveydenhuollon ammattihenkilö, joka vastaa terveysneuvonnasta.</a:t>
            </a:r>
          </a:p>
          <a:p>
            <a:pPr marL="363220" indent="-363220"/>
            <a:r>
              <a:rPr lang="fi-FI" sz="2000">
                <a:latin typeface="Verdana"/>
                <a:ea typeface="Verdana"/>
              </a:rPr>
              <a:t>Terveyspisteen vastuuvapaaehtoinen tulee olla perehdytettynä toimintaan joko työntekijän, kouluttajan tai terveyspisteessä toimivan kokeneen vapaaehtoisen toimesta.</a:t>
            </a:r>
          </a:p>
          <a:p>
            <a:pPr marL="363220" indent="-363220"/>
            <a:r>
              <a:rPr lang="fi-FI" sz="2000">
                <a:latin typeface="Verdana"/>
                <a:ea typeface="Verdana"/>
              </a:rPr>
              <a:t>Uusi vapaaehtoinen perehdytetään toimintaan terveyspistevapaaehtoisten toimesta. Terveydenedistämisen verkkoperehdytys on kuitenkin erittäin suositeltua suorittaa. </a:t>
            </a:r>
            <a:br>
              <a:rPr lang="fi-FI" sz="2000">
                <a:latin typeface="Verdana"/>
                <a:ea typeface="Verdana"/>
              </a:rPr>
            </a:br>
            <a:br>
              <a:rPr lang="fi-FI" sz="2000">
                <a:latin typeface="Verdana"/>
                <a:ea typeface="Verdana"/>
              </a:rPr>
            </a:br>
            <a:r>
              <a:rPr lang="fi-FI" sz="2000">
                <a:latin typeface="Verdana"/>
                <a:ea typeface="Verdana"/>
                <a:hlinkClick r:id="rId2"/>
              </a:rPr>
              <a:t>Linkki verkkoperehdytykseen</a:t>
            </a:r>
            <a:endParaRPr lang="fi-FI" sz="20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2696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CB32-669C-4510-88F5-932460C5D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Muita ajankohtaisia vapaaehtoistehtäviä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7BAB8-59E8-41F0-8ED7-16A27818E19F}"/>
              </a:ext>
            </a:extLst>
          </p:cNvPr>
          <p:cNvSpPr txBox="1"/>
          <p:nvPr/>
        </p:nvSpPr>
        <p:spPr>
          <a:xfrm>
            <a:off x="3008132" y="5911508"/>
            <a:ext cx="285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Verdana" panose="020B0604030504040204" pitchFamily="34" charset="0"/>
                <a:ea typeface="Verdana" panose="020B0604030504040204" pitchFamily="34" charset="0"/>
              </a:rPr>
              <a:t>Kuva: SPR, Susanna </a:t>
            </a:r>
            <a:r>
              <a:rPr lang="fi-FI" sz="1200" err="1">
                <a:latin typeface="Verdana" panose="020B0604030504040204" pitchFamily="34" charset="0"/>
                <a:ea typeface="Verdana" panose="020B0604030504040204" pitchFamily="34" charset="0"/>
              </a:rPr>
              <a:t>Chazalmartin</a:t>
            </a:r>
            <a:endParaRPr lang="fi-FI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A person playing pool&#10;&#10;Description automatically generated with medium confidence">
            <a:extLst>
              <a:ext uri="{FF2B5EF4-FFF2-40B4-BE49-F238E27FC236}">
                <a16:creationId xmlns:a16="http://schemas.microsoft.com/office/drawing/2014/main" id="{76ED6C2B-1067-4DEA-AA0D-F01C97C7A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86" y="2028825"/>
            <a:ext cx="5830413" cy="388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1CFB-E346-4D7D-B36C-5F862980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1" y="1211263"/>
            <a:ext cx="5369666" cy="685753"/>
          </a:xfrm>
        </p:spPr>
        <p:txBody>
          <a:bodyPr/>
          <a:lstStyle/>
          <a:p>
            <a:r>
              <a:rPr lang="fi-FI" err="1"/>
              <a:t>Sekasin-chat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C955-53CA-4ED7-973C-E0AE3960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538" y="2042908"/>
            <a:ext cx="5372079" cy="4072884"/>
          </a:xfrm>
        </p:spPr>
        <p:txBody>
          <a:bodyPr/>
          <a:lstStyle/>
          <a:p>
            <a:r>
              <a:rPr lang="fi-FI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Nuoret hakevat nyt suurella joukolla keskusteluapua </a:t>
            </a:r>
            <a:r>
              <a:rPr lang="fi-FI" b="0" i="0" err="1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Sekasin-chatista</a:t>
            </a:r>
            <a:r>
              <a:rPr lang="fi-FI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 ja Ukrainan konflikti huolettaa heitä paljon. </a:t>
            </a:r>
          </a:p>
          <a:p>
            <a:r>
              <a:rPr lang="fi-FI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Tule vapaaehtoiseksi, sinua todella tarvitaan! </a:t>
            </a:r>
          </a:p>
          <a:p>
            <a:r>
              <a:rPr lang="fi-FI" b="0" i="0" u="none" strike="noStrike">
                <a:solidFill>
                  <a:srgbClr val="0066CC"/>
                </a:solidFill>
                <a:effectLst/>
                <a:latin typeface="Arial" panose="020B0604020202020204" pitchFamily="34" charset="0"/>
                <a:hlinkClick r:id="rId2"/>
              </a:rPr>
              <a:t>https://sekasin247.fi</a:t>
            </a:r>
            <a:endParaRPr lang="fi-FI" b="0" i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fi-FI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A71480B-6C20-4346-B365-A90A02B1E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124112"/>
            <a:ext cx="4157097" cy="485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6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07266-DD3B-436F-A6B5-16838714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238"/>
            <a:ext cx="10515600" cy="685753"/>
          </a:xfrm>
        </p:spPr>
        <p:txBody>
          <a:bodyPr/>
          <a:lstStyle/>
          <a:p>
            <a:r>
              <a:rPr lang="fi-FI"/>
              <a:t>Tukea nuorille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02941-FDFF-460D-81B3-CAA2A414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63" y="1557133"/>
            <a:ext cx="5730112" cy="4072884"/>
          </a:xfrm>
        </p:spPr>
        <p:txBody>
          <a:bodyPr>
            <a:normAutofit lnSpcReduction="10000"/>
          </a:bodyPr>
          <a:lstStyle/>
          <a:p>
            <a:r>
              <a:rPr lang="fi-FI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Nuorten turvataloilla tarvitaan juuri nyt vapaaehtoisia tilapäismajoitukseen. Lisätietoa saat verkkosivuiltamme ja tai lähimmältä turvataloltasi</a:t>
            </a:r>
            <a:r>
              <a:rPr lang="fi-FI">
                <a:solidFill>
                  <a:srgbClr val="241F2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fi-FI" b="0" i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Turvatalot auttavat vuorokauden ympäri, vuoden jokaisena päivänä. </a:t>
            </a:r>
          </a:p>
          <a:p>
            <a:r>
              <a:rPr lang="fi-FI" b="0" i="0" u="none" strike="noStrike">
                <a:solidFill>
                  <a:srgbClr val="0066CC"/>
                </a:solidFill>
                <a:effectLst/>
                <a:latin typeface="Arial" panose="020B0604020202020204" pitchFamily="34" charset="0"/>
                <a:hlinkClick r:id="rId2"/>
              </a:rPr>
              <a:t>https://www.punainenristi.fi/hae-apua-ja-tukea/nuortenturvatalot/</a:t>
            </a:r>
            <a:endParaRPr lang="fi-FI"/>
          </a:p>
        </p:txBody>
      </p:sp>
      <p:pic>
        <p:nvPicPr>
          <p:cNvPr id="5" name="Picture 4" descr="A picture containing outdoor, person, sky&#10;&#10;Description automatically generated">
            <a:extLst>
              <a:ext uri="{FF2B5EF4-FFF2-40B4-BE49-F238E27FC236}">
                <a16:creationId xmlns:a16="http://schemas.microsoft.com/office/drawing/2014/main" id="{435FEC79-3F12-4F04-BFBF-DE5B50586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95" y="1659629"/>
            <a:ext cx="5242580" cy="3538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6DDF9-32E4-42D1-8B53-E123E80C7D6D}"/>
              </a:ext>
            </a:extLst>
          </p:cNvPr>
          <p:cNvSpPr txBox="1"/>
          <p:nvPr/>
        </p:nvSpPr>
        <p:spPr>
          <a:xfrm>
            <a:off x="9606391" y="5265010"/>
            <a:ext cx="220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Verdana" panose="020B0604030504040204" pitchFamily="34" charset="0"/>
                <a:ea typeface="Verdana" panose="020B0604030504040204" pitchFamily="34" charset="0"/>
              </a:rPr>
              <a:t>Kuva: SPR, Joonas Brandt</a:t>
            </a:r>
          </a:p>
        </p:txBody>
      </p:sp>
    </p:spTree>
    <p:extLst>
      <p:ext uri="{BB962C8B-B14F-4D97-AF65-F5344CB8AC3E}">
        <p14:creationId xmlns:p14="http://schemas.microsoft.com/office/powerpoint/2010/main" val="178773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F965FC-E17B-43CA-BF82-6CCA10101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3" y="691785"/>
            <a:ext cx="11563351" cy="685753"/>
          </a:xfrm>
        </p:spPr>
        <p:txBody>
          <a:bodyPr anchor="b">
            <a:normAutofit/>
          </a:bodyPr>
          <a:lstStyle/>
          <a:p>
            <a:r>
              <a:rPr lang="fi-FI" sz="2400"/>
              <a:t>TERVETULOA osallistumaan Punaisen Ristin vapaaehtoistoimintaan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6F25E3-489E-4C29-B030-74B1F298F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363" y="1936751"/>
            <a:ext cx="5181600" cy="4105129"/>
          </a:xfrm>
        </p:spPr>
        <p:txBody>
          <a:bodyPr vert="horz" lIns="91440" tIns="45720" rIns="91440" bIns="45720" rtlCol="0">
            <a:normAutofit/>
          </a:bodyPr>
          <a:lstStyle/>
          <a:p>
            <a:pPr marL="363220" indent="-363220"/>
            <a:r>
              <a:rPr lang="fi-FI" sz="2400"/>
              <a:t>Uusia vapaaehtoistoiminnasta kiinnostuneita ilmoittautunut </a:t>
            </a:r>
            <a:r>
              <a:rPr lang="fi-FI" sz="2400" err="1"/>
              <a:t>OMAan</a:t>
            </a:r>
            <a:r>
              <a:rPr lang="fi-FI" sz="2400"/>
              <a:t> kuukauden aikana noin 4000.</a:t>
            </a:r>
          </a:p>
          <a:p>
            <a:pPr marL="0" indent="0">
              <a:buNone/>
            </a:pPr>
            <a:endParaRPr lang="fi-FI" sz="2400"/>
          </a:p>
          <a:p>
            <a:pPr>
              <a:buFont typeface="Wingdings" panose="05000000000000000000" pitchFamily="2" charset="2"/>
              <a:buChar char="Ø"/>
            </a:pPr>
            <a:r>
              <a:rPr lang="fi-FI" sz="2400"/>
              <a:t>Tarjolla paljon erilaisia vapaaehtoistehtäviä uusille ja vanhoille vapaaehtoisille eri puolella Suomea. </a:t>
            </a:r>
          </a:p>
          <a:p>
            <a:pPr marL="0" indent="0">
              <a:buNone/>
            </a:pPr>
            <a:endParaRPr lang="fi-FI" sz="2400"/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4C872603-DFA9-4960-BECD-7DABDD78F3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r="1218"/>
          <a:stretch/>
        </p:blipFill>
        <p:spPr>
          <a:xfrm>
            <a:off x="6311900" y="1916113"/>
            <a:ext cx="5200650" cy="410512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D5322-10F7-44D1-8D3D-745AA6AEF4B8}"/>
              </a:ext>
            </a:extLst>
          </p:cNvPr>
          <p:cNvSpPr txBox="1"/>
          <p:nvPr/>
        </p:nvSpPr>
        <p:spPr>
          <a:xfrm>
            <a:off x="6311900" y="6027715"/>
            <a:ext cx="2388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Verdana" panose="020B0604030504040204" pitchFamily="34" charset="0"/>
                <a:ea typeface="Verdana" panose="020B0604030504040204" pitchFamily="34" charset="0"/>
              </a:rPr>
              <a:t>Kuva: SPR, Heidi Makkonen</a:t>
            </a:r>
          </a:p>
        </p:txBody>
      </p:sp>
    </p:spTree>
    <p:extLst>
      <p:ext uri="{BB962C8B-B14F-4D97-AF65-F5344CB8AC3E}">
        <p14:creationId xmlns:p14="http://schemas.microsoft.com/office/powerpoint/2010/main" val="2845358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5D076C-64F6-4CEF-952D-570A9536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6" y="544513"/>
            <a:ext cx="11280774" cy="685753"/>
          </a:xfrm>
        </p:spPr>
        <p:txBody>
          <a:bodyPr>
            <a:noAutofit/>
          </a:bodyPr>
          <a:lstStyle/>
          <a:p>
            <a:r>
              <a:rPr lang="fi-FI" sz="3200"/>
              <a:t>Ystävänä henkilölle tai perheelle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182EDE-F9C4-41F8-A105-8AD73483F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6" y="1683384"/>
            <a:ext cx="8994774" cy="44507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3220" indent="-363220"/>
            <a:r>
              <a:rPr lang="fi-FI" sz="1800">
                <a:latin typeface="Verdana"/>
                <a:ea typeface="Verdana"/>
              </a:rPr>
              <a:t>Uudet vapaaehtoiset pääsevät helposti mukaan ystävätoimintaan osallistumalla 3 tunnin ystävätoiminnan peruskurssille. Sen jälkeen voi toimia ystävänä ja keskusteluseurana </a:t>
            </a:r>
            <a:r>
              <a:rPr lang="fi-FI" sz="1800" err="1">
                <a:latin typeface="Verdana"/>
                <a:ea typeface="Verdana"/>
              </a:rPr>
              <a:t>maahanmuuttaneelle</a:t>
            </a:r>
            <a:r>
              <a:rPr lang="fi-FI" sz="1800">
                <a:latin typeface="Verdana"/>
                <a:ea typeface="Verdana"/>
              </a:rPr>
              <a:t>, joko yhdelle henkilölle tai perheelle. </a:t>
            </a:r>
            <a:endParaRPr lang="fi-FI" sz="1800">
              <a:ea typeface="Verdana"/>
            </a:endParaRPr>
          </a:p>
          <a:p>
            <a:pPr marL="363220" indent="-363220"/>
            <a:r>
              <a:rPr lang="fi-FI" sz="1800">
                <a:latin typeface="Verdana"/>
                <a:ea typeface="Verdana"/>
              </a:rPr>
              <a:t>Huomioitavaa</a:t>
            </a:r>
          </a:p>
          <a:p>
            <a:pPr marL="715645" lvl="1">
              <a:buFont typeface="Wingdings" panose="05000000000000000000" pitchFamily="2" charset="2"/>
              <a:buChar char="§"/>
            </a:pPr>
            <a:r>
              <a:rPr lang="fi-FI" sz="1600">
                <a:latin typeface="Verdana"/>
                <a:ea typeface="Verdana"/>
              </a:rPr>
              <a:t>Vapaaehtoinen toimii tavallisen ihmisen taidoin. Tärkeintä on kuunnella ja olla läsnä.</a:t>
            </a:r>
          </a:p>
          <a:p>
            <a:pPr marL="715645" lvl="1">
              <a:buFont typeface="Wingdings" panose="05000000000000000000" pitchFamily="2" charset="2"/>
              <a:buChar char="§"/>
            </a:pPr>
            <a:r>
              <a:rPr lang="fi-FI" sz="1600">
                <a:latin typeface="Verdana"/>
                <a:ea typeface="Verdana"/>
              </a:rPr>
              <a:t>Koulutuksia järjestetään livenä ja verkossa. Kurssin jälkeen täytetään ystävävapaaehtoisen profiili </a:t>
            </a:r>
            <a:r>
              <a:rPr lang="fi-FI" sz="1600" err="1">
                <a:latin typeface="Verdana"/>
                <a:ea typeface="Verdana"/>
              </a:rPr>
              <a:t>OMAssa</a:t>
            </a:r>
            <a:r>
              <a:rPr lang="fi-FI" sz="1600">
                <a:latin typeface="Verdana"/>
                <a:ea typeface="Verdana"/>
              </a:rPr>
              <a:t> ja vapaaehtoinen päätyy osaston ystävävälitykseen.</a:t>
            </a:r>
          </a:p>
          <a:p>
            <a:pPr marL="715645" lvl="1">
              <a:buFont typeface="Wingdings" panose="05000000000000000000" pitchFamily="2" charset="2"/>
              <a:buChar char="§"/>
            </a:pPr>
            <a:r>
              <a:rPr lang="fi-FI" sz="1600">
                <a:latin typeface="Verdana"/>
                <a:ea typeface="Verdana"/>
              </a:rPr>
              <a:t>Vastaanottokeskus voi tiedustella osaston ystävävälityksestä vapaaehtoisia.</a:t>
            </a:r>
          </a:p>
          <a:p>
            <a:pPr marL="363220" indent="-363220"/>
            <a:r>
              <a:rPr lang="fi-FI" sz="1800">
                <a:latin typeface="Verdana"/>
                <a:ea typeface="Verdana"/>
              </a:rPr>
              <a:t>Koulutuspolku</a:t>
            </a:r>
          </a:p>
          <a:p>
            <a:pPr marL="715645" lvl="1">
              <a:buFont typeface="Wingdings" panose="05000000000000000000" pitchFamily="2" charset="2"/>
              <a:buChar char="§"/>
            </a:pPr>
            <a:r>
              <a:rPr lang="fi-FI" sz="1600">
                <a:latin typeface="Verdana"/>
                <a:ea typeface="Verdana"/>
                <a:hlinkClick r:id="rId2"/>
              </a:rPr>
              <a:t>Ystävätoiminnan peruskurssi </a:t>
            </a:r>
            <a:r>
              <a:rPr lang="fi-FI" sz="1600">
                <a:latin typeface="Verdana"/>
                <a:ea typeface="Verdana"/>
              </a:rPr>
              <a:t>livenä tai verkossa.</a:t>
            </a:r>
          </a:p>
          <a:p>
            <a:pPr marL="715645" lvl="1">
              <a:buFont typeface="Wingdings" panose="05000000000000000000" pitchFamily="2" charset="2"/>
              <a:buChar char="§"/>
            </a:pPr>
            <a:r>
              <a:rPr lang="fi-FI" sz="1600">
                <a:latin typeface="Verdana"/>
                <a:ea typeface="Verdana"/>
              </a:rPr>
              <a:t>Suositellaan </a:t>
            </a:r>
            <a:r>
              <a:rPr lang="fi-FI" sz="1600">
                <a:latin typeface="Verdana"/>
                <a:ea typeface="Verdana"/>
                <a:hlinkClick r:id="rId3"/>
              </a:rPr>
              <a:t>Kotoutumisen tukena </a:t>
            </a:r>
            <a:r>
              <a:rPr lang="fi-FI" sz="1600">
                <a:latin typeface="Verdana"/>
                <a:ea typeface="Verdana"/>
              </a:rPr>
              <a:t>-koulutusta livenä, verkossa tai itsenäisesti Itslearning-oppimisympäristössä.</a:t>
            </a:r>
          </a:p>
          <a:p>
            <a:pPr marL="715645" lvl="1">
              <a:buFont typeface="Wingdings" panose="05000000000000000000" pitchFamily="2" charset="2"/>
              <a:buChar char="§"/>
            </a:pPr>
            <a:r>
              <a:rPr lang="fi-FI" sz="1600" b="0" i="0">
                <a:solidFill>
                  <a:srgbClr val="241F20"/>
                </a:solidFill>
                <a:effectLst/>
                <a:ea typeface="Verdana" panose="020B0604030504040204" pitchFamily="34" charset="0"/>
              </a:rPr>
              <a:t>Suositellaan Henkinen tuki ystäville, Ukraina koulutuksia, joita löytyy </a:t>
            </a:r>
            <a:r>
              <a:rPr lang="fi-FI" sz="1600" b="0" i="0" u="none" strike="noStrike">
                <a:solidFill>
                  <a:srgbClr val="0066CC"/>
                </a:solidFill>
                <a:effectLst/>
                <a:ea typeface="Verdana" panose="020B0604030504040204" pitchFamily="34" charset="0"/>
                <a:hlinkClick r:id="rId4"/>
              </a:rPr>
              <a:t>täältä</a:t>
            </a:r>
            <a:r>
              <a:rPr lang="fi-FI" sz="1600" b="0" i="0">
                <a:solidFill>
                  <a:srgbClr val="241F20"/>
                </a:solidFill>
                <a:effectLst/>
                <a:ea typeface="Verdana" panose="020B0604030504040204" pitchFamily="34" charset="0"/>
              </a:rPr>
              <a:t>.</a:t>
            </a:r>
            <a:endParaRPr lang="fi-FI" sz="1600">
              <a:ea typeface="Verdana" panose="020B0604030504040204" pitchFamily="34" charset="0"/>
            </a:endParaRPr>
          </a:p>
        </p:txBody>
      </p:sp>
      <p:pic>
        <p:nvPicPr>
          <p:cNvPr id="5" name="Picture 4" descr="A picture containing person, person, blue&#10;&#10;Description automatically generated">
            <a:extLst>
              <a:ext uri="{FF2B5EF4-FFF2-40B4-BE49-F238E27FC236}">
                <a16:creationId xmlns:a16="http://schemas.microsoft.com/office/drawing/2014/main" id="{8C9561BB-63A6-4231-98D0-ABD8F4478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4" y="1607276"/>
            <a:ext cx="2722721" cy="4086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E8C951-B1B6-43C7-8973-0235579838FD}"/>
              </a:ext>
            </a:extLst>
          </p:cNvPr>
          <p:cNvSpPr txBox="1"/>
          <p:nvPr/>
        </p:nvSpPr>
        <p:spPr>
          <a:xfrm>
            <a:off x="9878011" y="5693912"/>
            <a:ext cx="220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Verdana" panose="020B0604030504040204" pitchFamily="34" charset="0"/>
                <a:ea typeface="Verdana" panose="020B0604030504040204" pitchFamily="34" charset="0"/>
              </a:rPr>
              <a:t>Kuva: SPR, Joonas Brandt</a:t>
            </a:r>
          </a:p>
        </p:txBody>
      </p:sp>
    </p:spTree>
    <p:extLst>
      <p:ext uri="{BB962C8B-B14F-4D97-AF65-F5344CB8AC3E}">
        <p14:creationId xmlns:p14="http://schemas.microsoft.com/office/powerpoint/2010/main" val="201549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40E440-750F-473A-90FA-213C4686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538" y="742208"/>
            <a:ext cx="10515600" cy="685753"/>
          </a:xfrm>
        </p:spPr>
        <p:txBody>
          <a:bodyPr/>
          <a:lstStyle/>
          <a:p>
            <a:r>
              <a:rPr lang="fi-FI"/>
              <a:t>Ystävätoiminnan kerta-apu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40166D-CB01-4F99-8B1F-A6EC1781D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200"/>
              <a:t>Ystävätoiminnan kerta-avun kautta voi tarjota asiointiapua keikkoina useammille apua tarvitseville. </a:t>
            </a:r>
          </a:p>
          <a:p>
            <a:r>
              <a:rPr lang="fi-FI" sz="2200"/>
              <a:t>Koulutettu vapaaehtoinen voi lähteä kaveriksi kauppaan, apteekkiin tai auttaa pienissä askareissa esim. muuton yhteydessä.</a:t>
            </a:r>
          </a:p>
          <a:p>
            <a:r>
              <a:rPr lang="fi-FI" sz="2200"/>
              <a:t>Koulutuspolku: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000"/>
              <a:t>Ystävätoiminnan peruskurssi </a:t>
            </a:r>
            <a:r>
              <a:rPr lang="fi-FI" sz="2000">
                <a:latin typeface="Verdana"/>
                <a:ea typeface="Verdana"/>
                <a:hlinkClick r:id="rId2"/>
              </a:rPr>
              <a:t>Ystävätoiminnan peruskurssi </a:t>
            </a:r>
            <a:r>
              <a:rPr lang="fi-FI" sz="2000">
                <a:latin typeface="Verdana"/>
                <a:ea typeface="Verdana"/>
              </a:rPr>
              <a:t>livenä tai verkossa.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000">
                <a:latin typeface="Verdana"/>
                <a:ea typeface="Verdana"/>
              </a:rPr>
              <a:t>Kerta-apu ystävätoiminnassa –koulutus tai </a:t>
            </a:r>
            <a:r>
              <a:rPr lang="fi-FI" sz="2000">
                <a:latin typeface="Verdana"/>
                <a:ea typeface="Verdana"/>
                <a:hlinkClick r:id="rId3"/>
              </a:rPr>
              <a:t>itseopiskelumateriaali</a:t>
            </a:r>
            <a:endParaRPr lang="fi-FI" sz="2000">
              <a:latin typeface="Verdana"/>
              <a:ea typeface="Verdana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000">
                <a:latin typeface="Verdana"/>
                <a:ea typeface="Verdana"/>
                <a:hlinkClick r:id="rId4"/>
              </a:rPr>
              <a:t>Kotoutumisen tukena </a:t>
            </a:r>
            <a:r>
              <a:rPr lang="fi-FI" sz="2000">
                <a:latin typeface="Verdana"/>
                <a:ea typeface="Verdana"/>
              </a:rPr>
              <a:t>-koulutus livenä, verkossa tai itsenäisesti Itslearning-oppimisympäristössä.</a:t>
            </a:r>
          </a:p>
          <a:p>
            <a:r>
              <a:rPr lang="fi-FI" sz="2200">
                <a:latin typeface="Verdana"/>
                <a:ea typeface="Verdana"/>
                <a:hlinkClick r:id="rId5"/>
              </a:rPr>
              <a:t>Vinkkejä toiminnan käynnistämiseen</a:t>
            </a:r>
            <a:endParaRPr lang="fi-FI" sz="2200">
              <a:latin typeface="Verdana"/>
              <a:ea typeface="Verdana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94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B50ACD-7E0B-498C-8F8A-BF4A9BCE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633747"/>
            <a:ext cx="10862846" cy="685753"/>
          </a:xfrm>
        </p:spPr>
        <p:txBody>
          <a:bodyPr>
            <a:normAutofit fontScale="90000"/>
          </a:bodyPr>
          <a:lstStyle/>
          <a:p>
            <a:r>
              <a:rPr lang="fi-FI">
                <a:latin typeface="Verdana"/>
                <a:ea typeface="Verdana"/>
              </a:rPr>
              <a:t>Kohtaamispaikka vastaanottokeskuksissa tai tila yksityismajoituksessa oleville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37D286-98CF-4CC0-9413-0D8588E81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014333"/>
            <a:ext cx="6906199" cy="40728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3220" indent="-363220"/>
            <a:r>
              <a:rPr lang="fi-FI" sz="2000">
                <a:latin typeface="Verdana"/>
                <a:ea typeface="Verdana"/>
              </a:rPr>
              <a:t>Vapaaehtoiset voivat järjestää </a:t>
            </a:r>
            <a:r>
              <a:rPr lang="fi-FI" sz="2000">
                <a:latin typeface="Verdana"/>
                <a:ea typeface="Verdana"/>
                <a:hlinkClick r:id="rId2"/>
              </a:rPr>
              <a:t>kohtaamispaikan</a:t>
            </a:r>
            <a:r>
              <a:rPr lang="fi-FI" sz="2000">
                <a:latin typeface="Verdana"/>
                <a:ea typeface="Verdana"/>
              </a:rPr>
              <a:t> tai </a:t>
            </a:r>
            <a:r>
              <a:rPr lang="fi-FI" sz="2000">
                <a:latin typeface="Verdana"/>
                <a:ea typeface="Verdana"/>
                <a:hlinkClick r:id="rId3"/>
              </a:rPr>
              <a:t>Mitä kuuluu? –penkin </a:t>
            </a:r>
            <a:r>
              <a:rPr lang="fi-FI" sz="2000">
                <a:latin typeface="Verdana"/>
                <a:ea typeface="Verdana"/>
              </a:rPr>
              <a:t>vastaanottokeskuksiin ja hätämajoituksiin.</a:t>
            </a:r>
          </a:p>
          <a:p>
            <a:pPr marL="363220" indent="-363220"/>
            <a:r>
              <a:rPr lang="fi-FI" sz="2000">
                <a:latin typeface="Verdana"/>
                <a:ea typeface="Verdana"/>
              </a:rPr>
              <a:t>Toimintaa varten tarvitaan tila, jossa myös lapsille voi olla oma nurkkaus. Vapaaehtoiset toimivat jutteluseurana ja voivat järjestää tekemistä, esim. pelejä, käsitöitä ym.</a:t>
            </a:r>
          </a:p>
          <a:p>
            <a:pPr marL="363220" indent="-363220"/>
            <a:r>
              <a:rPr lang="fi-FI" sz="2000">
                <a:latin typeface="Verdana"/>
                <a:ea typeface="Verdana"/>
              </a:rPr>
              <a:t>Koulutuspolku</a:t>
            </a:r>
          </a:p>
          <a:p>
            <a:pPr marL="715645" lvl="1">
              <a:buFont typeface="Wingdings" panose="05000000000000000000" pitchFamily="2" charset="2"/>
              <a:buChar char="§"/>
            </a:pPr>
            <a:r>
              <a:rPr lang="fi-FI" sz="1800">
                <a:latin typeface="Verdana"/>
                <a:ea typeface="Verdana"/>
                <a:hlinkClick r:id="rId4"/>
              </a:rPr>
              <a:t>Kotoutumisen tukena </a:t>
            </a:r>
            <a:r>
              <a:rPr lang="fi-FI" sz="1800">
                <a:latin typeface="Verdana"/>
                <a:ea typeface="Verdana"/>
              </a:rPr>
              <a:t>-koulutus livenä, verkossa tai itsenäisesti Itslearning-oppimisympäristössä.</a:t>
            </a:r>
          </a:p>
          <a:p>
            <a:pPr marL="715645" lvl="1">
              <a:buFont typeface="Wingdings" panose="05000000000000000000" pitchFamily="2" charset="2"/>
              <a:buChar char="§"/>
            </a:pPr>
            <a:r>
              <a:rPr lang="fi-FI" sz="1800">
                <a:latin typeface="Verdana"/>
                <a:ea typeface="Verdana"/>
                <a:hlinkClick r:id="rId5"/>
              </a:rPr>
              <a:t>Ystävätoiminnan peruskurssi </a:t>
            </a:r>
            <a:r>
              <a:rPr lang="fi-FI" sz="1800">
                <a:latin typeface="Verdana"/>
                <a:ea typeface="Verdana"/>
              </a:rPr>
              <a:t>livenä tai verkossa</a:t>
            </a:r>
            <a:endParaRPr lang="en-US" sz="1800">
              <a:latin typeface="Verdana"/>
              <a:ea typeface="Verdana"/>
            </a:endParaRPr>
          </a:p>
          <a:p>
            <a:pPr marL="715645" lvl="1">
              <a:buFont typeface="Wingdings" panose="05000000000000000000" pitchFamily="2" charset="2"/>
              <a:buChar char="§"/>
            </a:pPr>
            <a:r>
              <a:rPr lang="fi-FI" sz="1800">
                <a:latin typeface="Verdana"/>
                <a:ea typeface="Verdana"/>
              </a:rPr>
              <a:t>Suositellaan jatkoksi: Haavoittuvassa asemassa olevan maahanmuuttajan henkinen tuki -koulutusta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F3F43A81-E4F9-4B71-9E8F-7DE44312E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26" y="2014333"/>
            <a:ext cx="4502507" cy="3003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3BDC35-0689-4CAE-B76D-E35506089B34}"/>
              </a:ext>
            </a:extLst>
          </p:cNvPr>
          <p:cNvSpPr txBox="1"/>
          <p:nvPr/>
        </p:nvSpPr>
        <p:spPr>
          <a:xfrm>
            <a:off x="9227957" y="5017883"/>
            <a:ext cx="285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Verdana" panose="020B0604030504040204" pitchFamily="34" charset="0"/>
                <a:ea typeface="Verdana" panose="020B0604030504040204" pitchFamily="34" charset="0"/>
              </a:rPr>
              <a:t>Kuva: SPR, Susanna </a:t>
            </a:r>
            <a:r>
              <a:rPr lang="fi-FI" sz="1200" err="1">
                <a:latin typeface="Verdana" panose="020B0604030504040204" pitchFamily="34" charset="0"/>
                <a:ea typeface="Verdana" panose="020B0604030504040204" pitchFamily="34" charset="0"/>
              </a:rPr>
              <a:t>Chazalmartin</a:t>
            </a:r>
            <a:endParaRPr lang="fi-FI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5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437880-FC80-4A14-B549-6862AA3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30" y="569579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fi-FI"/>
              <a:t>Liikuntaryhmä vastaanottokeskuksen asukkaille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9681FD-FEB1-4B4E-816A-193D4C4F1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48" y="1792437"/>
            <a:ext cx="8847294" cy="432762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63220" indent="-363220"/>
            <a:r>
              <a:rPr lang="fi-FI" sz="2400">
                <a:latin typeface="Verdana"/>
                <a:ea typeface="Verdana"/>
              </a:rPr>
              <a:t>Toteutetaan ohjattu liikuntatuokio vastaanottokeskuksen asukkaille.</a:t>
            </a:r>
          </a:p>
          <a:p>
            <a:pPr marL="363220" indent="-363220"/>
            <a:r>
              <a:rPr lang="fi-FI" sz="2400">
                <a:latin typeface="Verdana"/>
                <a:ea typeface="Verdana"/>
              </a:rPr>
              <a:t>Voi olla sisällä tai ulkona, asukkaiden ja oman mielenkiinnon mukaan. Esim. sauvakävelyretki paikallisten nähtävyyksien luokse, jumppa, jalkapallo tms.</a:t>
            </a:r>
            <a:endParaRPr lang="fi-FI" sz="2400">
              <a:ea typeface="Verdana"/>
            </a:endParaRPr>
          </a:p>
          <a:p>
            <a:pPr marL="363220" indent="-363220"/>
            <a:r>
              <a:rPr lang="fi-FI" sz="2400">
                <a:latin typeface="Verdana"/>
                <a:ea typeface="Verdana"/>
              </a:rPr>
              <a:t>Suositellaan yhteistyötä paikallisten urheiluseurojen kanssa.</a:t>
            </a:r>
          </a:p>
          <a:p>
            <a:pPr marL="363220" indent="-363220"/>
            <a:r>
              <a:rPr lang="fi-FI" sz="2400">
                <a:latin typeface="Verdana"/>
                <a:ea typeface="Verdana"/>
              </a:rPr>
              <a:t>Koulutuspolku</a:t>
            </a:r>
          </a:p>
          <a:p>
            <a:pPr marL="715645" lvl="1" indent="-363220">
              <a:buFont typeface="Wingdings" panose="05000000000000000000" pitchFamily="2" charset="2"/>
              <a:buChar char="§"/>
            </a:pPr>
            <a:r>
              <a:rPr lang="fi-FI" sz="2200">
                <a:latin typeface="Verdana"/>
                <a:ea typeface="Verdana"/>
                <a:hlinkClick r:id="rId2"/>
              </a:rPr>
              <a:t>Kotoutumisen tukena </a:t>
            </a:r>
            <a:r>
              <a:rPr lang="fi-FI" sz="2200">
                <a:latin typeface="Verdana"/>
                <a:ea typeface="Verdana"/>
              </a:rPr>
              <a:t>–koulutus livenä, verkossa tai itsenäisesti Itslearning-oppimisympäristössä.</a:t>
            </a:r>
          </a:p>
          <a:p>
            <a:pPr marL="363220" indent="-363220"/>
            <a:r>
              <a:rPr lang="fi-FI" sz="2400">
                <a:latin typeface="Verdana"/>
                <a:ea typeface="Verdana"/>
              </a:rPr>
              <a:t>Lisätietoa ja materiaalia: </a:t>
            </a:r>
            <a:r>
              <a:rPr lang="fi-FI" sz="2400">
                <a:latin typeface="Verdana"/>
                <a:ea typeface="Verdana"/>
                <a:hlinkClick r:id="rId3"/>
              </a:rPr>
              <a:t>https://rednet.punainenristi.fi/node/49717</a:t>
            </a:r>
            <a:r>
              <a:rPr lang="fi-FI" sz="2400">
                <a:latin typeface="Verdana"/>
                <a:ea typeface="Verdana"/>
              </a:rPr>
              <a:t> </a:t>
            </a:r>
          </a:p>
          <a:p>
            <a:pPr marL="0" indent="0">
              <a:buNone/>
            </a:pPr>
            <a:endParaRPr lang="fi-FI"/>
          </a:p>
        </p:txBody>
      </p:sp>
      <p:pic>
        <p:nvPicPr>
          <p:cNvPr id="5" name="Picture 4" descr="A picture containing text, snow, person, outdoor&#10;&#10;Description automatically generated">
            <a:extLst>
              <a:ext uri="{FF2B5EF4-FFF2-40B4-BE49-F238E27FC236}">
                <a16:creationId xmlns:a16="http://schemas.microsoft.com/office/drawing/2014/main" id="{284E6EBA-2F37-4D68-B2B3-760FF020F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57" y="1538713"/>
            <a:ext cx="2898884" cy="4351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B99AC2-2737-46A5-9765-77B7FBA9C3BA}"/>
              </a:ext>
            </a:extLst>
          </p:cNvPr>
          <p:cNvSpPr txBox="1"/>
          <p:nvPr/>
        </p:nvSpPr>
        <p:spPr>
          <a:xfrm>
            <a:off x="8979995" y="5889758"/>
            <a:ext cx="2725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Verdana" panose="020B0604030504040204" pitchFamily="34" charset="0"/>
                <a:ea typeface="Verdana" panose="020B0604030504040204" pitchFamily="34" charset="0"/>
              </a:rPr>
              <a:t>Kuva: SPR, Anna-Katri Hänninen</a:t>
            </a:r>
          </a:p>
        </p:txBody>
      </p:sp>
    </p:spTree>
    <p:extLst>
      <p:ext uri="{BB962C8B-B14F-4D97-AF65-F5344CB8AC3E}">
        <p14:creationId xmlns:p14="http://schemas.microsoft.com/office/powerpoint/2010/main" val="91240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74F946-D7B1-486F-BD6C-798F94696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18" y="347830"/>
            <a:ext cx="10515600" cy="1086740"/>
          </a:xfrm>
        </p:spPr>
        <p:txBody>
          <a:bodyPr>
            <a:noAutofit/>
          </a:bodyPr>
          <a:lstStyle/>
          <a:p>
            <a:r>
              <a:rPr lang="fi-FI" sz="3200">
                <a:latin typeface="Verdana"/>
                <a:ea typeface="Verdana"/>
              </a:rPr>
              <a:t>Leikkikerho vokissa tai yksityismajoituksessa oleville lapsille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6E48FC-10FA-4999-8B08-D785C09D2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510" y="1565281"/>
            <a:ext cx="11267416" cy="46510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63220" indent="-363220"/>
            <a:r>
              <a:rPr lang="fi-FI" sz="1800">
                <a:latin typeface="Verdana"/>
                <a:ea typeface="Verdana"/>
              </a:rPr>
              <a:t>Erityisesti Ukrainasta saapuvien joukossa on paljon lapsia ja lapsiperheitä, joille on tärkeä saada omaa toimintaa. Kerho voi kokoontua sisä- tai ulkotiloissa.</a:t>
            </a:r>
            <a:endParaRPr lang="en-US" sz="1800">
              <a:latin typeface="Verdana"/>
              <a:ea typeface="Verdana"/>
            </a:endParaRPr>
          </a:p>
          <a:p>
            <a:pPr marL="363220" indent="-363220"/>
            <a:r>
              <a:rPr lang="fi-FI" sz="1800">
                <a:latin typeface="Verdana"/>
                <a:ea typeface="Verdana"/>
              </a:rPr>
              <a:t>Lisävinkkejä leikkikerhon perustamiseen saa SPR:n ja MLL:n Terhokerhomateriaaleista: </a:t>
            </a:r>
            <a:r>
              <a:rPr lang="fi-FI" sz="1800">
                <a:latin typeface="Verdana"/>
                <a:ea typeface="Verdana"/>
                <a:hlinkClick r:id="rId3"/>
              </a:rPr>
              <a:t>https://leikkipaiva.fi/kerhomateriaalit/</a:t>
            </a:r>
            <a:r>
              <a:rPr lang="fi-FI" sz="1800">
                <a:latin typeface="Verdana"/>
                <a:ea typeface="Verdana"/>
              </a:rPr>
              <a:t> sekä ideoita kerho-ohjelmaan leikkipankista: </a:t>
            </a:r>
            <a:r>
              <a:rPr lang="fi-FI" sz="1800">
                <a:latin typeface="Verdana"/>
                <a:ea typeface="Verdana"/>
                <a:hlinkClick r:id="rId4"/>
              </a:rPr>
              <a:t>https://www.leikkipankki.fi/haku</a:t>
            </a:r>
            <a:r>
              <a:rPr lang="fi-FI" sz="1800">
                <a:latin typeface="Verdana"/>
                <a:ea typeface="Verdana"/>
              </a:rPr>
              <a:t> </a:t>
            </a:r>
          </a:p>
          <a:p>
            <a:pPr marL="363220" indent="-363220"/>
            <a:r>
              <a:rPr lang="fi-FI" sz="1800">
                <a:latin typeface="Verdana"/>
                <a:ea typeface="Verdana"/>
              </a:rPr>
              <a:t>Suosittelemme tutustumaan </a:t>
            </a:r>
            <a:r>
              <a:rPr lang="fi-FI" sz="1800">
                <a:latin typeface="Verdana"/>
                <a:ea typeface="Verdana"/>
                <a:hlinkClick r:id="rId5"/>
              </a:rPr>
              <a:t>Pelastakaa Lasten Lapsiystävällisen tilan konseptiin</a:t>
            </a:r>
            <a:endParaRPr lang="fi-FI" sz="1800">
              <a:latin typeface="Verdana"/>
              <a:ea typeface="Verdana"/>
            </a:endParaRPr>
          </a:p>
          <a:p>
            <a:pPr marL="363220" indent="-363220"/>
            <a:r>
              <a:rPr lang="fi-FI" sz="1800">
                <a:latin typeface="Verdana"/>
                <a:ea typeface="Verdana"/>
              </a:rPr>
              <a:t>Muista paikalliset kumppanit, esim. MLL:n ja Pelastaa Lasten </a:t>
            </a:r>
          </a:p>
          <a:p>
            <a:pPr marL="0" indent="0">
              <a:buNone/>
            </a:pPr>
            <a:r>
              <a:rPr lang="fi-FI" sz="1800">
                <a:latin typeface="Verdana"/>
                <a:ea typeface="Verdana"/>
              </a:rPr>
              <a:t>paikallisyhdistykset.</a:t>
            </a:r>
          </a:p>
          <a:p>
            <a:pPr marL="363220" indent="-363220"/>
            <a:r>
              <a:rPr lang="fi-FI" sz="1800">
                <a:latin typeface="Verdana"/>
                <a:ea typeface="Verdana"/>
              </a:rPr>
              <a:t>Huomioithan terveysturvallisuuden ja </a:t>
            </a:r>
            <a:r>
              <a:rPr lang="fi-FI" sz="1800">
                <a:latin typeface="Verdana"/>
                <a:ea typeface="Verdana"/>
                <a:hlinkClick r:id="rId6"/>
              </a:rPr>
              <a:t>ohjeet</a:t>
            </a:r>
            <a:r>
              <a:rPr lang="fi-FI" sz="1800">
                <a:latin typeface="Verdana"/>
                <a:ea typeface="Verdana"/>
              </a:rPr>
              <a:t> sekä </a:t>
            </a:r>
          </a:p>
          <a:p>
            <a:pPr marL="0" indent="0">
              <a:buNone/>
            </a:pPr>
            <a:r>
              <a:rPr lang="fi-FI" sz="1800">
                <a:latin typeface="Verdana"/>
                <a:ea typeface="Verdana"/>
                <a:hlinkClick r:id="rId7"/>
              </a:rPr>
              <a:t>alaikäisten kanssa toimivien vapaaehtoisten rikostaustaselvitykset</a:t>
            </a:r>
            <a:endParaRPr lang="fi-FI" sz="1800">
              <a:latin typeface="Verdana"/>
              <a:ea typeface="Verdana"/>
            </a:endParaRPr>
          </a:p>
          <a:p>
            <a:pPr marL="363220" indent="-363220"/>
            <a:r>
              <a:rPr lang="fi-FI" sz="1800">
                <a:latin typeface="Verdana"/>
                <a:ea typeface="Verdana"/>
              </a:rPr>
              <a:t>Koulutuspolku: </a:t>
            </a:r>
          </a:p>
          <a:p>
            <a:pPr lvl="2" indent="-353695">
              <a:buFont typeface="Wingdings" panose="05000000000000000000" pitchFamily="2" charset="2"/>
              <a:buChar char="§"/>
            </a:pPr>
            <a:r>
              <a:rPr lang="fi-FI" sz="1600">
                <a:latin typeface="Verdana"/>
                <a:ea typeface="Verdana"/>
              </a:rPr>
              <a:t>Kotoutumisen tukena-koulutus, valitse </a:t>
            </a:r>
            <a:r>
              <a:rPr lang="fi-FI" sz="1600">
                <a:latin typeface="Verdana"/>
                <a:ea typeface="Verdana"/>
                <a:hlinkClick r:id="rId8"/>
              </a:rPr>
              <a:t>täältä</a:t>
            </a:r>
            <a:endParaRPr lang="fi-FI" sz="1600">
              <a:latin typeface="Verdana"/>
              <a:ea typeface="Verdana"/>
            </a:endParaRPr>
          </a:p>
          <a:p>
            <a:pPr marL="1069657" lvl="2">
              <a:buFont typeface="Wingdings" panose="05000000000000000000" pitchFamily="2" charset="2"/>
              <a:buChar char="§"/>
            </a:pPr>
            <a:r>
              <a:rPr lang="fi-FI" sz="1600">
                <a:latin typeface="Verdana"/>
                <a:ea typeface="Verdana"/>
              </a:rPr>
              <a:t>Suositeltava lisäkoulutus: </a:t>
            </a:r>
          </a:p>
          <a:p>
            <a:pPr marL="1422082" lvl="3">
              <a:buFont typeface="Wingdings" panose="05000000000000000000" pitchFamily="2" charset="2"/>
              <a:buChar char="§"/>
            </a:pPr>
            <a:r>
              <a:rPr lang="fi-FI" sz="1600">
                <a:latin typeface="Verdana"/>
                <a:ea typeface="Verdana"/>
              </a:rPr>
              <a:t>Ystävätoiminnan peruskurssi, valitse </a:t>
            </a:r>
            <a:r>
              <a:rPr lang="fi-FI" sz="1600">
                <a:latin typeface="Verdana"/>
                <a:ea typeface="Verdana"/>
                <a:hlinkClick r:id="rId9"/>
              </a:rPr>
              <a:t>täältä</a:t>
            </a:r>
            <a:endParaRPr lang="fi-FI" sz="1600">
              <a:latin typeface="Verdana"/>
              <a:ea typeface="Verdana"/>
            </a:endParaRPr>
          </a:p>
          <a:p>
            <a:pPr marL="1422082" lvl="3">
              <a:buFont typeface="Wingdings" panose="05000000000000000000" pitchFamily="2" charset="2"/>
              <a:buChar char="§"/>
            </a:pPr>
            <a:r>
              <a:rPr lang="fi-FI" sz="1600">
                <a:latin typeface="Verdana"/>
                <a:ea typeface="Verdana"/>
              </a:rPr>
              <a:t>Haavoittuvassa asemassa olevan maahanmuuttajan henkinen tuki</a:t>
            </a:r>
            <a:endParaRPr lang="fi-FI" sz="1600">
              <a:ea typeface="Verdana"/>
            </a:endParaRPr>
          </a:p>
        </p:txBody>
      </p:sp>
      <p:pic>
        <p:nvPicPr>
          <p:cNvPr id="6" name="Kuvan paikkamerkki 5" descr="Kuva, joka sisältää kohteen teksti, lapsi, sisä, henkilö&#10;&#10;Kuvaus luotu automaattisesti">
            <a:extLst>
              <a:ext uri="{FF2B5EF4-FFF2-40B4-BE49-F238E27FC236}">
                <a16:creationId xmlns:a16="http://schemas.microsoft.com/office/drawing/2014/main" id="{AFE37BC2-294C-4212-99E9-860A83DDBE8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r="5661"/>
          <a:stretch>
            <a:fillRect/>
          </a:stretch>
        </p:blipFill>
        <p:spPr>
          <a:xfrm>
            <a:off x="8715867" y="3429000"/>
            <a:ext cx="3365564" cy="265660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828AE90-A247-4BE2-A2C9-065D63E64F4D}"/>
              </a:ext>
            </a:extLst>
          </p:cNvPr>
          <p:cNvSpPr txBox="1"/>
          <p:nvPr/>
        </p:nvSpPr>
        <p:spPr>
          <a:xfrm>
            <a:off x="8518358" y="6085511"/>
            <a:ext cx="2297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100">
                <a:latin typeface="Verdana" panose="020B0604030504040204" pitchFamily="34" charset="0"/>
                <a:ea typeface="Verdana" panose="020B0604030504040204" pitchFamily="34" charset="0"/>
              </a:rPr>
              <a:t>Kuva: SPR, Petteri Kivimäki</a:t>
            </a:r>
          </a:p>
        </p:txBody>
      </p:sp>
    </p:spTree>
    <p:extLst>
      <p:ext uri="{BB962C8B-B14F-4D97-AF65-F5344CB8AC3E}">
        <p14:creationId xmlns:p14="http://schemas.microsoft.com/office/powerpoint/2010/main" val="345118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C71C-A494-B21F-7379-B25AFDCB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08" y="625365"/>
            <a:ext cx="10973468" cy="685753"/>
          </a:xfrm>
        </p:spPr>
        <p:txBody>
          <a:bodyPr>
            <a:normAutofit fontScale="90000"/>
          </a:bodyPr>
          <a:lstStyle/>
          <a:p>
            <a:r>
              <a:rPr lang="en-US" err="1">
                <a:latin typeface="Verdana"/>
                <a:ea typeface="Verdana"/>
              </a:rPr>
              <a:t>LäksyHelppi-toimintaa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koululaisten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tueksi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A927A-A9D8-8D8E-0B12-72B597A30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97" y="1497631"/>
            <a:ext cx="8763498" cy="46063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63220" indent="-363220"/>
            <a:r>
              <a:rPr lang="en-US" sz="2000" err="1">
                <a:ea typeface="Verdana" panose="020B0604030504040204" pitchFamily="34" charset="0"/>
              </a:rPr>
              <a:t>LäksyHelpin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ohjaajana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autat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lapsia</a:t>
            </a:r>
            <a:r>
              <a:rPr lang="en-US" sz="2000">
                <a:ea typeface="Verdana" panose="020B0604030504040204" pitchFamily="34" charset="0"/>
              </a:rPr>
              <a:t>, </a:t>
            </a:r>
            <a:r>
              <a:rPr lang="en-US" sz="2000" err="1">
                <a:ea typeface="Verdana" panose="020B0604030504040204" pitchFamily="34" charset="0"/>
              </a:rPr>
              <a:t>nuoria</a:t>
            </a:r>
            <a:r>
              <a:rPr lang="en-US" sz="2000">
                <a:ea typeface="Verdana" panose="020B0604030504040204" pitchFamily="34" charset="0"/>
              </a:rPr>
              <a:t> tai </a:t>
            </a:r>
            <a:r>
              <a:rPr lang="en-US" sz="2000" err="1">
                <a:ea typeface="Verdana" panose="020B0604030504040204" pitchFamily="34" charset="0"/>
              </a:rPr>
              <a:t>aikuisia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kotitehtävien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tekemisessä</a:t>
            </a:r>
            <a:r>
              <a:rPr lang="en-US" sz="2000">
                <a:ea typeface="Verdana" panose="020B0604030504040204" pitchFamily="34" charset="0"/>
              </a:rPr>
              <a:t> ja </a:t>
            </a:r>
            <a:r>
              <a:rPr lang="en-US" sz="2000" err="1">
                <a:ea typeface="Verdana" panose="020B0604030504040204" pitchFamily="34" charset="0"/>
              </a:rPr>
              <a:t>suomen</a:t>
            </a:r>
            <a:r>
              <a:rPr lang="en-US" sz="2000">
                <a:ea typeface="Verdana" panose="020B0604030504040204" pitchFamily="34" charset="0"/>
              </a:rPr>
              <a:t> tai </a:t>
            </a:r>
            <a:r>
              <a:rPr lang="en-US" sz="2000" err="1">
                <a:ea typeface="Verdana" panose="020B0604030504040204" pitchFamily="34" charset="0"/>
              </a:rPr>
              <a:t>ruotsin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kielessä</a:t>
            </a:r>
            <a:r>
              <a:rPr lang="en-US" sz="2000">
                <a:ea typeface="Verdana" panose="020B0604030504040204" pitchFamily="34" charset="0"/>
              </a:rPr>
              <a:t>. </a:t>
            </a:r>
            <a:r>
              <a:rPr lang="en-US" sz="2000" err="1">
                <a:ea typeface="Verdana" panose="020B0604030504040204" pitchFamily="34" charset="0"/>
              </a:rPr>
              <a:t>Osa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LäksyHelpeistä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toimii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esimerkiksi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alakouluissa</a:t>
            </a:r>
            <a:r>
              <a:rPr lang="en-US" sz="2000">
                <a:ea typeface="Verdana" panose="020B0604030504040204" pitchFamily="34" charset="0"/>
              </a:rPr>
              <a:t>, </a:t>
            </a:r>
            <a:r>
              <a:rPr lang="en-US" sz="2000" err="1">
                <a:ea typeface="Verdana" panose="020B0604030504040204" pitchFamily="34" charset="0"/>
              </a:rPr>
              <a:t>joissa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autat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pieniä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koululaisia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koulutuntien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jälkeen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kotitehtävien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teossa</a:t>
            </a:r>
            <a:r>
              <a:rPr lang="en-US" sz="2000">
                <a:ea typeface="Verdana" panose="020B0604030504040204" pitchFamily="34" charset="0"/>
              </a:rPr>
              <a:t>. </a:t>
            </a:r>
          </a:p>
          <a:p>
            <a:pPr marL="363220" indent="-363220"/>
            <a:r>
              <a:rPr lang="en-US" sz="2000" err="1">
                <a:ea typeface="Verdana" panose="020B0604030504040204" pitchFamily="34" charset="0"/>
              </a:rPr>
              <a:t>Aikaisempaa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opetuskokemusta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ei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läksykerhon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ohjaajalta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vaadita</a:t>
            </a:r>
            <a:r>
              <a:rPr lang="en-US" sz="2000">
                <a:ea typeface="Verdana" panose="020B0604030504040204" pitchFamily="34" charset="0"/>
              </a:rPr>
              <a:t>. </a:t>
            </a:r>
            <a:r>
              <a:rPr lang="en-US" sz="2000" err="1">
                <a:ea typeface="Verdana" panose="020B0604030504040204" pitchFamily="34" charset="0"/>
              </a:rPr>
              <a:t>Riittää</a:t>
            </a:r>
            <a:r>
              <a:rPr lang="en-US" sz="2000">
                <a:ea typeface="Verdana" panose="020B0604030504040204" pitchFamily="34" charset="0"/>
              </a:rPr>
              <a:t>, </a:t>
            </a:r>
            <a:r>
              <a:rPr lang="en-US" sz="2000" err="1">
                <a:ea typeface="Verdana" panose="020B0604030504040204" pitchFamily="34" charset="0"/>
              </a:rPr>
              <a:t>että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olet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kiinnostunut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opettamisesta</a:t>
            </a:r>
            <a:r>
              <a:rPr lang="en-US" sz="2000">
                <a:ea typeface="Verdana" panose="020B0604030504040204" pitchFamily="34" charset="0"/>
              </a:rPr>
              <a:t> ja </a:t>
            </a:r>
            <a:r>
              <a:rPr lang="en-US" sz="2000" err="1">
                <a:ea typeface="Verdana" panose="020B0604030504040204" pitchFamily="34" charset="0"/>
              </a:rPr>
              <a:t>haluat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auttaa</a:t>
            </a:r>
            <a:r>
              <a:rPr lang="en-US" sz="2000">
                <a:ea typeface="Verdana" panose="020B0604030504040204" pitchFamily="34" charset="0"/>
              </a:rPr>
              <a:t> ja </a:t>
            </a:r>
            <a:r>
              <a:rPr lang="en-US" sz="2000" err="1">
                <a:ea typeface="Verdana" panose="020B0604030504040204" pitchFamily="34" charset="0"/>
              </a:rPr>
              <a:t>motivoida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lapsia</a:t>
            </a:r>
            <a:r>
              <a:rPr lang="en-US" sz="2000">
                <a:ea typeface="Verdana" panose="020B0604030504040204" pitchFamily="34" charset="0"/>
              </a:rPr>
              <a:t>, </a:t>
            </a:r>
            <a:r>
              <a:rPr lang="en-US" sz="2000" err="1">
                <a:ea typeface="Verdana" panose="020B0604030504040204" pitchFamily="34" charset="0"/>
              </a:rPr>
              <a:t>nuoria</a:t>
            </a:r>
            <a:r>
              <a:rPr lang="en-US" sz="2000">
                <a:ea typeface="Verdana" panose="020B0604030504040204" pitchFamily="34" charset="0"/>
              </a:rPr>
              <a:t> tai </a:t>
            </a:r>
            <a:r>
              <a:rPr lang="en-US" sz="2000" err="1">
                <a:ea typeface="Verdana" panose="020B0604030504040204" pitchFamily="34" charset="0"/>
              </a:rPr>
              <a:t>aikuisia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käymään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koulua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sekä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innostaa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heitä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etsimään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tietoa</a:t>
            </a:r>
            <a:r>
              <a:rPr lang="en-US" sz="2000">
                <a:ea typeface="Verdana" panose="020B0604030504040204" pitchFamily="34" charset="0"/>
              </a:rPr>
              <a:t> ja </a:t>
            </a:r>
            <a:r>
              <a:rPr lang="en-US" sz="2000" err="1">
                <a:ea typeface="Verdana" panose="020B0604030504040204" pitchFamily="34" charset="0"/>
              </a:rPr>
              <a:t>oppimaan</a:t>
            </a:r>
            <a:r>
              <a:rPr lang="en-US" sz="2000">
                <a:ea typeface="Verdana" panose="020B0604030504040204" pitchFamily="34" charset="0"/>
              </a:rPr>
              <a:t> </a:t>
            </a:r>
            <a:r>
              <a:rPr lang="en-US" sz="2000" err="1">
                <a:ea typeface="Verdana" panose="020B0604030504040204" pitchFamily="34" charset="0"/>
              </a:rPr>
              <a:t>uutta</a:t>
            </a:r>
            <a:r>
              <a:rPr lang="en-US" sz="2000">
                <a:ea typeface="Verdana" panose="020B0604030504040204" pitchFamily="34" charset="0"/>
              </a:rPr>
              <a:t>.</a:t>
            </a:r>
          </a:p>
          <a:p>
            <a:pPr marL="363220" indent="-363220"/>
            <a:r>
              <a:rPr lang="en-US" sz="2000" err="1">
                <a:ea typeface="Verdana" panose="020B0604030504040204" pitchFamily="34" charset="0"/>
              </a:rPr>
              <a:t>Koulutuspolku</a:t>
            </a:r>
            <a:r>
              <a:rPr lang="en-US" sz="2000">
                <a:ea typeface="Verdana" panose="020B0604030504040204" pitchFamily="34" charset="0"/>
              </a:rPr>
              <a:t>: </a:t>
            </a:r>
          </a:p>
          <a:p>
            <a:pPr marL="715645" lvl="1" indent="-363220">
              <a:buFont typeface="Wingdings" panose="05000000000000000000" pitchFamily="2" charset="2"/>
              <a:buChar char="§"/>
            </a:pPr>
            <a:r>
              <a:rPr lang="fi-FI" sz="1800" b="0" i="0" err="1">
                <a:solidFill>
                  <a:srgbClr val="241F20"/>
                </a:solidFill>
                <a:effectLst/>
                <a:ea typeface="Verdana" panose="020B0604030504040204" pitchFamily="34" charset="0"/>
              </a:rPr>
              <a:t>LäksyHelppi</a:t>
            </a:r>
            <a:r>
              <a:rPr lang="fi-FI" sz="1800" b="0" i="0">
                <a:solidFill>
                  <a:srgbClr val="241F20"/>
                </a:solidFill>
                <a:effectLst/>
                <a:ea typeface="Verdana" panose="020B0604030504040204" pitchFamily="34" charset="0"/>
              </a:rPr>
              <a:t>-ohjaajakoulutus</a:t>
            </a:r>
          </a:p>
          <a:p>
            <a:pPr marL="715645" lvl="1" indent="-363220">
              <a:buFont typeface="Wingdings" panose="05000000000000000000" pitchFamily="2" charset="2"/>
              <a:buChar char="§"/>
            </a:pPr>
            <a:r>
              <a:rPr lang="fi-FI" sz="1800">
                <a:solidFill>
                  <a:srgbClr val="241F20"/>
                </a:solidFill>
                <a:ea typeface="Verdana" panose="020B0604030504040204" pitchFamily="34" charset="0"/>
              </a:rPr>
              <a:t>Lisäksi suositellaan: </a:t>
            </a:r>
            <a:r>
              <a:rPr lang="fi-FI" sz="1800">
                <a:solidFill>
                  <a:srgbClr val="241F20"/>
                </a:solidFill>
                <a:ea typeface="Verdana" panose="020B0604030504040204" pitchFamily="34" charset="0"/>
                <a:hlinkClick r:id="rId2"/>
              </a:rPr>
              <a:t>Kotoutumisen tukena </a:t>
            </a:r>
            <a:r>
              <a:rPr lang="fi-FI" sz="1800">
                <a:solidFill>
                  <a:srgbClr val="241F20"/>
                </a:solidFill>
                <a:ea typeface="Verdana" panose="020B0604030504040204" pitchFamily="34" charset="0"/>
              </a:rPr>
              <a:t>–koulutus</a:t>
            </a:r>
          </a:p>
          <a:p>
            <a:r>
              <a:rPr lang="fi-FI" sz="2000">
                <a:solidFill>
                  <a:srgbClr val="241F20"/>
                </a:solidFill>
                <a:ea typeface="Verdana" panose="020B0604030504040204" pitchFamily="34" charset="0"/>
              </a:rPr>
              <a:t>Lisätietoa ja materiaalia: </a:t>
            </a:r>
            <a:r>
              <a:rPr lang="fi-FI" sz="2000">
                <a:solidFill>
                  <a:srgbClr val="241F20"/>
                </a:solidFill>
                <a:ea typeface="Verdana" panose="020B0604030504040204" pitchFamily="34" charset="0"/>
                <a:hlinkClick r:id="rId3"/>
              </a:rPr>
              <a:t>https://rednet.punainenristi.fi/node/63025</a:t>
            </a:r>
            <a:r>
              <a:rPr lang="fi-FI" sz="2000">
                <a:solidFill>
                  <a:srgbClr val="241F20"/>
                </a:solidFill>
                <a:ea typeface="Verdana" panose="020B0604030504040204" pitchFamily="34" charset="0"/>
              </a:rPr>
              <a:t> </a:t>
            </a:r>
            <a:endParaRPr lang="en-US" sz="2000"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FF441-A699-4EFB-9416-CC5FD8D11756}"/>
              </a:ext>
            </a:extLst>
          </p:cNvPr>
          <p:cNvSpPr txBox="1"/>
          <p:nvPr/>
        </p:nvSpPr>
        <p:spPr>
          <a:xfrm>
            <a:off x="8979995" y="5889758"/>
            <a:ext cx="258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Verdana" panose="020B0604030504040204" pitchFamily="34" charset="0"/>
                <a:ea typeface="Verdana" panose="020B0604030504040204" pitchFamily="34" charset="0"/>
              </a:rPr>
              <a:t>Kuva: SPR, Susanna Kekkonen</a:t>
            </a:r>
          </a:p>
        </p:txBody>
      </p:sp>
      <p:pic>
        <p:nvPicPr>
          <p:cNvPr id="6" name="Picture 5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4F8140DA-BCFE-4DF5-B26E-83E079210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48" y="1497631"/>
            <a:ext cx="2926255" cy="43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5085D-893E-1431-27DF-25366CA2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1" y="601663"/>
            <a:ext cx="10515600" cy="685753"/>
          </a:xfrm>
        </p:spPr>
        <p:txBody>
          <a:bodyPr/>
          <a:lstStyle/>
          <a:p>
            <a:r>
              <a:rPr lang="en-US">
                <a:latin typeface="Verdana"/>
                <a:ea typeface="Verdana"/>
              </a:rPr>
              <a:t>Arjen </a:t>
            </a:r>
            <a:r>
              <a:rPr lang="en-US" err="1">
                <a:latin typeface="Verdana"/>
                <a:ea typeface="Verdana"/>
              </a:rPr>
              <a:t>apua</a:t>
            </a:r>
            <a:r>
              <a:rPr lang="en-US">
                <a:latin typeface="Verdana"/>
                <a:ea typeface="Verdana"/>
              </a:rPr>
              <a:t> </a:t>
            </a:r>
            <a:r>
              <a:rPr lang="en-US" err="1">
                <a:latin typeface="Verdana"/>
                <a:ea typeface="Verdana"/>
              </a:rPr>
              <a:t>asettumiseen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2825-C7A8-4CE1-D068-9FAA445B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88" y="1490457"/>
            <a:ext cx="8940298" cy="42340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63220" indent="-363220"/>
            <a:r>
              <a:rPr lang="en-US" sz="2000">
                <a:latin typeface="Verdana"/>
                <a:ea typeface="Verdana"/>
              </a:rPr>
              <a:t>Arjen </a:t>
            </a:r>
            <a:r>
              <a:rPr lang="en-US" sz="2000" err="1">
                <a:latin typeface="Verdana"/>
                <a:ea typeface="Verdana"/>
              </a:rPr>
              <a:t>avun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tarkoituksena</a:t>
            </a:r>
            <a:r>
              <a:rPr lang="en-US" sz="2000">
                <a:latin typeface="Verdana"/>
                <a:ea typeface="Verdana"/>
              </a:rPr>
              <a:t> on </a:t>
            </a:r>
            <a:r>
              <a:rPr lang="en-US" sz="2000" err="1">
                <a:latin typeface="Verdana"/>
                <a:ea typeface="Verdana"/>
              </a:rPr>
              <a:t>edistää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maahan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muuttaneiden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elämänhallintaa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tukemalla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omaan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kotiin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asettumista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sekä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asuinympäristön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palveluihin</a:t>
            </a:r>
            <a:r>
              <a:rPr lang="en-US" sz="2000">
                <a:latin typeface="Verdana"/>
                <a:ea typeface="Verdana"/>
              </a:rPr>
              <a:t> ja </a:t>
            </a:r>
            <a:r>
              <a:rPr lang="en-US" sz="2000" err="1">
                <a:latin typeface="Verdana"/>
                <a:ea typeface="Verdana"/>
              </a:rPr>
              <a:t>ihmisiin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tutustumista</a:t>
            </a:r>
            <a:r>
              <a:rPr lang="en-US" sz="2000">
                <a:latin typeface="Verdana"/>
                <a:ea typeface="Verdana"/>
              </a:rPr>
              <a:t>. </a:t>
            </a:r>
            <a:endParaRPr lang="en-US" sz="2000">
              <a:latin typeface="Verdana"/>
              <a:ea typeface="Verdana" panose="020B0604030504040204" pitchFamily="34" charset="0"/>
            </a:endParaRPr>
          </a:p>
          <a:p>
            <a:pPr marL="363220" indent="-363220"/>
            <a:r>
              <a:rPr lang="en-US" sz="2000">
                <a:latin typeface="Verdana"/>
                <a:ea typeface="Verdana"/>
              </a:rPr>
              <a:t>Arjen </a:t>
            </a:r>
            <a:r>
              <a:rPr lang="en-US" sz="2000" err="1">
                <a:latin typeface="Verdana"/>
                <a:ea typeface="Verdana"/>
              </a:rPr>
              <a:t>apu</a:t>
            </a:r>
            <a:r>
              <a:rPr lang="en-US" sz="2000">
                <a:latin typeface="Verdana"/>
                <a:ea typeface="Verdana"/>
              </a:rPr>
              <a:t> on ns. </a:t>
            </a:r>
            <a:r>
              <a:rPr lang="en-US" sz="2000" err="1">
                <a:latin typeface="Verdana"/>
                <a:ea typeface="Verdana"/>
              </a:rPr>
              <a:t>lyhytkestoisen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vapaaehtoistoiminnan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muoto</a:t>
            </a:r>
            <a:r>
              <a:rPr lang="en-US" sz="2000">
                <a:latin typeface="Verdana"/>
                <a:ea typeface="Verdana"/>
              </a:rPr>
              <a:t>. </a:t>
            </a:r>
            <a:r>
              <a:rPr lang="en-US" sz="2000" err="1">
                <a:latin typeface="Verdana"/>
                <a:ea typeface="Verdana"/>
              </a:rPr>
              <a:t>Vapaaehtoiset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tapaavat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kotoutujaa</a:t>
            </a:r>
            <a:r>
              <a:rPr lang="en-US" sz="2000">
                <a:latin typeface="Verdana"/>
                <a:ea typeface="Verdana"/>
              </a:rPr>
              <a:t> 4–8 </a:t>
            </a:r>
            <a:r>
              <a:rPr lang="en-US" sz="2000" err="1">
                <a:latin typeface="Verdana"/>
                <a:ea typeface="Verdana"/>
              </a:rPr>
              <a:t>kertaa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kotoutumisen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alkuvaiheessa</a:t>
            </a:r>
            <a:r>
              <a:rPr lang="en-US" sz="2000">
                <a:latin typeface="Verdana"/>
                <a:ea typeface="Verdana"/>
              </a:rPr>
              <a:t>.</a:t>
            </a:r>
            <a:endParaRPr lang="en-US" sz="2000">
              <a:latin typeface="Verdana"/>
            </a:endParaRPr>
          </a:p>
          <a:p>
            <a:pPr marL="363220" indent="-363220"/>
            <a:r>
              <a:rPr lang="en-US" sz="2000" err="1">
                <a:latin typeface="Verdana"/>
                <a:ea typeface="Verdana"/>
              </a:rPr>
              <a:t>Kaikki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Ukrainasta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paenneet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eivät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asu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vastaanottokeskuksessa</a:t>
            </a:r>
            <a:r>
              <a:rPr lang="en-US" sz="2000">
                <a:latin typeface="Verdana"/>
                <a:ea typeface="Verdana"/>
              </a:rPr>
              <a:t>, </a:t>
            </a:r>
            <a:r>
              <a:rPr lang="en-US" sz="2000" err="1">
                <a:latin typeface="Verdana"/>
                <a:ea typeface="Verdana"/>
              </a:rPr>
              <a:t>joten</a:t>
            </a:r>
            <a:r>
              <a:rPr lang="en-US" sz="2000">
                <a:latin typeface="Verdana"/>
                <a:ea typeface="Verdana"/>
              </a:rPr>
              <a:t> Arjen </a:t>
            </a:r>
            <a:r>
              <a:rPr lang="en-US" sz="2000" err="1">
                <a:latin typeface="Verdana"/>
                <a:ea typeface="Verdana"/>
              </a:rPr>
              <a:t>apu</a:t>
            </a:r>
            <a:r>
              <a:rPr lang="en-US" sz="2000">
                <a:latin typeface="Verdana"/>
                <a:ea typeface="Verdana"/>
              </a:rPr>
              <a:t> –</a:t>
            </a:r>
            <a:r>
              <a:rPr lang="en-US" sz="2000" err="1">
                <a:latin typeface="Verdana"/>
                <a:ea typeface="Verdana"/>
              </a:rPr>
              <a:t>konseptia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voi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muokata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paikkakunnan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tilanteen</a:t>
            </a:r>
            <a:r>
              <a:rPr lang="en-US" sz="2000">
                <a:latin typeface="Verdana"/>
                <a:ea typeface="Verdana"/>
              </a:rPr>
              <a:t> </a:t>
            </a:r>
            <a:r>
              <a:rPr lang="en-US" sz="2000" err="1">
                <a:latin typeface="Verdana"/>
                <a:ea typeface="Verdana"/>
              </a:rPr>
              <a:t>mukaan</a:t>
            </a:r>
            <a:r>
              <a:rPr lang="en-US" sz="2000">
                <a:latin typeface="Verdana"/>
                <a:ea typeface="Verdana"/>
              </a:rPr>
              <a:t>.</a:t>
            </a:r>
          </a:p>
          <a:p>
            <a:pPr marL="363220" indent="-363220"/>
            <a:r>
              <a:rPr lang="en-US" sz="2000" err="1">
                <a:latin typeface="Verdana"/>
                <a:ea typeface="Verdana"/>
              </a:rPr>
              <a:t>Koulutuspolku</a:t>
            </a:r>
            <a:r>
              <a:rPr lang="en-US" sz="2000">
                <a:latin typeface="Verdana"/>
                <a:ea typeface="Verdana"/>
              </a:rPr>
              <a:t>: </a:t>
            </a:r>
          </a:p>
          <a:p>
            <a:pPr marL="715645" lvl="1" indent="-363220">
              <a:buFont typeface="Wingdings" panose="05000000000000000000" pitchFamily="2" charset="2"/>
              <a:buChar char="§"/>
            </a:pPr>
            <a:r>
              <a:rPr lang="en-US" sz="1800">
                <a:latin typeface="Verdana"/>
                <a:ea typeface="Verdana"/>
              </a:rPr>
              <a:t>Arjen </a:t>
            </a:r>
            <a:r>
              <a:rPr lang="en-US" sz="1800" err="1">
                <a:latin typeface="Verdana"/>
                <a:ea typeface="Verdana"/>
              </a:rPr>
              <a:t>apu</a:t>
            </a:r>
            <a:r>
              <a:rPr lang="en-US" sz="1800">
                <a:latin typeface="Verdana"/>
                <a:ea typeface="Verdana"/>
              </a:rPr>
              <a:t> –</a:t>
            </a:r>
            <a:r>
              <a:rPr lang="en-US" sz="1800" err="1">
                <a:latin typeface="Verdana"/>
                <a:ea typeface="Verdana"/>
              </a:rPr>
              <a:t>koulutus</a:t>
            </a:r>
            <a:endParaRPr lang="en-US" sz="1800">
              <a:latin typeface="Verdana"/>
              <a:ea typeface="Verdana"/>
            </a:endParaRPr>
          </a:p>
          <a:p>
            <a:pPr marL="715645" lvl="1" indent="-363220">
              <a:buFont typeface="Wingdings" panose="05000000000000000000" pitchFamily="2" charset="2"/>
              <a:buChar char="§"/>
            </a:pPr>
            <a:r>
              <a:rPr lang="en-US" sz="1800" err="1">
                <a:latin typeface="Verdana"/>
                <a:ea typeface="Verdana"/>
              </a:rPr>
              <a:t>Suositellaan</a:t>
            </a:r>
            <a:r>
              <a:rPr lang="en-US" sz="1800">
                <a:latin typeface="Verdana"/>
                <a:ea typeface="Verdana"/>
              </a:rPr>
              <a:t>: </a:t>
            </a:r>
            <a:r>
              <a:rPr lang="en-US" sz="1800">
                <a:latin typeface="Verdana"/>
                <a:ea typeface="Verdana"/>
                <a:hlinkClick r:id="rId2"/>
              </a:rPr>
              <a:t>Kotoutumisen </a:t>
            </a:r>
            <a:r>
              <a:rPr lang="en-US" sz="1800" err="1">
                <a:latin typeface="Verdana"/>
                <a:ea typeface="Verdana"/>
                <a:hlinkClick r:id="rId2"/>
              </a:rPr>
              <a:t>tukena</a:t>
            </a:r>
            <a:r>
              <a:rPr lang="en-US" sz="1800">
                <a:latin typeface="Verdana"/>
                <a:ea typeface="Verdana"/>
                <a:hlinkClick r:id="rId2"/>
              </a:rPr>
              <a:t> </a:t>
            </a:r>
            <a:r>
              <a:rPr lang="en-US" sz="1800">
                <a:latin typeface="Verdana"/>
                <a:ea typeface="Verdana"/>
              </a:rPr>
              <a:t>–</a:t>
            </a:r>
            <a:r>
              <a:rPr lang="en-US" sz="1800" err="1">
                <a:latin typeface="Verdana"/>
                <a:ea typeface="Verdana"/>
              </a:rPr>
              <a:t>koulutus</a:t>
            </a:r>
            <a:endParaRPr lang="en-US" sz="1800">
              <a:latin typeface="Verdana"/>
              <a:ea typeface="Verdana"/>
            </a:endParaRPr>
          </a:p>
          <a:p>
            <a:r>
              <a:rPr lang="en-US" sz="2000" err="1">
                <a:latin typeface="Verdana"/>
                <a:ea typeface="Verdana"/>
              </a:rPr>
              <a:t>Lisätietoa</a:t>
            </a:r>
            <a:r>
              <a:rPr lang="en-US" sz="2000">
                <a:latin typeface="Verdana"/>
                <a:ea typeface="Verdana"/>
              </a:rPr>
              <a:t> ja </a:t>
            </a:r>
            <a:r>
              <a:rPr lang="en-US" sz="2000" err="1">
                <a:latin typeface="Verdana"/>
                <a:ea typeface="Verdana"/>
              </a:rPr>
              <a:t>materiaalia</a:t>
            </a:r>
            <a:r>
              <a:rPr lang="en-US" sz="2000">
                <a:latin typeface="Verdana"/>
                <a:ea typeface="Verdana"/>
              </a:rPr>
              <a:t>: </a:t>
            </a:r>
            <a:r>
              <a:rPr lang="en-US" sz="2000">
                <a:latin typeface="Verdana"/>
                <a:ea typeface="Verdana"/>
                <a:hlinkClick r:id="rId3"/>
              </a:rPr>
              <a:t>https://rednet.punainenristi.fi/node/63026</a:t>
            </a:r>
            <a:r>
              <a:rPr lang="en-US" sz="2000">
                <a:latin typeface="Verdana"/>
                <a:ea typeface="Verdana"/>
              </a:rPr>
              <a:t>  </a:t>
            </a:r>
            <a:endParaRPr lang="en-US" sz="2000">
              <a:ea typeface="Verdana"/>
            </a:endParaRPr>
          </a:p>
        </p:txBody>
      </p:sp>
      <p:pic>
        <p:nvPicPr>
          <p:cNvPr id="5" name="Picture 4" descr="A picture containing person, table, indoor, yellow&#10;&#10;Description automatically generated">
            <a:extLst>
              <a:ext uri="{FF2B5EF4-FFF2-40B4-BE49-F238E27FC236}">
                <a16:creationId xmlns:a16="http://schemas.microsoft.com/office/drawing/2014/main" id="{7DE8A5A2-67FD-4C7E-9874-551E9A3DE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386" y="1578665"/>
            <a:ext cx="2703410" cy="4057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3DC68D-60C2-4C37-A0AB-B2473909AB48}"/>
              </a:ext>
            </a:extLst>
          </p:cNvPr>
          <p:cNvSpPr txBox="1"/>
          <p:nvPr/>
        </p:nvSpPr>
        <p:spPr>
          <a:xfrm>
            <a:off x="9303845" y="5724523"/>
            <a:ext cx="1900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>
                <a:latin typeface="Verdana" panose="020B0604030504040204" pitchFamily="34" charset="0"/>
                <a:ea typeface="Verdana" panose="020B0604030504040204" pitchFamily="34" charset="0"/>
              </a:rPr>
              <a:t>Kuva: SPR, Teija Soini</a:t>
            </a:r>
          </a:p>
        </p:txBody>
      </p:sp>
    </p:spTree>
    <p:extLst>
      <p:ext uri="{BB962C8B-B14F-4D97-AF65-F5344CB8AC3E}">
        <p14:creationId xmlns:p14="http://schemas.microsoft.com/office/powerpoint/2010/main" val="6034771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leiskokous_pohja_FIN" id="{B2A1037B-8BD0-224F-A2BD-F4845ED297CA}" vid="{41E1D21A-4F5A-FD44-BC15-8450403A1D2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5fb5d7-8f11-472e-9446-6ef6594fe596">
      <UserInfo>
        <DisplayName>Medlemmar på Maahanmuuttotyön toimiala</DisplayName>
        <AccountId>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86ED7708CD2B47B6598A67694E2834" ma:contentTypeVersion="11" ma:contentTypeDescription="Skapa ett nytt dokument." ma:contentTypeScope="" ma:versionID="ed4c4f3d740ebc1fbe3792500a7faf6a">
  <xsd:schema xmlns:xsd="http://www.w3.org/2001/XMLSchema" xmlns:xs="http://www.w3.org/2001/XMLSchema" xmlns:p="http://schemas.microsoft.com/office/2006/metadata/properties" xmlns:ns2="7e465f61-354a-4a06-adf7-72e9ed23c40a" xmlns:ns3="ea5fb5d7-8f11-472e-9446-6ef6594fe596" targetNamespace="http://schemas.microsoft.com/office/2006/metadata/properties" ma:root="true" ma:fieldsID="31fd13c81d42aa0a5965c1c3b08f2650" ns2:_="" ns3:_="">
    <xsd:import namespace="7e465f61-354a-4a06-adf7-72e9ed23c40a"/>
    <xsd:import namespace="ea5fb5d7-8f11-472e-9446-6ef6594fe5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65f61-354a-4a06-adf7-72e9ed23c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fb5d7-8f11-472e-9446-6ef6594fe59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747CC0-723D-4587-8BE4-E3AA0CA38B15}">
  <ds:schemaRefs>
    <ds:schemaRef ds:uri="7e465f61-354a-4a06-adf7-72e9ed23c40a"/>
    <ds:schemaRef ds:uri="ea5fb5d7-8f11-472e-9446-6ef6594fe5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574CFE-00C3-409B-AC78-419B409F4A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F66AED-AEA1-4AED-8607-C7F4B65E9E51}">
  <ds:schemaRefs>
    <ds:schemaRef ds:uri="7e465f61-354a-4a06-adf7-72e9ed23c40a"/>
    <ds:schemaRef ds:uri="ea5fb5d7-8f11-472e-9446-6ef6594fe5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Vapaaehtoistoiminta vastaanottokeskuksissa ja hätämajoituksessa</vt:lpstr>
      <vt:lpstr>TERVETULOA osallistumaan Punaisen Ristin vapaaehtoistoimintaan</vt:lpstr>
      <vt:lpstr>Ystävänä henkilölle tai perheelle</vt:lpstr>
      <vt:lpstr>Ystävätoiminnan kerta-apu</vt:lpstr>
      <vt:lpstr>Kohtaamispaikka vastaanottokeskuksissa tai tila yksityismajoituksessa oleville</vt:lpstr>
      <vt:lpstr>Liikuntaryhmä vastaanottokeskuksen asukkaille</vt:lpstr>
      <vt:lpstr>Leikkikerho vokissa tai yksityismajoituksessa oleville lapsille</vt:lpstr>
      <vt:lpstr>LäksyHelppi-toimintaa koululaisten tueksi</vt:lpstr>
      <vt:lpstr>Arjen apua asettumiseen</vt:lpstr>
      <vt:lpstr>Kielikerho</vt:lpstr>
      <vt:lpstr>Nuorten hengailupaikka tai kaverikahvila vastaanottokeskuksessa</vt:lpstr>
      <vt:lpstr>Työelämämentorointi</vt:lpstr>
      <vt:lpstr>Terveyspiste vastaanottokeskuksessa</vt:lpstr>
      <vt:lpstr>Muita ajankohtaisia vapaaehtoistehtäviä</vt:lpstr>
      <vt:lpstr>Sekasin-chat</vt:lpstr>
      <vt:lpstr>Tukea nuorille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 edistämisen ja sosiaalisen hyvinvoinnin tehtävät vastaanottokeskuksissa ja hätämajoituksessa</dc:title>
  <dc:creator>Maria Pikkarainen</dc:creator>
  <cp:revision>4</cp:revision>
  <dcterms:created xsi:type="dcterms:W3CDTF">2022-03-18T08:12:39Z</dcterms:created>
  <dcterms:modified xsi:type="dcterms:W3CDTF">2022-04-13T11:35:56Z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0x0101001E86ED7708CD2B47B6598A67694E2834</vt:lpwstr>
  </property>
</Properties>
</file>