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58" r:id="rId6"/>
    <p:sldId id="264" r:id="rId7"/>
    <p:sldId id="276" r:id="rId8"/>
    <p:sldId id="318" r:id="rId9"/>
    <p:sldId id="303" r:id="rId10"/>
    <p:sldId id="302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2" r:id="rId19"/>
    <p:sldId id="311" r:id="rId20"/>
    <p:sldId id="315" r:id="rId21"/>
    <p:sldId id="313" r:id="rId22"/>
    <p:sldId id="316" r:id="rId23"/>
    <p:sldId id="314" r:id="rId24"/>
    <p:sldId id="320" r:id="rId25"/>
    <p:sldId id="319" r:id="rId26"/>
    <p:sldId id="317" r:id="rId27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996"/>
    <a:srgbClr val="7F181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8333A3-4FEF-4922-86C5-49D7AB8E42E2}" v="120" dt="2022-12-16T08:31:03.381"/>
    <p1510:client id="{2379E675-1E96-4EA6-9668-C3924B41F262}" v="30" dt="2022-12-22T07:00:38.425"/>
    <p1510:client id="{299BD3C1-F6AA-40E0-B326-490B9F518FA0}" v="10" dt="2022-12-14T10:45:05.688"/>
    <p1510:client id="{2F731482-6CC0-4A13-A022-E76908041DCB}" v="511" dt="2022-12-16T08:11:46.423"/>
    <p1510:client id="{E0B5F485-D958-4011-93EF-62180E37E156}" v="59" dt="2022-12-12T11:24:06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7"/>
    <p:restoredTop sz="96357" autoAdjust="0"/>
  </p:normalViewPr>
  <p:slideViewPr>
    <p:cSldViewPr snapToGrid="0" snapToObjects="1">
      <p:cViewPr varScale="1">
        <p:scale>
          <a:sx n="110" d="100"/>
          <a:sy n="110" d="100"/>
        </p:scale>
        <p:origin x="6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86ED7-E594-284A-BCB0-7DD2E0F5F816}" type="datetimeFigureOut">
              <a:rPr lang="fi-FI" smtClean="0"/>
              <a:t>16.2.2023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1C9AF-C8A2-E248-9C2D-AAFE8E0C60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09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lll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1C9AF-C8A2-E248-9C2D-AAFE8E0C60B5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8158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34DE3F7-DC73-574E-BBEF-067A7B976E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3244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382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noProof="0" dirty="0"/>
              <a:t>to</a:t>
            </a:r>
            <a:r>
              <a:rPr lang="fi-FI" dirty="0"/>
              <a:t>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fi-FI" dirty="0"/>
          </a:p>
          <a:p>
            <a:pPr lvl="1"/>
            <a:endParaRPr lang="fi-FI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7EB11A1A-3BEF-D744-B65C-229074E7AF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79" y="194472"/>
            <a:ext cx="1638228" cy="6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9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IJA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9842C-3555-7E45-9644-0950E85E0A2A}"/>
              </a:ext>
            </a:extLst>
          </p:cNvPr>
          <p:cNvSpPr/>
          <p:nvPr userDrawn="1"/>
        </p:nvSpPr>
        <p:spPr>
          <a:xfrm>
            <a:off x="4068792" y="0"/>
            <a:ext cx="40687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0"/>
            <a:ext cx="40687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1F7B3-E497-3049-89EB-99DA34C19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29917"/>
            <a:ext cx="10515600" cy="78175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fi-FI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00C0C4A-6664-F44A-825B-15E820DCE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BA4081A-9EBF-214E-887F-4F3D6CBC04D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2672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F164FC-7E76-C94C-8284-BB996EB9F5C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2672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5EFE7FF-BFC1-754C-A2F8-6DE833B6B70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39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614705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VÄ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rgbClr val="BE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9842C-3555-7E45-9644-0950E85E0A2A}"/>
              </a:ext>
            </a:extLst>
          </p:cNvPr>
          <p:cNvSpPr/>
          <p:nvPr userDrawn="1"/>
        </p:nvSpPr>
        <p:spPr>
          <a:xfrm>
            <a:off x="4068792" y="0"/>
            <a:ext cx="40687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0"/>
            <a:ext cx="4068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F164FC-7E76-C94C-8284-BB996EB9F5C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2672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07293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KÄYTTÖESIMER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rgbClr val="BE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0"/>
            <a:ext cx="4068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8763" y="0"/>
            <a:ext cx="4054475" cy="6858000"/>
          </a:xfrm>
        </p:spPr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502189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KÄYTTÖESIMERKK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4054418" y="0"/>
            <a:ext cx="406879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94159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3210" y="-1"/>
            <a:ext cx="4122769" cy="6858000"/>
          </a:xfrm>
        </p:spPr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88243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LMIJAKO KÄYTTÖESIMERKK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4054418" y="0"/>
            <a:ext cx="4068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94159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3210" y="-1"/>
            <a:ext cx="4122769" cy="6858000"/>
          </a:xfrm>
        </p:spPr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88851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VÄ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6096000" y="0"/>
            <a:ext cx="609600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5562596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62701" y="1483775"/>
            <a:ext cx="5562598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492305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KÄYTTÖESIMER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-41334" y="0"/>
            <a:ext cx="61373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18104" y="1483775"/>
            <a:ext cx="5562764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646" y="-1"/>
            <a:ext cx="6137334" cy="6858000"/>
          </a:xfrm>
        </p:spPr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769997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KÄYTTÖESIMERKK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14104" y="1483776"/>
            <a:ext cx="5562764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6054666" cy="6858000"/>
          </a:xfrm>
        </p:spPr>
        <p:txBody>
          <a:bodyPr/>
          <a:lstStyle/>
          <a:p>
            <a:endParaRPr lang="fi-FI" noProof="0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AB518D5C-77B1-D94E-AB1E-CA9DE017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14104" y="5063883"/>
            <a:ext cx="5562764" cy="790817"/>
          </a:xfrm>
        </p:spPr>
        <p:txBody>
          <a:bodyPr anchor="t"/>
          <a:lstStyle>
            <a:lvl1pPr marL="0" indent="0">
              <a:buNone/>
              <a:defRPr sz="1500" b="1" i="0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543301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B4A7CF-52A9-2744-A095-A908B8D40A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4347C94-D7F6-5149-B2B6-878580DA36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8522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KUVA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2CC56C-5124-B44F-BB14-8E822851C0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618DDC4-4CB8-9F41-A4F3-94272928F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503" y="6129789"/>
            <a:ext cx="9863378" cy="543711"/>
          </a:xfrm>
        </p:spPr>
        <p:txBody>
          <a:bodyPr/>
          <a:lstStyle>
            <a:lvl1pPr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buNone/>
              <a:defRPr sz="1800" b="0" i="0">
                <a:latin typeface="Georgia" panose="02040502050405020303" pitchFamily="18" charset="0"/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15EFB3B-362E-B54E-8F33-0414F89DD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919788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1594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OMA KUVAVALIN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walking on a dirt path&#10;&#10;Description automatically generated with medium confidence">
            <a:extLst>
              <a:ext uri="{FF2B5EF4-FFF2-40B4-BE49-F238E27FC236}">
                <a16:creationId xmlns:a16="http://schemas.microsoft.com/office/drawing/2014/main" id="{BD2846D1-CA6C-3547-B194-4AB11C7E6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1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2896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034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7EB11A1A-3BEF-D744-B65C-229074E7A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79" y="194472"/>
            <a:ext cx="1638228" cy="6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90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UVAA KUVA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15B939-FDDC-D043-B727-03F8A4AE38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618DDC4-4CB8-9F41-A4F3-94272928F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503" y="6129789"/>
            <a:ext cx="9863378" cy="543711"/>
          </a:xfrm>
        </p:spPr>
        <p:txBody>
          <a:bodyPr/>
          <a:lstStyle>
            <a:lvl1pPr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buNone/>
              <a:defRPr sz="1800" b="0" i="0">
                <a:latin typeface="Georgia" panose="02040502050405020303" pitchFamily="18" charset="0"/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15EFB3B-362E-B54E-8F33-0414F89DD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51095" cy="5919788"/>
          </a:xfrm>
        </p:spPr>
        <p:txBody>
          <a:bodyPr/>
          <a:lstStyle/>
          <a:p>
            <a:endParaRPr lang="fi-FI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3688C02F-996C-014B-A63A-A5E9141B60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6006" y="0"/>
            <a:ext cx="6096000" cy="5919788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3073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7ACA1C-0C0D-034E-8DD7-F83206FDF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84354" y="1483776"/>
            <a:ext cx="10223292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2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3200" b="0" i="1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823114" y="5346074"/>
            <a:ext cx="3384532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6509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BRÄNDI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869AD-BD96-C14A-AEB2-942F637BC6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84354" y="1483776"/>
            <a:ext cx="10223292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200" b="0" i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3200" b="0" i="1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823114" y="5346074"/>
            <a:ext cx="3384532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661983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OTSIKKO 1">
    <p:bg>
      <p:bgPr>
        <a:solidFill>
          <a:srgbClr val="BEA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E7B409-AC43-514B-A8E4-5299EA4812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8404"/>
            <a:ext cx="9144000" cy="268119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702252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OTSIKKO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1AA8F9-A1F0-F148-9941-A3CB0FBABE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8404"/>
            <a:ext cx="9144000" cy="268119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38928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090E76-AB31-4B40-9E6F-0CB05B0EAC7E}"/>
              </a:ext>
            </a:extLst>
          </p:cNvPr>
          <p:cNvSpPr/>
          <p:nvPr userDrawn="1"/>
        </p:nvSpPr>
        <p:spPr>
          <a:xfrm>
            <a:off x="0" y="0"/>
            <a:ext cx="12192000" cy="59203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095"/>
            <a:ext cx="10515600" cy="57552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771F2C8-4C72-9543-8994-0E84699E66F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8199" y="2004918"/>
            <a:ext cx="10515599" cy="341135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68596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TT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090E76-AB31-4B40-9E6F-0CB05B0EAC7E}"/>
              </a:ext>
            </a:extLst>
          </p:cNvPr>
          <p:cNvSpPr/>
          <p:nvPr userDrawn="1"/>
        </p:nvSpPr>
        <p:spPr>
          <a:xfrm>
            <a:off x="0" y="0"/>
            <a:ext cx="12192000" cy="5920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095"/>
            <a:ext cx="10515600" cy="57552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Click to edit Master title style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9FDE1E-3511-2C4E-BFC7-4C76B43B31D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8199" y="2004918"/>
            <a:ext cx="5130115" cy="331869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B674FD2-0BD4-BF49-9017-115079CE1EA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25745" y="2004918"/>
            <a:ext cx="5130115" cy="331869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799813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ÄNDI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DCB8AE-9890-DE43-B3F1-9FA29E70D7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409482" y="1483776"/>
            <a:ext cx="3467386" cy="339560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4068792" cy="6858000"/>
          </a:xfrm>
        </p:spPr>
        <p:txBody>
          <a:bodyPr/>
          <a:lstStyle/>
          <a:p>
            <a:endParaRPr lang="fi-FI" noProof="0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AB518D5C-77B1-D94E-AB1E-CA9DE017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409481" y="5063883"/>
            <a:ext cx="3467386" cy="790817"/>
          </a:xfrm>
        </p:spPr>
        <p:txBody>
          <a:bodyPr anchor="t"/>
          <a:lstStyle>
            <a:lvl1pPr marL="0" indent="0" algn="ctr">
              <a:buNone/>
              <a:defRPr sz="1500" b="0" i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C1485E-F86C-854C-8F4D-CB20D9A8E2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92314" y="-1"/>
            <a:ext cx="4068792" cy="6858000"/>
          </a:xfrm>
        </p:spPr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934169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ÄNDI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55B871-CB14-7146-97D4-FC529108C6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79489" y="1483776"/>
            <a:ext cx="4572000" cy="339560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AB518D5C-77B1-D94E-AB1E-CA9DE017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874" y="6039200"/>
            <a:ext cx="1638228" cy="6343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79489" y="5063883"/>
            <a:ext cx="4572000" cy="790817"/>
          </a:xfrm>
        </p:spPr>
        <p:txBody>
          <a:bodyPr anchor="t"/>
          <a:lstStyle>
            <a:lvl1pPr marL="0" indent="0" algn="ctr">
              <a:buNone/>
              <a:defRPr sz="1500" b="0" i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C1485E-F86C-854C-8F4D-CB20D9A8E2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208" y="-1"/>
            <a:ext cx="4068792" cy="6858000"/>
          </a:xfrm>
        </p:spPr>
        <p:txBody>
          <a:bodyPr/>
          <a:lstStyle/>
          <a:p>
            <a:endParaRPr lang="fi-FI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91C178-6E34-F148-940F-05E15C7B661F}"/>
              </a:ext>
            </a:extLst>
          </p:cNvPr>
          <p:cNvSpPr/>
          <p:nvPr userDrawn="1"/>
        </p:nvSpPr>
        <p:spPr>
          <a:xfrm>
            <a:off x="6094538" y="0"/>
            <a:ext cx="20286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F3DEC-9E8C-FE4C-B57C-8D3E6F47D213}"/>
              </a:ext>
            </a:extLst>
          </p:cNvPr>
          <p:cNvSpPr/>
          <p:nvPr userDrawn="1"/>
        </p:nvSpPr>
        <p:spPr>
          <a:xfrm>
            <a:off x="8128935" y="0"/>
            <a:ext cx="2028669" cy="685800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80458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D76D147-9687-9344-8C8D-BD2F363645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7EB11A1A-3BEF-D744-B65C-229074E7AF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79" y="194472"/>
            <a:ext cx="1638228" cy="6343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2B85F9E-919D-2A4C-BFCD-A5FBB3C69DD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326065" y="5346074"/>
            <a:ext cx="2175325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4D3AE2-5E57-E440-BDFF-C77D11465E3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279127" y="5346074"/>
            <a:ext cx="2175325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177CB89-4E83-6D49-8E76-46F59C95AD7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9232189" y="5346074"/>
            <a:ext cx="2175325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574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TÖ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CAAC1F-E6E6-C340-9D7F-D43AF53099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CB073-26A7-F544-9A4D-31072FFBA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263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8DF1F-C7B8-5B46-B3C4-EC48EEFA1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7581"/>
            <a:ext cx="10515600" cy="2875824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50035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YHYT KITEYT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491"/>
            <a:ext cx="10515600" cy="3695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400"/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7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491"/>
            <a:ext cx="10515600" cy="3695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 b="0">
                <a:latin typeface="Georgia" panose="02040502050405020303" pitchFamily="18" charset="0"/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1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867"/>
            <a:ext cx="10515600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9F695-8668-224C-8AFC-D44698FF56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2809484"/>
            <a:ext cx="10515600" cy="2800486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b="0" noProof="0" dirty="0"/>
          </a:p>
          <a:p>
            <a:pPr lvl="2"/>
            <a:endParaRPr lang="fi-FI" b="0" noProof="0" dirty="0"/>
          </a:p>
          <a:p>
            <a:pPr lvl="3"/>
            <a:endParaRPr lang="fi-FI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58B2654-D836-4347-9069-004B90A0A55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8199" y="2359779"/>
            <a:ext cx="10515600" cy="336550"/>
          </a:xfrm>
        </p:spPr>
        <p:txBody>
          <a:bodyPr anchor="t"/>
          <a:lstStyle>
            <a:lvl1pPr marL="0" indent="0"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1473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867"/>
            <a:ext cx="10515600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25BBE2-965C-4042-BAD8-4FC805621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355850"/>
            <a:ext cx="10515600" cy="29448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545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KAKSI KOLUM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E267E-97C1-F248-9AFC-610387D7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85864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7243B-BAA3-D940-A23E-6F1DF1E6D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85864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CA65FCB3-5C68-DF4D-B3D0-601410673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6078FF3-7CF2-B747-84A2-136E76FC7CC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2505075"/>
            <a:ext cx="5181602" cy="353412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b="0" noProof="0" dirty="0"/>
          </a:p>
          <a:p>
            <a:pPr lvl="2"/>
            <a:endParaRPr lang="fi-FI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D56223-2B0B-BF47-A473-46887AC2D84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89688" y="2505075"/>
            <a:ext cx="5181602" cy="353412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46746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A KAKSI KOLUM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E267E-97C1-F248-9AFC-610387D7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85864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7243B-BAA3-D940-A23E-6F1DF1E6D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85864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CA65FCB3-5C68-DF4D-B3D0-601410673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D694F22-1DF2-BA4B-86A9-3FCCF15BE1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505075"/>
            <a:ext cx="5157787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15A47-6782-C54A-93D2-C9A0760099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993" y="2505075"/>
            <a:ext cx="5181601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15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7963-B688-6345-9742-540145AD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ADB4FF-36A8-5847-9E28-618A7E39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3EEA6-F284-034E-8910-605416FAEBAF}"/>
              </a:ext>
            </a:extLst>
          </p:cNvPr>
          <p:cNvSpPr txBox="1"/>
          <p:nvPr userDrawn="1"/>
        </p:nvSpPr>
        <p:spPr>
          <a:xfrm>
            <a:off x="272592" y="6392083"/>
            <a:ext cx="4252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0" i="0" noProof="1">
                <a:latin typeface="Arial" panose="020B0604020202020204" pitchFamily="34" charset="0"/>
                <a:cs typeface="Arial" panose="020B0604020202020204" pitchFamily="34" charset="0"/>
              </a:rPr>
              <a:t>Otsikko｜päivämäärä</a:t>
            </a:r>
          </a:p>
        </p:txBody>
      </p:sp>
    </p:spTree>
    <p:extLst>
      <p:ext uri="{BB962C8B-B14F-4D97-AF65-F5344CB8AC3E}">
        <p14:creationId xmlns:p14="http://schemas.microsoft.com/office/powerpoint/2010/main" val="192373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4" r:id="rId4"/>
    <p:sldLayoutId id="2147483662" r:id="rId5"/>
    <p:sldLayoutId id="2147483664" r:id="rId6"/>
    <p:sldLayoutId id="2147483665" r:id="rId7"/>
    <p:sldLayoutId id="2147483653" r:id="rId8"/>
    <p:sldLayoutId id="2147483692" r:id="rId9"/>
    <p:sldLayoutId id="2147483667" r:id="rId10"/>
    <p:sldLayoutId id="2147483668" r:id="rId11"/>
    <p:sldLayoutId id="2147483669" r:id="rId12"/>
    <p:sldLayoutId id="2147483670" r:id="rId13"/>
    <p:sldLayoutId id="2147483691" r:id="rId14"/>
    <p:sldLayoutId id="2147483672" r:id="rId15"/>
    <p:sldLayoutId id="2147483671" r:id="rId16"/>
    <p:sldLayoutId id="2147483673" r:id="rId17"/>
    <p:sldLayoutId id="2147483674" r:id="rId18"/>
    <p:sldLayoutId id="2147483675" r:id="rId19"/>
    <p:sldLayoutId id="2147483676" r:id="rId20"/>
    <p:sldLayoutId id="2147483678" r:id="rId21"/>
    <p:sldLayoutId id="2147483679" r:id="rId22"/>
    <p:sldLayoutId id="2147483681" r:id="rId23"/>
    <p:sldLayoutId id="2147483680" r:id="rId24"/>
    <p:sldLayoutId id="2147483684" r:id="rId25"/>
    <p:sldLayoutId id="2147483686" r:id="rId26"/>
    <p:sldLayoutId id="2147483687" r:id="rId27"/>
    <p:sldLayoutId id="2147483688" r:id="rId28"/>
    <p:sldLayoutId id="214748368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ohkonmanta.net/" TargetMode="External"/><Relationship Id="rId2" Type="http://schemas.openxmlformats.org/officeDocument/2006/relationships/hyperlink" Target="https://mohko.net/d/oykkosenvaaran-sotahistoriallinen-alue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parppeinpirtti.fi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pohjoiskarjalanmuseo.fi/joensuun-bunkkerimuseo" TargetMode="Externa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otania.fi/" TargetMode="Externa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joensuunmaila.fi/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ionalparks.fi/kolinp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valamo.fi/" TargetMode="Externa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D555210-925B-AB41-B528-EF0F97C08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6232"/>
            <a:ext cx="9144000" cy="2681191"/>
          </a:xfrm>
        </p:spPr>
        <p:txBody>
          <a:bodyPr>
            <a:normAutofit/>
          </a:bodyPr>
          <a:lstStyle/>
          <a:p>
            <a:r>
              <a:rPr lang="fi-FI" dirty="0"/>
              <a:t>Yleiskokous 2023:</a:t>
            </a:r>
            <a:br>
              <a:rPr lang="fi-FI" dirty="0"/>
            </a:br>
            <a:r>
              <a:rPr lang="fi-FI" dirty="0"/>
              <a:t>Omatoimimatkat </a:t>
            </a:r>
          </a:p>
        </p:txBody>
      </p:sp>
    </p:spTree>
    <p:extLst>
      <p:ext uri="{BB962C8B-B14F-4D97-AF65-F5344CB8AC3E}">
        <p14:creationId xmlns:p14="http://schemas.microsoft.com/office/powerpoint/2010/main" val="101438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3" descr="Kuva, joka sisältää kohteen puu, ulko, ruoho, puisto&#10;&#10;Kuvaus luotu automaattisesti">
            <a:extLst>
              <a:ext uri="{FF2B5EF4-FFF2-40B4-BE49-F238E27FC236}">
                <a16:creationId xmlns:a16="http://schemas.microsoft.com/office/drawing/2014/main" id="{79BC6E52-ADF9-D025-A53B-6742A756B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6" r="1783"/>
          <a:stretch/>
        </p:blipFill>
        <p:spPr>
          <a:xfrm>
            <a:off x="-8965" y="-39459"/>
            <a:ext cx="12200076" cy="6898137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939609" y="1477812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dirty="0">
                <a:solidFill>
                  <a:schemeClr val="bg1"/>
                </a:solidFill>
                <a:highlight>
                  <a:srgbClr val="BEA996"/>
                </a:highlight>
              </a:rPr>
              <a:t>4. ÖYKKÖSEN VAARA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7E1EBC3-1819-4B31-A76D-57E9731D1D9F}"/>
              </a:ext>
            </a:extLst>
          </p:cNvPr>
          <p:cNvSpPr txBox="1">
            <a:spLocks/>
          </p:cNvSpPr>
          <p:nvPr/>
        </p:nvSpPr>
        <p:spPr>
          <a:xfrm>
            <a:off x="122497" y="6406834"/>
            <a:ext cx="4353249" cy="428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  <a:latin typeface="Arial"/>
                <a:cs typeface="Arial"/>
              </a:rPr>
              <a:t>Kuva</a:t>
            </a:r>
            <a:r>
              <a:rPr lang="fi-FI" sz="1400" dirty="0">
                <a:solidFill>
                  <a:schemeClr val="bg1"/>
                </a:solidFill>
                <a:latin typeface="Arial"/>
                <a:cs typeface="Arial"/>
              </a:rPr>
              <a:t>: </a:t>
            </a:r>
            <a:r>
              <a:rPr lang="fi-FI" sz="1400" dirty="0" err="1">
                <a:solidFill>
                  <a:schemeClr val="bg1"/>
                </a:solidFill>
                <a:latin typeface="Arial"/>
                <a:cs typeface="Arial"/>
              </a:rPr>
              <a:t>Möhkön</a:t>
            </a:r>
            <a:r>
              <a:rPr lang="fi-FI" sz="1400" dirty="0">
                <a:solidFill>
                  <a:schemeClr val="bg1"/>
                </a:solidFill>
                <a:latin typeface="Arial"/>
                <a:cs typeface="Arial"/>
              </a:rPr>
              <a:t> matkailuyhdistys / sotatie.fi</a:t>
            </a:r>
            <a:br>
              <a:rPr lang="fi-FI" sz="1400" dirty="0"/>
            </a:br>
            <a:endParaRPr lang="fi-F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83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840" y="1667301"/>
            <a:ext cx="5490096" cy="449942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800" dirty="0"/>
              <a:t>Paikka, </a:t>
            </a:r>
            <a:r>
              <a:rPr lang="en-GB" sz="1800" dirty="0" err="1"/>
              <a:t>johon</a:t>
            </a:r>
            <a:r>
              <a:rPr lang="en-GB" sz="1800" dirty="0"/>
              <a:t> </a:t>
            </a:r>
            <a:r>
              <a:rPr lang="en-GB" sz="1800" dirty="0" err="1"/>
              <a:t>Neuvostoliiton</a:t>
            </a:r>
            <a:r>
              <a:rPr lang="en-GB" sz="1800" dirty="0"/>
              <a:t> </a:t>
            </a:r>
            <a:r>
              <a:rPr lang="en-GB" sz="1800" dirty="0" err="1"/>
              <a:t>suurhyökkäyksen</a:t>
            </a:r>
            <a:r>
              <a:rPr lang="en-GB" sz="1800" dirty="0"/>
              <a:t> </a:t>
            </a:r>
            <a:r>
              <a:rPr lang="en-GB" sz="1800" dirty="0" err="1"/>
              <a:t>eteneminen</a:t>
            </a:r>
            <a:r>
              <a:rPr lang="en-GB" sz="1800" dirty="0"/>
              <a:t> </a:t>
            </a:r>
            <a:r>
              <a:rPr lang="en-GB" sz="1800" dirty="0" err="1"/>
              <a:t>pysäytettiin</a:t>
            </a:r>
            <a:r>
              <a:rPr lang="en-GB" sz="1800" dirty="0"/>
              <a:t> v. 1944.</a:t>
            </a:r>
          </a:p>
          <a:p>
            <a:r>
              <a:rPr lang="en-GB" sz="1800" dirty="0">
                <a:latin typeface="Arial"/>
                <a:cs typeface="Arial"/>
              </a:rPr>
              <a:t>Alue on </a:t>
            </a:r>
            <a:r>
              <a:rPr lang="en-GB" sz="1800" dirty="0" err="1">
                <a:latin typeface="Arial"/>
                <a:cs typeface="Arial"/>
              </a:rPr>
              <a:t>veteraanien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aloitteesta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ja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vapaaehtoisten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työllä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kunnostettu</a:t>
            </a:r>
            <a:r>
              <a:rPr lang="en-GB" sz="1800" dirty="0">
                <a:latin typeface="Arial"/>
                <a:cs typeface="Arial"/>
              </a:rPr>
              <a:t>.</a:t>
            </a:r>
          </a:p>
          <a:p>
            <a:r>
              <a:rPr lang="en-GB" sz="1800" dirty="0" err="1"/>
              <a:t>Alueella</a:t>
            </a:r>
            <a:r>
              <a:rPr lang="en-GB" sz="1800" dirty="0"/>
              <a:t> </a:t>
            </a:r>
            <a:r>
              <a:rPr lang="en-GB" sz="1800" dirty="0" err="1"/>
              <a:t>nähtävää</a:t>
            </a:r>
            <a:r>
              <a:rPr lang="en-GB" sz="1800" dirty="0"/>
              <a:t> mm:</a:t>
            </a:r>
          </a:p>
          <a:p>
            <a:pPr lvl="1"/>
            <a:r>
              <a:rPr lang="fi-FI" sz="1800" b="0" i="0" dirty="0">
                <a:solidFill>
                  <a:srgbClr val="151515"/>
                </a:solidFill>
                <a:effectLst/>
              </a:rPr>
              <a:t>helppokulkuinen polku </a:t>
            </a:r>
            <a:r>
              <a:rPr lang="fi-FI" sz="1800" dirty="0">
                <a:solidFill>
                  <a:srgbClr val="151515"/>
                </a:solidFill>
              </a:rPr>
              <a:t>opastetauluineen</a:t>
            </a:r>
            <a:endParaRPr lang="fi-FI" sz="1800" b="0" i="0" dirty="0">
              <a:solidFill>
                <a:srgbClr val="151515"/>
              </a:solidFill>
              <a:effectLst/>
            </a:endParaRPr>
          </a:p>
          <a:p>
            <a:pPr lvl="1"/>
            <a:r>
              <a:rPr lang="fi-FI" sz="1800" b="0" i="0" dirty="0">
                <a:solidFill>
                  <a:srgbClr val="151515"/>
                </a:solidFill>
                <a:effectLst/>
              </a:rPr>
              <a:t>puolustusrakenteita ja taisteluasemia</a:t>
            </a:r>
          </a:p>
          <a:p>
            <a:pPr lvl="1"/>
            <a:r>
              <a:rPr lang="fi-FI" sz="1800" dirty="0">
                <a:solidFill>
                  <a:srgbClr val="151515"/>
                </a:solidFill>
              </a:rPr>
              <a:t>p</a:t>
            </a:r>
            <a:r>
              <a:rPr lang="fi-FI" sz="1800" b="0" i="0" dirty="0">
                <a:solidFill>
                  <a:srgbClr val="151515"/>
                </a:solidFill>
                <a:effectLst/>
              </a:rPr>
              <a:t>anssarintorjuntatykki</a:t>
            </a:r>
          </a:p>
          <a:p>
            <a:pPr lvl="1"/>
            <a:r>
              <a:rPr lang="fi-FI" sz="1800" b="0" i="0" dirty="0">
                <a:solidFill>
                  <a:srgbClr val="151515"/>
                </a:solidFill>
                <a:effectLst/>
              </a:rPr>
              <a:t>muistokivi</a:t>
            </a:r>
            <a:endParaRPr lang="en-GB" sz="1800" dirty="0"/>
          </a:p>
          <a:p>
            <a:r>
              <a:rPr lang="en-GB" sz="1800" dirty="0" err="1"/>
              <a:t>Ruokailumahdollisuus</a:t>
            </a:r>
            <a:r>
              <a:rPr lang="en-GB" sz="1800" dirty="0"/>
              <a:t>:</a:t>
            </a:r>
          </a:p>
          <a:p>
            <a:pPr lvl="1"/>
            <a:r>
              <a:rPr lang="en-GB" sz="1800" dirty="0" err="1">
                <a:latin typeface="Arial"/>
                <a:cs typeface="Arial"/>
              </a:rPr>
              <a:t>Savottakahvila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Möhkön</a:t>
            </a:r>
            <a:r>
              <a:rPr lang="en-GB" sz="1800" dirty="0">
                <a:latin typeface="Arial"/>
                <a:cs typeface="Arial"/>
              </a:rPr>
              <a:t> Manta 6,2km </a:t>
            </a:r>
            <a:r>
              <a:rPr lang="en-GB" sz="1800" dirty="0" err="1">
                <a:latin typeface="Arial"/>
                <a:cs typeface="Arial"/>
              </a:rPr>
              <a:t>päässä</a:t>
            </a:r>
            <a:r>
              <a:rPr lang="en-GB" sz="1800" dirty="0">
                <a:latin typeface="Arial"/>
                <a:cs typeface="Arial"/>
              </a:rPr>
              <a:t>.</a:t>
            </a:r>
          </a:p>
          <a:p>
            <a:pPr lvl="1"/>
            <a:r>
              <a:rPr lang="en-GB" sz="1800" dirty="0"/>
              <a:t> </a:t>
            </a:r>
            <a:r>
              <a:rPr lang="en-GB" sz="1800" dirty="0" err="1"/>
              <a:t>Parppein</a:t>
            </a:r>
            <a:r>
              <a:rPr lang="en-GB" sz="1800" dirty="0"/>
              <a:t> </a:t>
            </a:r>
            <a:r>
              <a:rPr lang="en-GB" sz="1800" dirty="0" err="1"/>
              <a:t>Pirtti</a:t>
            </a:r>
            <a:r>
              <a:rPr lang="en-GB" sz="1800" dirty="0"/>
              <a:t> </a:t>
            </a:r>
            <a:r>
              <a:rPr lang="en-GB" sz="1800" dirty="0" err="1"/>
              <a:t>paluumatkan</a:t>
            </a:r>
            <a:r>
              <a:rPr lang="en-GB" sz="1800" dirty="0"/>
              <a:t> </a:t>
            </a:r>
            <a:r>
              <a:rPr lang="en-GB" sz="1800" dirty="0" err="1"/>
              <a:t>varrella</a:t>
            </a:r>
            <a:r>
              <a:rPr lang="en-GB" sz="1800" dirty="0"/>
              <a:t> 27 km </a:t>
            </a:r>
            <a:r>
              <a:rPr lang="en-GB" sz="1800" dirty="0" err="1"/>
              <a:t>päässä</a:t>
            </a:r>
            <a:r>
              <a:rPr lang="en-GB" sz="1800" dirty="0"/>
              <a:t>.</a:t>
            </a:r>
          </a:p>
          <a:p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993" y="1667301"/>
            <a:ext cx="5181601" cy="449304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800" dirty="0" err="1"/>
              <a:t>Matka</a:t>
            </a:r>
            <a:r>
              <a:rPr lang="en-GB" sz="1800" dirty="0"/>
              <a:t>/</a:t>
            </a:r>
            <a:r>
              <a:rPr lang="en-GB" sz="1800" dirty="0" err="1"/>
              <a:t>suunta</a:t>
            </a:r>
            <a:r>
              <a:rPr lang="en-GB" sz="1800" dirty="0"/>
              <a:t>: n. 95 km (1h 20 min </a:t>
            </a:r>
            <a:r>
              <a:rPr lang="en-GB" sz="1800" dirty="0" err="1"/>
              <a:t>autolla</a:t>
            </a:r>
            <a:r>
              <a:rPr lang="en-GB" sz="1800" dirty="0"/>
              <a:t>)</a:t>
            </a:r>
          </a:p>
          <a:p>
            <a:r>
              <a:rPr lang="en-GB" sz="1800" dirty="0" err="1"/>
              <a:t>Varattava</a:t>
            </a:r>
            <a:r>
              <a:rPr lang="en-GB" sz="1800" dirty="0"/>
              <a:t> </a:t>
            </a:r>
            <a:r>
              <a:rPr lang="en-GB" sz="1800" dirty="0" err="1"/>
              <a:t>aika</a:t>
            </a:r>
            <a:r>
              <a:rPr lang="en-GB" sz="1800" dirty="0"/>
              <a:t>: </a:t>
            </a:r>
            <a:r>
              <a:rPr lang="en-GB" sz="1800" dirty="0" err="1"/>
              <a:t>matkat</a:t>
            </a:r>
            <a:r>
              <a:rPr lang="en-GB" sz="1800" dirty="0"/>
              <a:t> 4h 40min + 2–3h?</a:t>
            </a:r>
          </a:p>
          <a:p>
            <a:r>
              <a:rPr lang="en-GB" sz="1800" dirty="0" err="1">
                <a:latin typeface="Arial"/>
                <a:cs typeface="Arial"/>
              </a:rPr>
              <a:t>Varaukset</a:t>
            </a:r>
            <a:r>
              <a:rPr lang="en-GB" sz="1800" dirty="0">
                <a:latin typeface="Arial"/>
                <a:cs typeface="Arial"/>
              </a:rPr>
              <a:t>: </a:t>
            </a:r>
            <a:r>
              <a:rPr lang="en-GB" sz="1800" dirty="0" err="1">
                <a:latin typeface="Arial"/>
                <a:cs typeface="Arial"/>
              </a:rPr>
              <a:t>alueelle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vapaa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pääsy</a:t>
            </a:r>
            <a:endParaRPr lang="en-GB" sz="1800">
              <a:latin typeface="Arial"/>
              <a:cs typeface="Arial"/>
            </a:endParaRPr>
          </a:p>
          <a:p>
            <a:r>
              <a:rPr lang="en-GB" sz="1800" dirty="0" err="1"/>
              <a:t>Hinta</a:t>
            </a:r>
            <a:r>
              <a:rPr lang="en-GB" sz="1800" dirty="0"/>
              <a:t>: </a:t>
            </a:r>
            <a:r>
              <a:rPr lang="en-GB" sz="1800" dirty="0" err="1"/>
              <a:t>matkat</a:t>
            </a:r>
            <a:r>
              <a:rPr lang="en-GB" sz="1800" dirty="0"/>
              <a:t> + </a:t>
            </a:r>
            <a:r>
              <a:rPr lang="en-GB" sz="1800" dirty="0" err="1"/>
              <a:t>ruokailu</a:t>
            </a: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>
                <a:latin typeface="Arial"/>
                <a:cs typeface="Arial"/>
                <a:hlinkClick r:id="rId2"/>
              </a:rPr>
              <a:t>Öykkösenvaaran sotahistoriallinen alue | Möhkö (mohko.net)</a:t>
            </a: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1800" dirty="0">
                <a:latin typeface="Arial"/>
                <a:cs typeface="Arial"/>
                <a:hlinkClick r:id="rId3"/>
              </a:rPr>
              <a:t>Möhkön Manta - palveluja Ilomantsin Möhkössä | www.mohkonmanta.net | Möhkön Manta</a:t>
            </a: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1800" dirty="0">
                <a:hlinkClick r:id="rId4"/>
              </a:rPr>
              <a:t>Karjalaistyylinen ravintola Pohjois-Karjalassa Ilomantsissa | Ravintola Parppeinpirtti</a:t>
            </a:r>
            <a:endParaRPr lang="en-GB"/>
          </a:p>
          <a:p>
            <a:pPr marL="0" indent="0">
              <a:buNone/>
            </a:pPr>
            <a:endParaRPr lang="en-GB" sz="1800" dirty="0"/>
          </a:p>
          <a:p>
            <a:endParaRPr lang="fi-FI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0B8F60B-6F33-2A59-3F9F-3EF8A1CB2E77}"/>
              </a:ext>
            </a:extLst>
          </p:cNvPr>
          <p:cNvSpPr txBox="1">
            <a:spLocks/>
          </p:cNvSpPr>
          <p:nvPr/>
        </p:nvSpPr>
        <p:spPr>
          <a:xfrm>
            <a:off x="836613" y="238954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 err="1">
                <a:latin typeface="Arial"/>
                <a:cs typeface="Arial"/>
              </a:rPr>
              <a:t>Historiaa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vapaaehtoisvoimin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tehtynä</a:t>
            </a:r>
            <a:endParaRPr lang="en-GB" sz="4000" dirty="0" err="1"/>
          </a:p>
        </p:txBody>
      </p:sp>
    </p:spTree>
    <p:extLst>
      <p:ext uri="{BB962C8B-B14F-4D97-AF65-F5344CB8AC3E}">
        <p14:creationId xmlns:p14="http://schemas.microsoft.com/office/powerpoint/2010/main" val="1979308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3">
            <a:extLst>
              <a:ext uri="{FF2B5EF4-FFF2-40B4-BE49-F238E27FC236}">
                <a16:creationId xmlns:a16="http://schemas.microsoft.com/office/drawing/2014/main" id="{705C5448-5003-9682-1A3A-1435B669D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" t="10963" r="-101" b="13770"/>
          <a:stretch/>
        </p:blipFill>
        <p:spPr>
          <a:xfrm>
            <a:off x="10419" y="-36871"/>
            <a:ext cx="12182897" cy="6928798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1137157" y="1536192"/>
            <a:ext cx="9144000" cy="26811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dirty="0">
                <a:solidFill>
                  <a:schemeClr val="bg1"/>
                </a:solidFill>
                <a:highlight>
                  <a:srgbClr val="BEA996"/>
                </a:highlight>
              </a:rPr>
              <a:t>5. BUNKKERIMUSEO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6604B48-7A94-4152-9CFF-0A99296B0447}"/>
              </a:ext>
            </a:extLst>
          </p:cNvPr>
          <p:cNvSpPr txBox="1">
            <a:spLocks/>
          </p:cNvSpPr>
          <p:nvPr/>
        </p:nvSpPr>
        <p:spPr>
          <a:xfrm>
            <a:off x="122497" y="6312532"/>
            <a:ext cx="5813082" cy="6271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  <a:latin typeface="Arial"/>
                <a:cs typeface="Arial"/>
              </a:rPr>
              <a:t>Kuva</a:t>
            </a:r>
            <a:r>
              <a:rPr lang="fi-FI" sz="1400" dirty="0">
                <a:solidFill>
                  <a:schemeClr val="bg1"/>
                </a:solidFill>
                <a:latin typeface="Arial"/>
                <a:cs typeface="Arial"/>
              </a:rPr>
              <a:t>: Pohjois-Karjalan museo Hilma</a:t>
            </a:r>
            <a:endParaRPr lang="fi-F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1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012" y="1823991"/>
            <a:ext cx="5386387" cy="41073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800" dirty="0">
                <a:latin typeface="Arial"/>
                <a:cs typeface="Arial"/>
              </a:rPr>
              <a:t>Osa 1200 km </a:t>
            </a:r>
            <a:r>
              <a:rPr lang="en-GB" sz="1800" dirty="0" err="1">
                <a:latin typeface="Arial"/>
                <a:cs typeface="Arial"/>
              </a:rPr>
              <a:t>pitkää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Salpalinjan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linnoitusketjua</a:t>
            </a:r>
            <a:r>
              <a:rPr lang="en-GB" sz="1800" dirty="0">
                <a:latin typeface="Arial"/>
                <a:cs typeface="Arial"/>
              </a:rPr>
              <a:t> (</a:t>
            </a:r>
            <a:r>
              <a:rPr lang="en-GB" sz="1800" dirty="0" err="1">
                <a:latin typeface="Arial"/>
                <a:cs typeface="Arial"/>
              </a:rPr>
              <a:t>rakennettu</a:t>
            </a:r>
            <a:r>
              <a:rPr lang="en-GB" sz="1800" dirty="0">
                <a:latin typeface="Arial"/>
                <a:cs typeface="Arial"/>
              </a:rPr>
              <a:t> 1940–1944)</a:t>
            </a:r>
            <a:endParaRPr lang="fi-FI" dirty="0"/>
          </a:p>
          <a:p>
            <a:r>
              <a:rPr lang="en-GB" sz="1800" dirty="0" err="1">
                <a:latin typeface="Arial"/>
                <a:cs typeface="Arial"/>
              </a:rPr>
              <a:t>Alueella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nähtävää</a:t>
            </a:r>
            <a:r>
              <a:rPr lang="en-GB" sz="1800" dirty="0">
                <a:latin typeface="Arial"/>
                <a:cs typeface="Arial"/>
              </a:rPr>
              <a:t> mm:</a:t>
            </a:r>
            <a:endParaRPr lang="en-GB"/>
          </a:p>
          <a:p>
            <a:pPr lvl="1"/>
            <a:r>
              <a:rPr lang="en-GB" sz="1800" dirty="0" err="1"/>
              <a:t>Teräsbetonibunkkerit</a:t>
            </a:r>
            <a:r>
              <a:rPr lang="en-GB" sz="1800" dirty="0"/>
              <a:t> </a:t>
            </a:r>
          </a:p>
          <a:p>
            <a:pPr lvl="1"/>
            <a:r>
              <a:rPr lang="en-GB" sz="1800" dirty="0" err="1"/>
              <a:t>Näyttely</a:t>
            </a:r>
            <a:r>
              <a:rPr lang="en-GB" sz="1800" dirty="0"/>
              <a:t> mm. </a:t>
            </a:r>
            <a:r>
              <a:rPr lang="en-GB" sz="1800" dirty="0" err="1"/>
              <a:t>Salpalinjan</a:t>
            </a:r>
            <a:r>
              <a:rPr lang="en-GB" sz="1800" dirty="0"/>
              <a:t> </a:t>
            </a:r>
            <a:r>
              <a:rPr lang="en-GB" sz="1800" dirty="0" err="1"/>
              <a:t>rakentamisesta</a:t>
            </a:r>
            <a:r>
              <a:rPr lang="en-GB" sz="1800" dirty="0"/>
              <a:t> </a:t>
            </a:r>
          </a:p>
          <a:p>
            <a:pPr lvl="1"/>
            <a:r>
              <a:rPr lang="en-GB" sz="1800" dirty="0" err="1"/>
              <a:t>Taisteluhautoja</a:t>
            </a:r>
            <a:r>
              <a:rPr lang="en-GB" sz="1800" dirty="0"/>
              <a:t>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pansarintorjuntatykki</a:t>
            </a:r>
            <a:endParaRPr lang="en-GB" sz="1800" dirty="0"/>
          </a:p>
          <a:p>
            <a:pPr lvl="1"/>
            <a:r>
              <a:rPr lang="en-GB" sz="1800" dirty="0" err="1"/>
              <a:t>Veteraanipuisto</a:t>
            </a:r>
            <a:r>
              <a:rPr lang="en-GB" sz="1800" dirty="0"/>
              <a:t>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muistomerkki</a:t>
            </a:r>
            <a:endParaRPr lang="en-GB" sz="1800" dirty="0"/>
          </a:p>
          <a:p>
            <a:r>
              <a:rPr lang="en-GB" sz="1800" dirty="0" err="1">
                <a:latin typeface="Arial"/>
                <a:cs typeface="Arial"/>
              </a:rPr>
              <a:t>Alueeseen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voi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tutustua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itsekseen</a:t>
            </a:r>
            <a:r>
              <a:rPr lang="en-GB" sz="1800" dirty="0">
                <a:latin typeface="Arial"/>
                <a:cs typeface="Arial"/>
              </a:rPr>
              <a:t>, </a:t>
            </a:r>
            <a:r>
              <a:rPr lang="en-GB" sz="1800" dirty="0" err="1">
                <a:latin typeface="Arial"/>
                <a:cs typeface="Arial"/>
              </a:rPr>
              <a:t>ilmaisella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ääniopasteella</a:t>
            </a:r>
            <a:r>
              <a:rPr lang="en-GB" sz="1800" dirty="0">
                <a:latin typeface="Arial"/>
                <a:cs typeface="Arial"/>
              </a:rPr>
              <a:t>(</a:t>
            </a:r>
            <a:r>
              <a:rPr lang="en-GB" sz="1800" dirty="0" err="1">
                <a:latin typeface="Arial"/>
                <a:cs typeface="Arial"/>
              </a:rPr>
              <a:t>kielivaihtoehdot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suomeksi</a:t>
            </a:r>
            <a:r>
              <a:rPr lang="en-GB" sz="1800" dirty="0">
                <a:latin typeface="Arial"/>
                <a:cs typeface="Arial"/>
              </a:rPr>
              <a:t>, </a:t>
            </a:r>
            <a:r>
              <a:rPr lang="en-GB" sz="1800" dirty="0" err="1">
                <a:latin typeface="Arial"/>
                <a:cs typeface="Arial"/>
              </a:rPr>
              <a:t>englanniksi,venäjäksi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ja</a:t>
            </a:r>
            <a:r>
              <a:rPr lang="en-GB" sz="1800" dirty="0">
                <a:latin typeface="Arial"/>
                <a:cs typeface="Arial"/>
              </a:rPr>
              <a:t> </a:t>
            </a:r>
            <a:r>
              <a:rPr lang="en-GB" sz="1800" dirty="0" err="1">
                <a:latin typeface="Arial"/>
                <a:cs typeface="Arial"/>
              </a:rPr>
              <a:t>kiinaksi</a:t>
            </a:r>
            <a:r>
              <a:rPr lang="en-GB" sz="1800" dirty="0">
                <a:latin typeface="Arial"/>
                <a:cs typeface="Arial"/>
              </a:rPr>
              <a:t>) tai </a:t>
            </a:r>
            <a:r>
              <a:rPr lang="en-GB" sz="1800" dirty="0" err="1">
                <a:latin typeface="Arial"/>
                <a:cs typeface="Arial"/>
              </a:rPr>
              <a:t>oppaan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kanssa</a:t>
            </a:r>
            <a:r>
              <a:rPr lang="en-GB" sz="1800" dirty="0">
                <a:latin typeface="Arial"/>
                <a:cs typeface="Arial"/>
              </a:rPr>
              <a:t> </a:t>
            </a:r>
            <a:endParaRPr lang="en-GB" sz="1800"/>
          </a:p>
          <a:p>
            <a:r>
              <a:rPr lang="en-GB" sz="1800" dirty="0" err="1"/>
              <a:t>Muuta</a:t>
            </a:r>
            <a:r>
              <a:rPr lang="en-GB" sz="1800" dirty="0"/>
              <a:t>: </a:t>
            </a:r>
            <a:r>
              <a:rPr lang="en-GB" sz="1800" dirty="0" err="1"/>
              <a:t>ei</a:t>
            </a:r>
            <a:r>
              <a:rPr lang="en-GB" sz="1800" dirty="0"/>
              <a:t> </a:t>
            </a:r>
            <a:r>
              <a:rPr lang="en-GB" sz="1800" dirty="0" err="1"/>
              <a:t>esteetön</a:t>
            </a:r>
            <a:endParaRPr lang="en-GB" sz="1800" dirty="0"/>
          </a:p>
          <a:p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54282" y="1823990"/>
            <a:ext cx="5409407" cy="435757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800" dirty="0" err="1"/>
              <a:t>Matka</a:t>
            </a:r>
            <a:r>
              <a:rPr lang="en-GB" sz="1800" dirty="0"/>
              <a:t>: n. 7 km</a:t>
            </a:r>
          </a:p>
          <a:p>
            <a:r>
              <a:rPr lang="en-GB" sz="1800" dirty="0" err="1"/>
              <a:t>Varattava</a:t>
            </a:r>
            <a:r>
              <a:rPr lang="en-GB" sz="1800" dirty="0"/>
              <a:t> </a:t>
            </a:r>
            <a:r>
              <a:rPr lang="en-GB" sz="1800" dirty="0" err="1"/>
              <a:t>aika</a:t>
            </a:r>
            <a:r>
              <a:rPr lang="en-GB" sz="1800" dirty="0"/>
              <a:t>: n. 2h ?</a:t>
            </a:r>
          </a:p>
          <a:p>
            <a:r>
              <a:rPr lang="en-GB" sz="1800" dirty="0" err="1">
                <a:latin typeface="Arial"/>
                <a:cs typeface="Arial"/>
              </a:rPr>
              <a:t>Varaukset</a:t>
            </a:r>
            <a:r>
              <a:rPr lang="en-GB" sz="1800" dirty="0">
                <a:latin typeface="Arial"/>
                <a:cs typeface="Arial"/>
              </a:rPr>
              <a:t>: </a:t>
            </a:r>
            <a:endParaRPr lang="en-GB" sz="1800" dirty="0"/>
          </a:p>
          <a:p>
            <a:pPr lvl="1"/>
            <a:r>
              <a:rPr lang="en-GB" sz="1800" dirty="0" err="1">
                <a:latin typeface="Arial"/>
                <a:cs typeface="Arial"/>
              </a:rPr>
              <a:t>Avoinna</a:t>
            </a:r>
            <a:r>
              <a:rPr lang="en-GB" sz="1800" dirty="0">
                <a:latin typeface="Arial"/>
                <a:cs typeface="Arial"/>
              </a:rPr>
              <a:t> vain </a:t>
            </a:r>
            <a:r>
              <a:rPr lang="en-GB" sz="1800" dirty="0" err="1">
                <a:latin typeface="Arial"/>
                <a:cs typeface="Arial"/>
              </a:rPr>
              <a:t>tilauksesta</a:t>
            </a:r>
            <a:r>
              <a:rPr lang="en-GB" sz="1800" dirty="0">
                <a:latin typeface="Arial"/>
                <a:cs typeface="Arial"/>
              </a:rPr>
              <a:t> </a:t>
            </a:r>
            <a:r>
              <a:rPr lang="en-GB" sz="1800" dirty="0" err="1">
                <a:latin typeface="Arial"/>
                <a:cs typeface="Arial"/>
              </a:rPr>
              <a:t>kesäkuun</a:t>
            </a:r>
            <a:r>
              <a:rPr lang="en-GB" sz="1800" dirty="0">
                <a:latin typeface="Arial"/>
                <a:cs typeface="Arial"/>
              </a:rPr>
              <a:t> </a:t>
            </a:r>
            <a:r>
              <a:rPr lang="en-GB" sz="1800" dirty="0" err="1">
                <a:latin typeface="Arial"/>
                <a:cs typeface="Arial"/>
              </a:rPr>
              <a:t>alussa</a:t>
            </a:r>
            <a:endParaRPr lang="en-GB" sz="1800" dirty="0">
              <a:latin typeface="Arial"/>
              <a:cs typeface="Arial"/>
            </a:endParaRPr>
          </a:p>
          <a:p>
            <a:pPr lvl="1"/>
            <a:r>
              <a:rPr lang="en-GB" sz="1800" dirty="0" err="1">
                <a:latin typeface="Arial"/>
                <a:cs typeface="Arial"/>
              </a:rPr>
              <a:t>Opastuksen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voi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tilata</a:t>
            </a:r>
          </a:p>
          <a:p>
            <a:r>
              <a:rPr lang="en-GB" sz="1800" dirty="0" err="1">
                <a:latin typeface="Arial"/>
                <a:cs typeface="Arial"/>
              </a:rPr>
              <a:t>Hinta</a:t>
            </a:r>
            <a:r>
              <a:rPr lang="en-GB" sz="1800" dirty="0">
                <a:latin typeface="Arial"/>
                <a:cs typeface="Arial"/>
              </a:rPr>
              <a:t>: </a:t>
            </a:r>
            <a:endParaRPr lang="en-GB" sz="1800" dirty="0"/>
          </a:p>
          <a:p>
            <a:pPr lvl="1"/>
            <a:r>
              <a:rPr lang="en-GB" sz="1800" dirty="0" err="1"/>
              <a:t>opastus</a:t>
            </a:r>
            <a:r>
              <a:rPr lang="en-GB" sz="1800" dirty="0"/>
              <a:t> 60€ (</a:t>
            </a:r>
            <a:r>
              <a:rPr lang="en-GB" sz="1800" dirty="0" err="1"/>
              <a:t>arkisin</a:t>
            </a:r>
            <a:r>
              <a:rPr lang="en-GB" sz="1800" dirty="0"/>
              <a:t>) /120€ (</a:t>
            </a:r>
            <a:r>
              <a:rPr lang="en-GB" sz="1800" dirty="0" err="1"/>
              <a:t>viikonloput</a:t>
            </a:r>
            <a:r>
              <a:rPr lang="en-GB" sz="1800" dirty="0"/>
              <a:t>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pyhäpäivät</a:t>
            </a:r>
            <a:r>
              <a:rPr lang="en-GB" sz="1800" dirty="0"/>
              <a:t>): </a:t>
            </a:r>
            <a:r>
              <a:rPr lang="en-GB" sz="1800" dirty="0" err="1"/>
              <a:t>peruttavissa</a:t>
            </a:r>
            <a:r>
              <a:rPr lang="en-GB" sz="1800" dirty="0"/>
              <a:t> 3 </a:t>
            </a:r>
            <a:r>
              <a:rPr lang="en-GB" sz="1800" dirty="0" err="1"/>
              <a:t>arkipäivää</a:t>
            </a:r>
            <a:r>
              <a:rPr lang="en-GB" sz="1800" dirty="0"/>
              <a:t> </a:t>
            </a:r>
            <a:r>
              <a:rPr lang="en-GB" sz="1800" dirty="0" err="1"/>
              <a:t>ennen</a:t>
            </a:r>
            <a:endParaRPr lang="en-GB" sz="1800" dirty="0"/>
          </a:p>
          <a:p>
            <a:pPr lvl="1"/>
            <a:r>
              <a:rPr lang="en-GB" sz="1800" dirty="0" err="1">
                <a:latin typeface="Arial"/>
                <a:cs typeface="Arial"/>
              </a:rPr>
              <a:t>Opastus</a:t>
            </a:r>
            <a:r>
              <a:rPr lang="en-GB" sz="1800" dirty="0">
                <a:latin typeface="Arial"/>
                <a:cs typeface="Arial"/>
              </a:rPr>
              <a:t> </a:t>
            </a:r>
            <a:r>
              <a:rPr lang="en-GB" sz="1800" dirty="0" err="1">
                <a:latin typeface="Arial"/>
                <a:cs typeface="Arial"/>
              </a:rPr>
              <a:t>korkeintaan</a:t>
            </a:r>
            <a:r>
              <a:rPr lang="en-GB" sz="1800" dirty="0">
                <a:latin typeface="Arial"/>
                <a:cs typeface="Arial"/>
              </a:rPr>
              <a:t> 10€/</a:t>
            </a:r>
            <a:r>
              <a:rPr lang="en-GB" sz="1800" dirty="0" err="1">
                <a:latin typeface="Arial"/>
                <a:cs typeface="Arial"/>
              </a:rPr>
              <a:t>hklö</a:t>
            </a:r>
            <a:r>
              <a:rPr lang="en-GB" sz="1800" dirty="0">
                <a:latin typeface="Arial"/>
                <a:cs typeface="Arial"/>
              </a:rPr>
              <a:t>, </a:t>
            </a:r>
            <a:r>
              <a:rPr lang="en-GB" sz="1800" dirty="0" err="1">
                <a:latin typeface="Arial"/>
                <a:cs typeface="Arial"/>
              </a:rPr>
              <a:t>jos</a:t>
            </a:r>
            <a:r>
              <a:rPr lang="en-GB" sz="1800" dirty="0">
                <a:latin typeface="Arial"/>
                <a:cs typeface="Arial"/>
              </a:rPr>
              <a:t> </a:t>
            </a:r>
            <a:r>
              <a:rPr lang="en-GB" sz="1800" dirty="0" err="1">
                <a:latin typeface="Arial"/>
                <a:cs typeface="Arial"/>
              </a:rPr>
              <a:t>osallistuu</a:t>
            </a:r>
            <a:r>
              <a:rPr lang="en-GB" sz="1800" dirty="0">
                <a:latin typeface="Arial"/>
                <a:cs typeface="Arial"/>
              </a:rPr>
              <a:t> </a:t>
            </a:r>
            <a:r>
              <a:rPr lang="en-GB" sz="1800" dirty="0" err="1">
                <a:latin typeface="Arial"/>
                <a:cs typeface="Arial"/>
              </a:rPr>
              <a:t>esim</a:t>
            </a:r>
            <a:r>
              <a:rPr lang="en-GB" sz="1800" dirty="0">
                <a:latin typeface="Arial"/>
                <a:cs typeface="Arial"/>
              </a:rPr>
              <a:t>. 12 </a:t>
            </a:r>
            <a:r>
              <a:rPr lang="en-GB" sz="1800" dirty="0" err="1">
                <a:latin typeface="Arial"/>
                <a:cs typeface="Arial"/>
              </a:rPr>
              <a:t>henkilöä</a:t>
            </a:r>
          </a:p>
          <a:p>
            <a:pPr marL="0" indent="0">
              <a:buNone/>
            </a:pPr>
            <a:r>
              <a:rPr lang="en-GB" sz="2200" dirty="0">
                <a:latin typeface="Arial"/>
                <a:cs typeface="Arial"/>
                <a:hlinkClick r:id="rId2"/>
              </a:rPr>
              <a:t>Joensuun bunkkerimuseo - pohjoiskarjalanmuseo.fi</a:t>
            </a:r>
            <a:endParaRPr lang="en-GB" sz="2200">
              <a:latin typeface="Arial"/>
              <a:cs typeface="Arial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9669411-5026-4135-8369-0DE36E2C0FEA}"/>
              </a:ext>
            </a:extLst>
          </p:cNvPr>
          <p:cNvSpPr txBox="1">
            <a:spLocks/>
          </p:cNvSpPr>
          <p:nvPr/>
        </p:nvSpPr>
        <p:spPr>
          <a:xfrm>
            <a:off x="836613" y="461561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Arial"/>
                <a:cs typeface="Arial"/>
              </a:rPr>
              <a:t>Historian </a:t>
            </a:r>
            <a:r>
              <a:rPr lang="en-GB" sz="4000" dirty="0" err="1">
                <a:latin typeface="Arial"/>
                <a:cs typeface="Arial"/>
              </a:rPr>
              <a:t>viimeinen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puolustuslinja</a:t>
            </a:r>
            <a:endParaRPr lang="fi-FI" dirty="0" err="1"/>
          </a:p>
        </p:txBody>
      </p:sp>
    </p:spTree>
    <p:extLst>
      <p:ext uri="{BB962C8B-B14F-4D97-AF65-F5344CB8AC3E}">
        <p14:creationId xmlns:p14="http://schemas.microsoft.com/office/powerpoint/2010/main" val="2452044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puu, ulko, kasvi, palmu&#10;&#10;Kuvaus luotu automaattisesti">
            <a:extLst>
              <a:ext uri="{FF2B5EF4-FFF2-40B4-BE49-F238E27FC236}">
                <a16:creationId xmlns:a16="http://schemas.microsoft.com/office/drawing/2014/main" id="{F8B8B569-E7E5-40F1-95FB-39F6F97F4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41"/>
          <a:stretch/>
        </p:blipFill>
        <p:spPr>
          <a:xfrm>
            <a:off x="-1" y="-64168"/>
            <a:ext cx="12386635" cy="6922168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1315452" y="1512632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dirty="0">
                <a:solidFill>
                  <a:schemeClr val="bg1"/>
                </a:solidFill>
                <a:highlight>
                  <a:srgbClr val="BEA996"/>
                </a:highlight>
              </a:rPr>
              <a:t>6. BOTANIA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6D63EEB-D6BC-4C6F-A497-C388D406FDC8}"/>
              </a:ext>
            </a:extLst>
          </p:cNvPr>
          <p:cNvSpPr txBox="1">
            <a:spLocks/>
          </p:cNvSpPr>
          <p:nvPr/>
        </p:nvSpPr>
        <p:spPr>
          <a:xfrm>
            <a:off x="122498" y="6406834"/>
            <a:ext cx="2516530" cy="428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Kuva</a:t>
            </a:r>
            <a:r>
              <a:rPr lang="fi-FI" sz="1400" dirty="0">
                <a:solidFill>
                  <a:schemeClr val="bg1"/>
                </a:solidFill>
              </a:rPr>
              <a:t>: www.botania.fi/galleria</a:t>
            </a:r>
            <a:br>
              <a:rPr lang="fi-FI" sz="1400" dirty="0"/>
            </a:br>
            <a:endParaRPr lang="fi-F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940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0071" y="2217489"/>
            <a:ext cx="5181601" cy="3534125"/>
          </a:xfrm>
        </p:spPr>
        <p:txBody>
          <a:bodyPr/>
          <a:lstStyle/>
          <a:p>
            <a:r>
              <a:rPr lang="en-GB" sz="1800" dirty="0" err="1"/>
              <a:t>Taidepuutarha</a:t>
            </a:r>
            <a:r>
              <a:rPr lang="en-GB" sz="1800" dirty="0"/>
              <a:t> </a:t>
            </a:r>
            <a:r>
              <a:rPr lang="en-GB" sz="1800" dirty="0" err="1"/>
              <a:t>Joensuun</a:t>
            </a:r>
            <a:r>
              <a:rPr lang="en-GB" sz="1800" dirty="0"/>
              <a:t> </a:t>
            </a:r>
            <a:r>
              <a:rPr lang="en-GB" sz="1800" dirty="0" err="1"/>
              <a:t>keskustan</a:t>
            </a:r>
            <a:r>
              <a:rPr lang="en-GB" sz="1800" dirty="0"/>
              <a:t> </a:t>
            </a:r>
            <a:r>
              <a:rPr lang="en-GB" sz="1800" dirty="0" err="1"/>
              <a:t>kupeessa</a:t>
            </a:r>
            <a:r>
              <a:rPr lang="en-GB" sz="1800" dirty="0"/>
              <a:t> </a:t>
            </a:r>
          </a:p>
          <a:p>
            <a:r>
              <a:rPr lang="en-GB" sz="1800" dirty="0" err="1"/>
              <a:t>Kasvitieteellisessä</a:t>
            </a:r>
            <a:r>
              <a:rPr lang="en-GB" sz="1800" dirty="0"/>
              <a:t> </a:t>
            </a:r>
            <a:r>
              <a:rPr lang="en-GB" sz="1800" dirty="0" err="1"/>
              <a:t>puutarhassa</a:t>
            </a:r>
            <a:r>
              <a:rPr lang="en-GB" sz="1800" dirty="0"/>
              <a:t> </a:t>
            </a:r>
            <a:r>
              <a:rPr lang="en-GB" sz="1800" dirty="0" err="1"/>
              <a:t>voi</a:t>
            </a:r>
            <a:r>
              <a:rPr lang="en-GB" sz="1800" dirty="0"/>
              <a:t> </a:t>
            </a:r>
            <a:r>
              <a:rPr lang="en-GB" sz="1800" dirty="0" err="1"/>
              <a:t>kokea</a:t>
            </a:r>
            <a:r>
              <a:rPr lang="en-GB" sz="1800" dirty="0"/>
              <a:t> mm:</a:t>
            </a:r>
          </a:p>
          <a:p>
            <a:pPr lvl="1"/>
            <a:r>
              <a:rPr lang="en-GB" sz="1800" dirty="0" err="1"/>
              <a:t>Yli</a:t>
            </a:r>
            <a:r>
              <a:rPr lang="en-GB" sz="1800" dirty="0"/>
              <a:t> 2000 </a:t>
            </a:r>
            <a:r>
              <a:rPr lang="en-GB" sz="1800" dirty="0" err="1"/>
              <a:t>kasvilajia</a:t>
            </a:r>
            <a:r>
              <a:rPr lang="en-GB" sz="1800" dirty="0"/>
              <a:t>, mm. </a:t>
            </a:r>
            <a:r>
              <a:rPr lang="en-GB" sz="1800" dirty="0" err="1"/>
              <a:t>trooppisia</a:t>
            </a:r>
            <a:r>
              <a:rPr lang="en-GB" sz="1800" dirty="0"/>
              <a:t> </a:t>
            </a:r>
            <a:r>
              <a:rPr lang="en-GB" sz="1800" dirty="0" err="1"/>
              <a:t>puita</a:t>
            </a:r>
            <a:endParaRPr lang="en-GB" sz="1800" dirty="0"/>
          </a:p>
          <a:p>
            <a:pPr lvl="1"/>
            <a:r>
              <a:rPr lang="en-GB" sz="1800" dirty="0" err="1"/>
              <a:t>Perhosia</a:t>
            </a:r>
            <a:endParaRPr lang="en-GB" sz="1800" dirty="0"/>
          </a:p>
          <a:p>
            <a:pPr lvl="1"/>
            <a:r>
              <a:rPr lang="en-GB" sz="1800" dirty="0" err="1"/>
              <a:t>Aavikkohuone</a:t>
            </a:r>
            <a:r>
              <a:rPr lang="en-GB" sz="1800" dirty="0"/>
              <a:t> </a:t>
            </a:r>
          </a:p>
          <a:p>
            <a:pPr lvl="1"/>
            <a:r>
              <a:rPr lang="en-GB" sz="1800" dirty="0" err="1"/>
              <a:t>Taidenäyttelyt</a:t>
            </a:r>
            <a:endParaRPr lang="en-GB" sz="1800" dirty="0"/>
          </a:p>
          <a:p>
            <a:r>
              <a:rPr lang="en-GB" sz="1800" dirty="0" err="1"/>
              <a:t>Ulkopuutarha</a:t>
            </a:r>
            <a:r>
              <a:rPr lang="en-GB" sz="1800" dirty="0"/>
              <a:t>: </a:t>
            </a:r>
            <a:r>
              <a:rPr lang="en-GB" sz="1800" dirty="0" err="1"/>
              <a:t>Aistipuutarha</a:t>
            </a:r>
            <a:endParaRPr lang="en-GB" sz="1800" dirty="0"/>
          </a:p>
          <a:p>
            <a:r>
              <a:rPr lang="en-GB" sz="1800" dirty="0" err="1"/>
              <a:t>Tiloja</a:t>
            </a:r>
            <a:r>
              <a:rPr lang="en-GB" sz="1800" dirty="0"/>
              <a:t> </a:t>
            </a:r>
            <a:r>
              <a:rPr lang="en-GB" sz="1800" dirty="0" err="1"/>
              <a:t>kahvittelulle</a:t>
            </a:r>
            <a:r>
              <a:rPr lang="en-GB" sz="1800" dirty="0"/>
              <a:t>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istuskelulle</a:t>
            </a:r>
            <a:endParaRPr lang="en-GB" sz="1800" dirty="0"/>
          </a:p>
          <a:p>
            <a:r>
              <a:rPr lang="en-GB" sz="1800" dirty="0" err="1"/>
              <a:t>Avoinna</a:t>
            </a:r>
            <a:r>
              <a:rPr lang="en-GB" sz="1800" dirty="0"/>
              <a:t> </a:t>
            </a:r>
            <a:r>
              <a:rPr lang="en-GB" sz="1800" dirty="0" err="1"/>
              <a:t>kesäkuussa</a:t>
            </a:r>
            <a:r>
              <a:rPr lang="en-GB" sz="1800" dirty="0"/>
              <a:t> </a:t>
            </a:r>
            <a:r>
              <a:rPr lang="en-GB" sz="1800" dirty="0" err="1"/>
              <a:t>päivittäin</a:t>
            </a:r>
            <a:r>
              <a:rPr lang="en-GB" sz="1800" dirty="0"/>
              <a:t> 11–21 </a:t>
            </a:r>
          </a:p>
          <a:p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993" y="2217489"/>
            <a:ext cx="5181601" cy="35341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800" dirty="0" err="1">
                <a:latin typeface="Arial"/>
                <a:cs typeface="Arial"/>
              </a:rPr>
              <a:t>Matka</a:t>
            </a:r>
            <a:r>
              <a:rPr lang="en-GB" sz="1800" dirty="0">
                <a:latin typeface="Arial"/>
                <a:cs typeface="Arial"/>
              </a:rPr>
              <a:t>: n. 1,5 km </a:t>
            </a:r>
            <a:r>
              <a:rPr lang="en-GB" sz="1800" dirty="0" err="1">
                <a:latin typeface="Arial"/>
                <a:cs typeface="Arial"/>
              </a:rPr>
              <a:t>kampukselta</a:t>
            </a:r>
            <a:r>
              <a:rPr lang="en-GB" sz="1800" dirty="0">
                <a:latin typeface="Arial"/>
                <a:cs typeface="Arial"/>
              </a:rPr>
              <a:t>, n. 2 km </a:t>
            </a:r>
            <a:r>
              <a:rPr lang="en-GB" sz="1800" dirty="0" err="1">
                <a:latin typeface="Arial"/>
                <a:cs typeface="Arial"/>
              </a:rPr>
              <a:t>keskustasta</a:t>
            </a:r>
            <a:endParaRPr lang="en-GB" sz="1800" dirty="0" err="1"/>
          </a:p>
          <a:p>
            <a:r>
              <a:rPr lang="en-GB" sz="1800" dirty="0" err="1"/>
              <a:t>Varattava</a:t>
            </a:r>
            <a:r>
              <a:rPr lang="en-GB" sz="1800" dirty="0"/>
              <a:t> </a:t>
            </a:r>
            <a:r>
              <a:rPr lang="en-GB" sz="1800" dirty="0" err="1"/>
              <a:t>aika</a:t>
            </a:r>
            <a:r>
              <a:rPr lang="en-GB" sz="1800" dirty="0"/>
              <a:t>: 1–2h?</a:t>
            </a:r>
          </a:p>
          <a:p>
            <a:r>
              <a:rPr lang="en-GB" sz="1800" dirty="0" err="1">
                <a:latin typeface="Arial"/>
                <a:cs typeface="Arial"/>
              </a:rPr>
              <a:t>Varaukset</a:t>
            </a:r>
            <a:r>
              <a:rPr lang="en-GB" sz="1800" dirty="0">
                <a:latin typeface="Arial"/>
                <a:cs typeface="Arial"/>
              </a:rPr>
              <a:t>: </a:t>
            </a:r>
            <a:r>
              <a:rPr lang="en-GB" sz="1800" dirty="0" err="1">
                <a:latin typeface="Arial"/>
                <a:cs typeface="Arial"/>
              </a:rPr>
              <a:t>varausta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ei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tarvita</a:t>
            </a:r>
            <a:r>
              <a:rPr lang="en-GB" sz="1800" dirty="0">
                <a:latin typeface="Arial"/>
                <a:cs typeface="Arial"/>
              </a:rPr>
              <a:t>, </a:t>
            </a:r>
            <a:r>
              <a:rPr lang="en-GB" sz="1800" dirty="0" err="1">
                <a:latin typeface="Arial"/>
                <a:cs typeface="Arial"/>
              </a:rPr>
              <a:t>mutta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jos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paljon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porukkaa</a:t>
            </a:r>
            <a:r>
              <a:rPr lang="en-GB" sz="1800" dirty="0">
                <a:latin typeface="Arial"/>
                <a:cs typeface="Arial"/>
              </a:rPr>
              <a:t>, </a:t>
            </a:r>
            <a:r>
              <a:rPr lang="en-GB" sz="1800" dirty="0" err="1">
                <a:latin typeface="Arial"/>
                <a:cs typeface="Arial"/>
              </a:rPr>
              <a:t>niin</a:t>
            </a:r>
            <a:r>
              <a:rPr lang="en-GB" sz="1800" dirty="0">
                <a:latin typeface="Arial"/>
                <a:cs typeface="Arial"/>
              </a:rPr>
              <a:t> </a:t>
            </a:r>
            <a:r>
              <a:rPr lang="en-GB" sz="1800" dirty="0" err="1">
                <a:latin typeface="Arial"/>
                <a:cs typeface="Arial"/>
              </a:rPr>
              <a:t>varaus</a:t>
            </a:r>
            <a:r>
              <a:rPr lang="en-GB" sz="1800" dirty="0">
                <a:latin typeface="Arial"/>
                <a:cs typeface="Arial"/>
              </a:rPr>
              <a:t> + </a:t>
            </a:r>
            <a:r>
              <a:rPr lang="en-GB" sz="1800" dirty="0" err="1">
                <a:latin typeface="Arial"/>
                <a:cs typeface="Arial"/>
              </a:rPr>
              <a:t>porrastus</a:t>
            </a:r>
            <a:r>
              <a:rPr lang="en-GB" sz="1800" dirty="0">
                <a:latin typeface="Arial"/>
                <a:cs typeface="Arial"/>
              </a:rPr>
              <a:t>?</a:t>
            </a:r>
          </a:p>
          <a:p>
            <a:r>
              <a:rPr lang="en-GB" sz="1800" dirty="0" err="1"/>
              <a:t>Hinta</a:t>
            </a:r>
            <a:r>
              <a:rPr lang="en-GB" sz="1800" dirty="0"/>
              <a:t>: </a:t>
            </a:r>
            <a:r>
              <a:rPr lang="en-GB" sz="1800" dirty="0" err="1"/>
              <a:t>pääsymaksu</a:t>
            </a:r>
            <a:r>
              <a:rPr lang="en-GB" sz="1800" dirty="0"/>
              <a:t> 15€/</a:t>
            </a:r>
            <a:r>
              <a:rPr lang="en-GB" sz="1800" dirty="0" err="1"/>
              <a:t>hklö</a:t>
            </a:r>
            <a:endParaRPr lang="en-GB" sz="1800" dirty="0"/>
          </a:p>
          <a:p>
            <a:pPr marL="0" indent="0">
              <a:buNone/>
            </a:pPr>
            <a:r>
              <a:rPr lang="fi-FI" sz="2000" dirty="0">
                <a:latin typeface="Arial"/>
                <a:cs typeface="Arial"/>
                <a:hlinkClick r:id="rId2"/>
              </a:rPr>
              <a:t>Botania Joensuu</a:t>
            </a:r>
            <a:endParaRPr lang="fi-FI" sz="2000">
              <a:latin typeface="Arial"/>
              <a:cs typeface="Arial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24C7BF7-1AA2-004D-DBA2-16DB2843BB6A}"/>
              </a:ext>
            </a:extLst>
          </p:cNvPr>
          <p:cNvSpPr txBox="1">
            <a:spLocks/>
          </p:cNvSpPr>
          <p:nvPr/>
        </p:nvSpPr>
        <p:spPr>
          <a:xfrm>
            <a:off x="836613" y="641359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 err="1">
                <a:latin typeface="Arial"/>
                <a:cs typeface="Arial"/>
              </a:rPr>
              <a:t>Trooppista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tunnelmointia</a:t>
            </a:r>
            <a:endParaRPr lang="fi-FI" dirty="0" err="1"/>
          </a:p>
        </p:txBody>
      </p:sp>
    </p:spTree>
    <p:extLst>
      <p:ext uri="{BB962C8B-B14F-4D97-AF65-F5344CB8AC3E}">
        <p14:creationId xmlns:p14="http://schemas.microsoft.com/office/powerpoint/2010/main" val="1779604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ulko, puu, taivas&#10;&#10;Kuvaus luotu automaattisesti">
            <a:extLst>
              <a:ext uri="{FF2B5EF4-FFF2-40B4-BE49-F238E27FC236}">
                <a16:creationId xmlns:a16="http://schemas.microsoft.com/office/drawing/2014/main" id="{CD40B33E-C9FB-4164-90B5-585765B41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0" y="-8497"/>
            <a:ext cx="12192001" cy="6858000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998278" y="1468814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dirty="0">
                <a:solidFill>
                  <a:schemeClr val="bg1"/>
                </a:solidFill>
                <a:highlight>
                  <a:srgbClr val="BEA996"/>
                </a:highlight>
              </a:rPr>
              <a:t>7. KESKUSTAKIERROS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648A552-905F-43CE-94D0-93D050B02F6C}"/>
              </a:ext>
            </a:extLst>
          </p:cNvPr>
          <p:cNvSpPr txBox="1">
            <a:spLocks/>
          </p:cNvSpPr>
          <p:nvPr/>
        </p:nvSpPr>
        <p:spPr>
          <a:xfrm>
            <a:off x="122498" y="6406834"/>
            <a:ext cx="2516530" cy="428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Kuva</a:t>
            </a:r>
            <a:r>
              <a:rPr lang="fi-FI" sz="1400" dirty="0">
                <a:solidFill>
                  <a:schemeClr val="bg1"/>
                </a:solidFill>
              </a:rPr>
              <a:t>: Sanna Perälä</a:t>
            </a:r>
            <a:br>
              <a:rPr lang="fi-FI" sz="1400" dirty="0"/>
            </a:br>
            <a:endParaRPr lang="fi-F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66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480" y="2028021"/>
            <a:ext cx="5157787" cy="35341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 dirty="0" err="1"/>
              <a:t>Kävelykierros</a:t>
            </a:r>
            <a:r>
              <a:rPr lang="en-GB" sz="2000" dirty="0"/>
              <a:t> </a:t>
            </a:r>
            <a:r>
              <a:rPr lang="en-GB" sz="2000" dirty="0" err="1"/>
              <a:t>keskustaan</a:t>
            </a:r>
            <a:endParaRPr lang="en-GB" sz="2000" dirty="0"/>
          </a:p>
          <a:p>
            <a:r>
              <a:rPr lang="en-GB" sz="2000" dirty="0" err="1">
                <a:latin typeface="Arial"/>
                <a:cs typeface="Arial"/>
              </a:rPr>
              <a:t>Nähtävää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esim</a:t>
            </a:r>
            <a:r>
              <a:rPr lang="en-GB" sz="2000" dirty="0">
                <a:latin typeface="Arial"/>
                <a:cs typeface="Arial"/>
              </a:rPr>
              <a:t>:</a:t>
            </a:r>
          </a:p>
          <a:p>
            <a:pPr lvl="1"/>
            <a:r>
              <a:rPr lang="en-GB" dirty="0" err="1"/>
              <a:t>Kaupungintalo</a:t>
            </a:r>
            <a:endParaRPr lang="en-GB" dirty="0"/>
          </a:p>
          <a:p>
            <a:pPr lvl="1"/>
            <a:r>
              <a:rPr lang="en-GB" dirty="0"/>
              <a:t>Tori (</a:t>
            </a:r>
            <a:r>
              <a:rPr lang="en-GB" dirty="0" err="1"/>
              <a:t>lörtsyt</a:t>
            </a:r>
            <a:r>
              <a:rPr lang="en-GB" dirty="0"/>
              <a:t> tai </a:t>
            </a:r>
            <a:r>
              <a:rPr lang="en-GB" dirty="0" err="1"/>
              <a:t>pullavohvelit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)</a:t>
            </a:r>
            <a:endParaRPr lang="en-GB"/>
          </a:p>
          <a:p>
            <a:pPr lvl="1"/>
            <a:r>
              <a:rPr lang="en-GB" dirty="0" err="1">
                <a:sym typeface="Wingdings" panose="05000000000000000000" pitchFamily="2" charset="2"/>
              </a:rPr>
              <a:t>Patsaskierros</a:t>
            </a:r>
            <a:r>
              <a:rPr lang="en-GB" dirty="0">
                <a:sym typeface="Wingdings" panose="05000000000000000000" pitchFamily="2" charset="2"/>
              </a:rPr>
              <a:t>: </a:t>
            </a:r>
            <a:r>
              <a:rPr lang="en-GB" dirty="0" err="1">
                <a:sym typeface="Wingdings" panose="05000000000000000000" pitchFamily="2" charset="2"/>
              </a:rPr>
              <a:t>susipatsaat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jne</a:t>
            </a:r>
            <a:r>
              <a:rPr lang="en-GB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en-GB" dirty="0" err="1">
                <a:sym typeface="Wingdings" panose="05000000000000000000" pitchFamily="2" charset="2"/>
              </a:rPr>
              <a:t>Taitokortteli</a:t>
            </a:r>
            <a:endParaRPr lang="en-GB" dirty="0">
              <a:sym typeface="Wingdings" panose="05000000000000000000" pitchFamily="2" charset="2"/>
            </a:endParaRPr>
          </a:p>
          <a:p>
            <a:pPr lvl="1"/>
            <a:r>
              <a:rPr lang="en-GB" dirty="0" err="1">
                <a:sym typeface="Wingdings" panose="05000000000000000000" pitchFamily="2" charset="2"/>
              </a:rPr>
              <a:t>Taidemuseo</a:t>
            </a:r>
            <a:endParaRPr lang="en-GB" dirty="0">
              <a:sym typeface="Wingdings" panose="05000000000000000000" pitchFamily="2" charset="2"/>
            </a:endParaRPr>
          </a:p>
          <a:p>
            <a:r>
              <a:rPr lang="en-GB" sz="2000" dirty="0">
                <a:latin typeface="Arial"/>
                <a:cs typeface="Arial"/>
              </a:rPr>
              <a:t>Voi </a:t>
            </a:r>
            <a:r>
              <a:rPr lang="en-GB" sz="2000" dirty="0" err="1">
                <a:latin typeface="Arial"/>
                <a:cs typeface="Arial"/>
              </a:rPr>
              <a:t>myös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pistäytyä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johonkin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kahvilaan</a:t>
            </a:r>
            <a:r>
              <a:rPr lang="en-GB" sz="2000" dirty="0">
                <a:latin typeface="Arial"/>
                <a:cs typeface="Arial"/>
              </a:rPr>
              <a:t> / </a:t>
            </a:r>
            <a:r>
              <a:rPr lang="en-GB" sz="2000" dirty="0" err="1">
                <a:latin typeface="Arial"/>
                <a:cs typeface="Arial"/>
              </a:rPr>
              <a:t>kuppilaan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1919" y="2028021"/>
            <a:ext cx="5181601" cy="35341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 dirty="0" err="1">
                <a:latin typeface="Arial"/>
                <a:cs typeface="Arial"/>
              </a:rPr>
              <a:t>Matka</a:t>
            </a:r>
            <a:r>
              <a:rPr lang="en-GB" sz="2000" dirty="0">
                <a:latin typeface="Arial"/>
                <a:cs typeface="Arial"/>
              </a:rPr>
              <a:t>: </a:t>
            </a:r>
            <a:r>
              <a:rPr lang="en-GB" sz="2000" dirty="0" err="1">
                <a:latin typeface="Arial"/>
                <a:cs typeface="Arial"/>
              </a:rPr>
              <a:t>Yliopiston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kampukselta</a:t>
            </a:r>
            <a:r>
              <a:rPr lang="en-GB" sz="2000" dirty="0">
                <a:latin typeface="Arial"/>
                <a:cs typeface="Arial"/>
              </a:rPr>
              <a:t> n. 1 km</a:t>
            </a:r>
            <a:endParaRPr lang="en-GB" sz="2000" dirty="0"/>
          </a:p>
          <a:p>
            <a:r>
              <a:rPr lang="en-GB" sz="2000" dirty="0" err="1"/>
              <a:t>Varattava</a:t>
            </a:r>
            <a:r>
              <a:rPr lang="en-GB" sz="2000" dirty="0"/>
              <a:t> </a:t>
            </a:r>
            <a:r>
              <a:rPr lang="en-GB" sz="2000" dirty="0" err="1"/>
              <a:t>aika</a:t>
            </a:r>
            <a:r>
              <a:rPr lang="en-GB" sz="2000" dirty="0"/>
              <a:t>: 1h ?</a:t>
            </a:r>
          </a:p>
          <a:p>
            <a:r>
              <a:rPr lang="en-GB" sz="2000" dirty="0" err="1"/>
              <a:t>Varaukset</a:t>
            </a:r>
            <a:r>
              <a:rPr lang="en-GB" sz="2000" dirty="0"/>
              <a:t>: </a:t>
            </a:r>
          </a:p>
          <a:p>
            <a:pPr lvl="1"/>
            <a:r>
              <a:rPr lang="en-GB" sz="1800" dirty="0" err="1"/>
              <a:t>ei</a:t>
            </a:r>
            <a:r>
              <a:rPr lang="en-GB" sz="1800" dirty="0"/>
              <a:t> </a:t>
            </a:r>
            <a:r>
              <a:rPr lang="en-GB" sz="1800" dirty="0" err="1"/>
              <a:t>tarvita</a:t>
            </a:r>
            <a:r>
              <a:rPr lang="en-GB" sz="1800" dirty="0"/>
              <a:t> </a:t>
            </a:r>
            <a:r>
              <a:rPr lang="en-GB" sz="1800" dirty="0" err="1"/>
              <a:t>varausta</a:t>
            </a:r>
            <a:r>
              <a:rPr lang="en-GB" sz="1800" dirty="0"/>
              <a:t>, </a:t>
            </a:r>
            <a:r>
              <a:rPr lang="en-GB" sz="1800" dirty="0" err="1"/>
              <a:t>paitsi</a:t>
            </a:r>
            <a:r>
              <a:rPr lang="en-GB" sz="1800" dirty="0"/>
              <a:t> </a:t>
            </a:r>
            <a:r>
              <a:rPr lang="en-GB" sz="1800" dirty="0" err="1"/>
              <a:t>jos</a:t>
            </a:r>
            <a:r>
              <a:rPr lang="en-GB" sz="1800" dirty="0"/>
              <a:t> </a:t>
            </a:r>
            <a:r>
              <a:rPr lang="en-GB" sz="1800" dirty="0" err="1"/>
              <a:t>haluamme</a:t>
            </a:r>
            <a:r>
              <a:rPr lang="en-GB" sz="1800" dirty="0"/>
              <a:t> </a:t>
            </a:r>
            <a:r>
              <a:rPr lang="en-GB" sz="1800" dirty="0" err="1"/>
              <a:t>jonkun</a:t>
            </a:r>
            <a:r>
              <a:rPr lang="en-GB" sz="1800" dirty="0"/>
              <a:t> </a:t>
            </a:r>
            <a:r>
              <a:rPr lang="en-GB" sz="1800" dirty="0" err="1"/>
              <a:t>esittelemään</a:t>
            </a:r>
            <a:r>
              <a:rPr lang="en-GB" sz="1800" dirty="0"/>
              <a:t> </a:t>
            </a:r>
            <a:r>
              <a:rPr lang="en-GB" sz="1800" dirty="0" err="1"/>
              <a:t>kaupungin</a:t>
            </a:r>
            <a:r>
              <a:rPr lang="en-GB" sz="1800" dirty="0"/>
              <a:t> </a:t>
            </a:r>
            <a:r>
              <a:rPr lang="en-GB" sz="1800" dirty="0" err="1"/>
              <a:t>historiaa</a:t>
            </a:r>
            <a:r>
              <a:rPr lang="en-GB" sz="1800" dirty="0"/>
              <a:t>. </a:t>
            </a:r>
            <a:r>
              <a:rPr lang="en-GB" sz="1800" dirty="0" err="1"/>
              <a:t>Karjalan</a:t>
            </a:r>
            <a:r>
              <a:rPr lang="en-GB" sz="1800" dirty="0"/>
              <a:t> </a:t>
            </a:r>
            <a:r>
              <a:rPr lang="en-GB" sz="1800" dirty="0" err="1"/>
              <a:t>murteella</a:t>
            </a:r>
            <a:r>
              <a:rPr lang="en-GB" sz="1800" dirty="0"/>
              <a:t> </a:t>
            </a:r>
            <a:r>
              <a:rPr lang="en-GB" sz="1800" dirty="0">
                <a:sym typeface="Wingdings" panose="05000000000000000000" pitchFamily="2" charset="2"/>
              </a:rPr>
              <a:t> ?</a:t>
            </a:r>
          </a:p>
          <a:p>
            <a:pPr lvl="1"/>
            <a:r>
              <a:rPr lang="en-GB" sz="1800" dirty="0" err="1">
                <a:latin typeface="Arial"/>
                <a:cs typeface="Arial"/>
                <a:sym typeface="Wingdings" panose="05000000000000000000" pitchFamily="2" charset="2"/>
              </a:rPr>
              <a:t>Esim</a:t>
            </a:r>
            <a:r>
              <a:rPr lang="en-GB" sz="1800" dirty="0">
                <a:latin typeface="Arial"/>
                <a:cs typeface="Arial"/>
                <a:sym typeface="Wingdings" panose="05000000000000000000" pitchFamily="2" charset="2"/>
              </a:rPr>
              <a:t>. Kaksi </a:t>
            </a:r>
            <a:r>
              <a:rPr lang="en-GB" sz="1800" dirty="0" err="1">
                <a:latin typeface="Arial"/>
                <a:cs typeface="Arial"/>
                <a:sym typeface="Wingdings" panose="05000000000000000000" pitchFamily="2" charset="2"/>
              </a:rPr>
              <a:t>kertaa</a:t>
            </a:r>
            <a:r>
              <a:rPr lang="en-GB" sz="1800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GB" sz="1800" dirty="0" err="1">
                <a:latin typeface="Arial"/>
                <a:cs typeface="Arial"/>
                <a:sym typeface="Wingdings" panose="05000000000000000000" pitchFamily="2" charset="2"/>
              </a:rPr>
              <a:t>viikonlopun</a:t>
            </a:r>
            <a:r>
              <a:rPr lang="en-GB" sz="1800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GB" sz="1800" dirty="0" err="1">
                <a:latin typeface="Arial"/>
                <a:cs typeface="Arial"/>
                <a:sym typeface="Wingdings" panose="05000000000000000000" pitchFamily="2" charset="2"/>
              </a:rPr>
              <a:t>aikana</a:t>
            </a:r>
            <a:endParaRPr lang="en-GB" sz="1800" dirty="0" err="1">
              <a:latin typeface="Arial"/>
              <a:cs typeface="Arial"/>
            </a:endParaRPr>
          </a:p>
          <a:p>
            <a:r>
              <a:rPr lang="en-GB" sz="2000" dirty="0" err="1">
                <a:latin typeface="Arial"/>
                <a:cs typeface="Arial"/>
              </a:rPr>
              <a:t>Hinta</a:t>
            </a:r>
            <a:r>
              <a:rPr lang="en-GB" sz="2000" dirty="0">
                <a:latin typeface="Arial"/>
                <a:cs typeface="Arial"/>
              </a:rPr>
              <a:t>: </a:t>
            </a:r>
            <a:r>
              <a:rPr lang="en-GB" sz="2000" dirty="0" err="1">
                <a:latin typeface="Arial"/>
                <a:cs typeface="Arial"/>
              </a:rPr>
              <a:t>ilmainen</a:t>
            </a:r>
            <a:r>
              <a:rPr lang="en-GB" sz="2000" dirty="0">
                <a:latin typeface="Arial"/>
                <a:cs typeface="Arial"/>
              </a:rPr>
              <a:t> + </a:t>
            </a:r>
            <a:r>
              <a:rPr lang="en-GB" sz="2000" dirty="0" err="1">
                <a:latin typeface="Arial"/>
                <a:cs typeface="Arial"/>
              </a:rPr>
              <a:t>opastus</a:t>
            </a:r>
            <a:r>
              <a:rPr lang="en-GB" sz="2000" dirty="0">
                <a:latin typeface="Arial"/>
                <a:cs typeface="Arial"/>
              </a:rPr>
              <a:t> + </a:t>
            </a:r>
            <a:r>
              <a:rPr lang="en-GB" sz="2000" dirty="0" err="1">
                <a:latin typeface="Arial"/>
                <a:cs typeface="Arial"/>
              </a:rPr>
              <a:t>hiukopalat</a:t>
            </a:r>
            <a:endParaRPr lang="en-GB" sz="2000" dirty="0" err="1"/>
          </a:p>
          <a:p>
            <a:pPr lvl="1"/>
            <a:r>
              <a:rPr lang="en-GB" sz="1600" dirty="0" err="1">
                <a:latin typeface="Arial"/>
                <a:cs typeface="Arial"/>
              </a:rPr>
              <a:t>Opastuksen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hinta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voitaisiin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kuitata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osallistujien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puolesta</a:t>
            </a:r>
            <a:r>
              <a:rPr lang="en-GB" sz="1600" dirty="0">
                <a:latin typeface="Arial"/>
                <a:cs typeface="Arial"/>
              </a:rPr>
              <a:t>?</a:t>
            </a:r>
            <a:endParaRPr lang="en-GB" sz="1600" dirty="0"/>
          </a:p>
          <a:p>
            <a:endParaRPr lang="en-GB" sz="2000" dirty="0"/>
          </a:p>
          <a:p>
            <a:endParaRPr lang="fi-FI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8F72747-DD0E-C064-B991-C1C15C0DABDC}"/>
              </a:ext>
            </a:extLst>
          </p:cNvPr>
          <p:cNvSpPr txBox="1">
            <a:spLocks/>
          </p:cNvSpPr>
          <p:nvPr/>
        </p:nvSpPr>
        <p:spPr>
          <a:xfrm>
            <a:off x="836613" y="641359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 err="1">
                <a:latin typeface="Arial"/>
                <a:cs typeface="Arial"/>
              </a:rPr>
              <a:t>Keskustan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ympäri</a:t>
            </a:r>
            <a:r>
              <a:rPr lang="en-GB" sz="4000" dirty="0">
                <a:latin typeface="Arial"/>
                <a:cs typeface="Arial"/>
              </a:rPr>
              <a:t> 60 </a:t>
            </a:r>
            <a:r>
              <a:rPr lang="en-GB" sz="4000" dirty="0" err="1">
                <a:latin typeface="Arial"/>
                <a:cs typeface="Arial"/>
              </a:rPr>
              <a:t>minuutissa</a:t>
            </a:r>
            <a:endParaRPr lang="fi-FI" dirty="0" err="1"/>
          </a:p>
        </p:txBody>
      </p:sp>
    </p:spTree>
    <p:extLst>
      <p:ext uri="{BB962C8B-B14F-4D97-AF65-F5344CB8AC3E}">
        <p14:creationId xmlns:p14="http://schemas.microsoft.com/office/powerpoint/2010/main" val="30959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ulko, taivas, vesi, ranta&#10;&#10;Kuvaus luotu automaattisesti">
            <a:extLst>
              <a:ext uri="{FF2B5EF4-FFF2-40B4-BE49-F238E27FC236}">
                <a16:creationId xmlns:a16="http://schemas.microsoft.com/office/drawing/2014/main" id="{E98ED0EA-0DA0-4538-97CF-55B03838D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29" b="31242"/>
          <a:stretch/>
        </p:blipFill>
        <p:spPr>
          <a:xfrm>
            <a:off x="-1" y="-144378"/>
            <a:ext cx="12290965" cy="7002380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1105989" y="1084509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dirty="0">
                <a:solidFill>
                  <a:schemeClr val="bg1"/>
                </a:solidFill>
                <a:highlight>
                  <a:srgbClr val="BEA996"/>
                </a:highlight>
              </a:rPr>
              <a:t>8. KUHASALO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F7B7A8F-AACB-4D8A-92C9-088EBD5902BD}"/>
              </a:ext>
            </a:extLst>
          </p:cNvPr>
          <p:cNvSpPr txBox="1">
            <a:spLocks/>
          </p:cNvSpPr>
          <p:nvPr/>
        </p:nvSpPr>
        <p:spPr>
          <a:xfrm>
            <a:off x="122498" y="6406834"/>
            <a:ext cx="2516530" cy="428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Kuva</a:t>
            </a:r>
            <a:r>
              <a:rPr lang="fi-FI" sz="1400" dirty="0">
                <a:solidFill>
                  <a:schemeClr val="bg1"/>
                </a:solidFill>
              </a:rPr>
              <a:t>: Sanna Perälä</a:t>
            </a:r>
            <a:br>
              <a:rPr lang="fi-FI" sz="1400" dirty="0"/>
            </a:br>
            <a:endParaRPr lang="fi-F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06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6906" y="2102581"/>
            <a:ext cx="5157787" cy="34921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 dirty="0" err="1"/>
              <a:t>Kävelylenkki</a:t>
            </a:r>
            <a:r>
              <a:rPr lang="en-GB" sz="2000" dirty="0"/>
              <a:t> </a:t>
            </a:r>
            <a:r>
              <a:rPr lang="en-GB" sz="2000" dirty="0" err="1"/>
              <a:t>luonnon</a:t>
            </a:r>
            <a:r>
              <a:rPr lang="en-GB" sz="2000" dirty="0"/>
              <a:t> </a:t>
            </a:r>
            <a:r>
              <a:rPr lang="en-GB" sz="2000" dirty="0" err="1"/>
              <a:t>rauhassa</a:t>
            </a:r>
            <a:r>
              <a:rPr lang="en-GB" sz="2000" dirty="0"/>
              <a:t> </a:t>
            </a:r>
            <a:r>
              <a:rPr lang="en-GB" sz="2000" dirty="0" err="1"/>
              <a:t>Pyhäselän</a:t>
            </a:r>
            <a:r>
              <a:rPr lang="en-GB" sz="2000" dirty="0"/>
              <a:t> </a:t>
            </a:r>
            <a:r>
              <a:rPr lang="en-GB" sz="2000" dirty="0" err="1"/>
              <a:t>aaltoja</a:t>
            </a:r>
            <a:r>
              <a:rPr lang="en-GB" sz="2000" dirty="0"/>
              <a:t> </a:t>
            </a:r>
            <a:r>
              <a:rPr lang="en-GB" sz="2000" dirty="0" err="1"/>
              <a:t>kuunnellen</a:t>
            </a:r>
            <a:r>
              <a:rPr lang="en-GB" sz="2000" dirty="0"/>
              <a:t>. </a:t>
            </a:r>
          </a:p>
          <a:p>
            <a:pPr lvl="1"/>
            <a:r>
              <a:rPr lang="en-GB" sz="1800" dirty="0" err="1"/>
              <a:t>Lenkit</a:t>
            </a:r>
            <a:r>
              <a:rPr lang="en-GB" sz="1800" dirty="0"/>
              <a:t> 1km </a:t>
            </a:r>
            <a:r>
              <a:rPr lang="en-GB" sz="1800" dirty="0" err="1"/>
              <a:t>ja</a:t>
            </a:r>
            <a:r>
              <a:rPr lang="en-GB" sz="1800" dirty="0"/>
              <a:t> 2km. </a:t>
            </a:r>
            <a:r>
              <a:rPr lang="en-GB" sz="1800" dirty="0" err="1"/>
              <a:t>Esteetön</a:t>
            </a:r>
            <a:r>
              <a:rPr lang="en-GB" sz="1800" dirty="0"/>
              <a:t> </a:t>
            </a:r>
            <a:r>
              <a:rPr lang="en-GB" sz="1800" dirty="0" err="1"/>
              <a:t>polku</a:t>
            </a:r>
            <a:r>
              <a:rPr lang="en-GB" sz="1800" dirty="0"/>
              <a:t> </a:t>
            </a:r>
            <a:r>
              <a:rPr lang="en-GB" sz="1800" dirty="0" err="1"/>
              <a:t>pidemmällä</a:t>
            </a:r>
            <a:r>
              <a:rPr lang="en-GB" sz="1800" dirty="0"/>
              <a:t> </a:t>
            </a:r>
            <a:r>
              <a:rPr lang="en-GB" sz="1800" dirty="0" err="1"/>
              <a:t>lenkillä</a:t>
            </a:r>
            <a:r>
              <a:rPr lang="en-GB" sz="1600" dirty="0"/>
              <a:t>.</a:t>
            </a:r>
          </a:p>
          <a:p>
            <a:r>
              <a:rPr lang="en-GB" sz="2000" dirty="0" err="1"/>
              <a:t>Tunnelmallinen</a:t>
            </a:r>
            <a:r>
              <a:rPr lang="en-GB" sz="2000" dirty="0"/>
              <a:t> </a:t>
            </a:r>
            <a:r>
              <a:rPr lang="en-GB" sz="2000" dirty="0" err="1"/>
              <a:t>makkaranpaisto</a:t>
            </a:r>
            <a:r>
              <a:rPr lang="en-GB" sz="2000" dirty="0"/>
              <a:t> </a:t>
            </a:r>
            <a:r>
              <a:rPr lang="en-GB" sz="2000" dirty="0" err="1"/>
              <a:t>kodalla</a:t>
            </a:r>
            <a:endParaRPr lang="en-GB" sz="1600" dirty="0"/>
          </a:p>
          <a:p>
            <a:r>
              <a:rPr lang="en-GB" sz="2000" dirty="0" err="1"/>
              <a:t>Lampaiden</a:t>
            </a:r>
            <a:r>
              <a:rPr lang="en-GB" sz="2000" dirty="0"/>
              <a:t> </a:t>
            </a:r>
            <a:r>
              <a:rPr lang="en-GB" sz="2000" dirty="0" err="1"/>
              <a:t>ihmettely</a:t>
            </a:r>
            <a:endParaRPr lang="en-GB" sz="2000" dirty="0"/>
          </a:p>
          <a:p>
            <a:r>
              <a:rPr lang="en-GB" sz="2000" dirty="0" err="1">
                <a:latin typeface="Arial"/>
                <a:cs typeface="Arial"/>
              </a:rPr>
              <a:t>Ikonikatos</a:t>
            </a:r>
            <a:r>
              <a:rPr lang="en-GB" sz="2000" dirty="0">
                <a:latin typeface="Arial"/>
                <a:cs typeface="Arial"/>
              </a:rPr>
              <a:t>: </a:t>
            </a:r>
            <a:r>
              <a:rPr lang="en-GB" sz="2000" dirty="0" err="1">
                <a:latin typeface="Arial"/>
                <a:cs typeface="Arial"/>
              </a:rPr>
              <a:t>entinen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erämaaluostari</a:t>
            </a:r>
            <a:r>
              <a:rPr lang="en-GB" sz="2000" dirty="0">
                <a:latin typeface="Arial"/>
                <a:cs typeface="Arial"/>
              </a:rPr>
              <a:t>, </a:t>
            </a:r>
            <a:r>
              <a:rPr lang="en-GB" sz="2000" dirty="0" err="1">
                <a:latin typeface="Arial"/>
                <a:cs typeface="Arial"/>
              </a:rPr>
              <a:t>joka</a:t>
            </a:r>
            <a:r>
              <a:rPr lang="en-GB" sz="2000" dirty="0">
                <a:latin typeface="Arial"/>
                <a:cs typeface="Arial"/>
              </a:rPr>
              <a:t> on </a:t>
            </a:r>
            <a:r>
              <a:rPr lang="en-GB" sz="2000" dirty="0" err="1">
                <a:latin typeface="Arial"/>
                <a:cs typeface="Arial"/>
              </a:rPr>
              <a:t>kuulunut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Valamon</a:t>
            </a:r>
            <a:r>
              <a:rPr lang="en-GB" sz="2000" dirty="0">
                <a:latin typeface="Arial"/>
                <a:cs typeface="Arial"/>
              </a:rPr>
              <a:t> alle 1500-luvulla.</a:t>
            </a:r>
          </a:p>
          <a:p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993" y="2102582"/>
            <a:ext cx="5181601" cy="326733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 dirty="0" err="1"/>
              <a:t>Matka</a:t>
            </a:r>
            <a:r>
              <a:rPr lang="en-GB" sz="2000" dirty="0"/>
              <a:t>: </a:t>
            </a:r>
            <a:r>
              <a:rPr lang="en-GB" sz="2000" dirty="0" err="1"/>
              <a:t>Joensuun</a:t>
            </a:r>
            <a:r>
              <a:rPr lang="en-GB" sz="2000" dirty="0"/>
              <a:t> </a:t>
            </a:r>
            <a:r>
              <a:rPr lang="en-GB" sz="2000" dirty="0" err="1"/>
              <a:t>keskustasta</a:t>
            </a:r>
            <a:r>
              <a:rPr lang="en-GB" sz="2000" dirty="0"/>
              <a:t> n. 5km</a:t>
            </a:r>
          </a:p>
          <a:p>
            <a:r>
              <a:rPr lang="en-GB" sz="2000" dirty="0" err="1">
                <a:latin typeface="Arial"/>
                <a:cs typeface="Arial"/>
              </a:rPr>
              <a:t>Varattava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aika</a:t>
            </a:r>
            <a:r>
              <a:rPr lang="en-GB" sz="2000" dirty="0">
                <a:latin typeface="Arial"/>
                <a:cs typeface="Arial"/>
              </a:rPr>
              <a:t>: </a:t>
            </a:r>
            <a:r>
              <a:rPr lang="en-GB" sz="2000" dirty="0" err="1">
                <a:latin typeface="Arial"/>
                <a:cs typeface="Arial"/>
              </a:rPr>
              <a:t>matkoihin</a:t>
            </a:r>
            <a:r>
              <a:rPr lang="en-GB" sz="2000" dirty="0">
                <a:latin typeface="Arial"/>
                <a:cs typeface="Arial"/>
              </a:rPr>
              <a:t>/</a:t>
            </a:r>
            <a:r>
              <a:rPr lang="en-GB" sz="2000" dirty="0" err="1">
                <a:latin typeface="Arial"/>
                <a:cs typeface="Arial"/>
              </a:rPr>
              <a:t>suunta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autolla</a:t>
            </a:r>
            <a:r>
              <a:rPr lang="en-GB" sz="2000" dirty="0">
                <a:latin typeface="Arial"/>
                <a:cs typeface="Arial"/>
              </a:rPr>
              <a:t> 15 min + 1–2h </a:t>
            </a:r>
            <a:r>
              <a:rPr lang="en-GB" sz="2000" dirty="0" err="1">
                <a:latin typeface="Arial"/>
                <a:cs typeface="Arial"/>
              </a:rPr>
              <a:t>ulkoiluun</a:t>
            </a:r>
            <a:endParaRPr lang="en-GB" sz="2000" dirty="0">
              <a:latin typeface="Arial"/>
              <a:cs typeface="Arial"/>
            </a:endParaRPr>
          </a:p>
          <a:p>
            <a:r>
              <a:rPr lang="en-GB" sz="2000" dirty="0" err="1">
                <a:latin typeface="Arial"/>
                <a:cs typeface="Arial"/>
              </a:rPr>
              <a:t>Varaukset</a:t>
            </a:r>
            <a:r>
              <a:rPr lang="en-GB" sz="2000" dirty="0">
                <a:latin typeface="Arial"/>
                <a:cs typeface="Arial"/>
              </a:rPr>
              <a:t>: </a:t>
            </a:r>
            <a:r>
              <a:rPr lang="en-GB" sz="2000" dirty="0" err="1">
                <a:latin typeface="Arial"/>
                <a:cs typeface="Arial"/>
              </a:rPr>
              <a:t>kodat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varattavissa</a:t>
            </a:r>
            <a:endParaRPr lang="en-GB" sz="2000" dirty="0" err="1"/>
          </a:p>
          <a:p>
            <a:r>
              <a:rPr lang="en-GB" sz="2000" dirty="0" err="1">
                <a:latin typeface="Arial"/>
                <a:cs typeface="Arial"/>
              </a:rPr>
              <a:t>Hinta</a:t>
            </a:r>
            <a:r>
              <a:rPr lang="en-GB" sz="2000" dirty="0">
                <a:latin typeface="Arial"/>
                <a:cs typeface="Arial"/>
              </a:rPr>
              <a:t>: </a:t>
            </a:r>
            <a:r>
              <a:rPr lang="en-GB" sz="2000" dirty="0" err="1">
                <a:latin typeface="Arial"/>
                <a:cs typeface="Arial"/>
              </a:rPr>
              <a:t>ilmainen</a:t>
            </a:r>
            <a:r>
              <a:rPr lang="en-GB" sz="2000" dirty="0">
                <a:latin typeface="Arial"/>
                <a:cs typeface="Arial"/>
              </a:rPr>
              <a:t> + </a:t>
            </a:r>
            <a:r>
              <a:rPr lang="en-GB" sz="2000" dirty="0" err="1">
                <a:latin typeface="Arial"/>
                <a:cs typeface="Arial"/>
              </a:rPr>
              <a:t>hiukopalat</a:t>
            </a:r>
            <a:r>
              <a:rPr lang="en-GB" sz="2000" dirty="0">
                <a:latin typeface="Arial"/>
                <a:cs typeface="Arial"/>
              </a:rPr>
              <a:t> + </a:t>
            </a:r>
            <a:r>
              <a:rPr lang="en-GB" sz="2000" dirty="0" err="1">
                <a:latin typeface="Arial"/>
                <a:cs typeface="Arial"/>
              </a:rPr>
              <a:t>kotavuokra</a:t>
            </a:r>
            <a:endParaRPr lang="en-GB" sz="2000" dirty="0" err="1"/>
          </a:p>
          <a:p>
            <a:endParaRPr lang="en-GB" sz="2000" dirty="0"/>
          </a:p>
          <a:p>
            <a:endParaRPr lang="fi-FI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C2BF42C-7A9A-5BF1-04B6-26BE36993FB8}"/>
              </a:ext>
            </a:extLst>
          </p:cNvPr>
          <p:cNvSpPr txBox="1">
            <a:spLocks/>
          </p:cNvSpPr>
          <p:nvPr/>
        </p:nvSpPr>
        <p:spPr>
          <a:xfrm>
            <a:off x="836613" y="641359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 err="1">
                <a:latin typeface="Arial"/>
                <a:cs typeface="Arial"/>
              </a:rPr>
              <a:t>Pyhäselän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aallot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ja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nuotion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savut</a:t>
            </a:r>
          </a:p>
        </p:txBody>
      </p:sp>
    </p:spTree>
    <p:extLst>
      <p:ext uri="{BB962C8B-B14F-4D97-AF65-F5344CB8AC3E}">
        <p14:creationId xmlns:p14="http://schemas.microsoft.com/office/powerpoint/2010/main" val="2643093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52296-BAAA-EE48-8B74-3CAC39B2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569"/>
            <a:ext cx="10515600" cy="1325563"/>
          </a:xfrm>
        </p:spPr>
        <p:txBody>
          <a:bodyPr/>
          <a:lstStyle/>
          <a:p>
            <a:r>
              <a:rPr lang="fi-FI" dirty="0"/>
              <a:t>Sisältö: kohteet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D5485-BA39-B043-BFAD-0D10C03E1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9341"/>
            <a:ext cx="10724909" cy="2875824"/>
          </a:xfrm>
        </p:spPr>
        <p:txBody>
          <a:bodyPr numCol="2"/>
          <a:lstStyle/>
          <a:p>
            <a:r>
              <a:rPr lang="fi-FI" dirty="0"/>
              <a:t> Koli </a:t>
            </a:r>
          </a:p>
          <a:p>
            <a:r>
              <a:rPr lang="fi-FI" dirty="0"/>
              <a:t> Valamo </a:t>
            </a:r>
          </a:p>
          <a:p>
            <a:r>
              <a:rPr lang="fi-FI" dirty="0"/>
              <a:t> Pielisen risteily</a:t>
            </a:r>
          </a:p>
          <a:p>
            <a:r>
              <a:rPr lang="fi-FI" dirty="0"/>
              <a:t> </a:t>
            </a:r>
            <a:r>
              <a:rPr lang="fi-FI" dirty="0" err="1"/>
              <a:t>Öykkösenvaara</a:t>
            </a:r>
            <a:endParaRPr lang="fi-FI" dirty="0"/>
          </a:p>
          <a:p>
            <a:r>
              <a:rPr lang="fi-FI" dirty="0"/>
              <a:t> Bunkkerimuseo</a:t>
            </a:r>
          </a:p>
          <a:p>
            <a:r>
              <a:rPr lang="fi-FI" dirty="0"/>
              <a:t> </a:t>
            </a:r>
            <a:r>
              <a:rPr lang="fi-FI" dirty="0" err="1"/>
              <a:t>Botania</a:t>
            </a:r>
            <a:endParaRPr lang="fi-FI" dirty="0"/>
          </a:p>
          <a:p>
            <a:r>
              <a:rPr lang="fi-FI" dirty="0"/>
              <a:t> Keskustakierros </a:t>
            </a:r>
          </a:p>
          <a:p>
            <a:r>
              <a:rPr lang="fi-FI" dirty="0"/>
              <a:t> Kuhasalo</a:t>
            </a:r>
          </a:p>
          <a:p>
            <a:r>
              <a:rPr lang="fi-FI" dirty="0"/>
              <a:t> </a:t>
            </a:r>
            <a:r>
              <a:rPr lang="fi-FI" dirty="0" err="1"/>
              <a:t>Utransaaret</a:t>
            </a:r>
            <a:endParaRPr lang="fi-FI" dirty="0"/>
          </a:p>
          <a:p>
            <a:r>
              <a:rPr lang="fi-FI" dirty="0"/>
              <a:t> </a:t>
            </a:r>
            <a:r>
              <a:rPr lang="fi-FI" dirty="0" err="1"/>
              <a:t>Joma</a:t>
            </a:r>
            <a:r>
              <a:rPr lang="fi-FI" dirty="0"/>
              <a:t>-pesäpallo-ottelu</a:t>
            </a:r>
          </a:p>
        </p:txBody>
      </p:sp>
    </p:spTree>
    <p:extLst>
      <p:ext uri="{BB962C8B-B14F-4D97-AF65-F5344CB8AC3E}">
        <p14:creationId xmlns:p14="http://schemas.microsoft.com/office/powerpoint/2010/main" val="454449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esi, ruoho, ulko, puu&#10;&#10;Kuvaus luotu automaattisesti">
            <a:extLst>
              <a:ext uri="{FF2B5EF4-FFF2-40B4-BE49-F238E27FC236}">
                <a16:creationId xmlns:a16="http://schemas.microsoft.com/office/drawing/2014/main" id="{CE67C4FD-7093-4404-929A-95FE8C21B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24"/>
            <a:ext cx="12192000" cy="6853238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1145406" y="1453963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dirty="0">
                <a:solidFill>
                  <a:schemeClr val="bg1"/>
                </a:solidFill>
                <a:highlight>
                  <a:srgbClr val="BEA996"/>
                </a:highlight>
              </a:rPr>
              <a:t>9. UTRANSAARET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0A5F96B-F915-4E37-A41E-CC9DB3627001}"/>
              </a:ext>
            </a:extLst>
          </p:cNvPr>
          <p:cNvSpPr txBox="1"/>
          <p:nvPr/>
        </p:nvSpPr>
        <p:spPr>
          <a:xfrm>
            <a:off x="437496" y="6262184"/>
            <a:ext cx="615848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Kuva</a:t>
            </a:r>
            <a:r>
              <a:rPr lang="fi-FI" sz="1800" dirty="0">
                <a:solidFill>
                  <a:schemeClr val="bg1"/>
                </a:solidFill>
              </a:rPr>
              <a:t>: </a:t>
            </a:r>
            <a:r>
              <a:rPr lang="fi-FI" dirty="0">
                <a:solidFill>
                  <a:schemeClr val="bg1"/>
                </a:solidFill>
              </a:rPr>
              <a:t>Utran asukasyhdistys</a:t>
            </a:r>
          </a:p>
        </p:txBody>
      </p:sp>
    </p:spTree>
    <p:extLst>
      <p:ext uri="{BB962C8B-B14F-4D97-AF65-F5344CB8AC3E}">
        <p14:creationId xmlns:p14="http://schemas.microsoft.com/office/powerpoint/2010/main" val="1385726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6611" y="2525486"/>
            <a:ext cx="5157787" cy="30164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 err="1"/>
              <a:t>Saarikierros</a:t>
            </a:r>
            <a:r>
              <a:rPr lang="en-GB" dirty="0"/>
              <a:t> </a:t>
            </a:r>
            <a:r>
              <a:rPr lang="en-GB" dirty="0" err="1"/>
              <a:t>kävellen</a:t>
            </a:r>
            <a:endParaRPr lang="en-GB" dirty="0"/>
          </a:p>
          <a:p>
            <a:r>
              <a:rPr lang="en-GB" dirty="0" err="1"/>
              <a:t>Utran</a:t>
            </a:r>
            <a:r>
              <a:rPr lang="en-GB" dirty="0"/>
              <a:t> </a:t>
            </a:r>
            <a:r>
              <a:rPr lang="en-GB" dirty="0" err="1"/>
              <a:t>puukoulu</a:t>
            </a:r>
            <a:endParaRPr lang="en-GB" dirty="0"/>
          </a:p>
          <a:p>
            <a:r>
              <a:rPr lang="en-GB" dirty="0" err="1">
                <a:latin typeface="Arial"/>
                <a:cs typeface="Arial"/>
              </a:rPr>
              <a:t>Kolme</a:t>
            </a:r>
            <a:r>
              <a:rPr lang="en-GB" dirty="0">
                <a:latin typeface="Arial"/>
                <a:cs typeface="Arial"/>
              </a:rPr>
              <a:t> nuotiopaikkaa </a:t>
            </a:r>
            <a:r>
              <a:rPr lang="en-GB" dirty="0" err="1">
                <a:latin typeface="Arial"/>
                <a:cs typeface="Arial"/>
              </a:rPr>
              <a:t>käytettävissä</a:t>
            </a:r>
            <a:r>
              <a:rPr lang="en-GB" dirty="0">
                <a:latin typeface="Arial"/>
                <a:cs typeface="Arial"/>
              </a:rPr>
              <a:t>, </a:t>
            </a:r>
            <a:r>
              <a:rPr lang="en-GB" dirty="0" err="1">
                <a:latin typeface="Arial"/>
                <a:cs typeface="Arial"/>
              </a:rPr>
              <a:t>kotamaja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vuokrattavissa</a:t>
            </a:r>
            <a:endParaRPr lang="en-GB" dirty="0" err="1"/>
          </a:p>
          <a:p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1406" y="2525486"/>
            <a:ext cx="5181601" cy="30349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 err="1"/>
              <a:t>Matka</a:t>
            </a:r>
            <a:r>
              <a:rPr lang="en-GB" dirty="0"/>
              <a:t>: </a:t>
            </a:r>
            <a:r>
              <a:rPr lang="en-GB" dirty="0" err="1"/>
              <a:t>keskustasta</a:t>
            </a:r>
            <a:r>
              <a:rPr lang="en-GB" dirty="0"/>
              <a:t> n. 6km</a:t>
            </a:r>
          </a:p>
          <a:p>
            <a:r>
              <a:rPr lang="en-GB" dirty="0" err="1"/>
              <a:t>Varattava</a:t>
            </a:r>
            <a:r>
              <a:rPr lang="en-GB" dirty="0"/>
              <a:t> </a:t>
            </a:r>
            <a:r>
              <a:rPr lang="en-GB" dirty="0" err="1"/>
              <a:t>aika</a:t>
            </a:r>
            <a:r>
              <a:rPr lang="en-GB" dirty="0"/>
              <a:t>: </a:t>
            </a:r>
            <a:r>
              <a:rPr lang="en-GB" dirty="0" err="1"/>
              <a:t>matkoihin</a:t>
            </a:r>
            <a:r>
              <a:rPr lang="en-GB" dirty="0"/>
              <a:t>/</a:t>
            </a:r>
            <a:r>
              <a:rPr lang="en-GB" dirty="0" err="1"/>
              <a:t>suunta</a:t>
            </a:r>
            <a:r>
              <a:rPr lang="en-GB" dirty="0"/>
              <a:t> 15 min + 1–2h</a:t>
            </a:r>
          </a:p>
          <a:p>
            <a:r>
              <a:rPr lang="en-GB" dirty="0" err="1">
                <a:latin typeface="Arial"/>
                <a:cs typeface="Arial"/>
              </a:rPr>
              <a:t>Varaukset</a:t>
            </a:r>
            <a:r>
              <a:rPr lang="en-GB" dirty="0">
                <a:latin typeface="Arial"/>
                <a:cs typeface="Arial"/>
              </a:rPr>
              <a:t>: </a:t>
            </a:r>
            <a:r>
              <a:rPr lang="en-GB" dirty="0" err="1">
                <a:latin typeface="Arial"/>
                <a:cs typeface="Arial"/>
              </a:rPr>
              <a:t>ei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varattavaa</a:t>
            </a:r>
            <a:r>
              <a:rPr lang="en-GB" dirty="0">
                <a:latin typeface="Arial"/>
                <a:cs typeface="Arial"/>
              </a:rPr>
              <a:t>, </a:t>
            </a:r>
            <a:r>
              <a:rPr lang="en-GB" dirty="0" err="1">
                <a:latin typeface="Arial"/>
                <a:cs typeface="Arial"/>
              </a:rPr>
              <a:t>paitsi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jos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halutaan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kotamaja</a:t>
            </a:r>
            <a:endParaRPr lang="en-GB" dirty="0" err="1"/>
          </a:p>
          <a:p>
            <a:r>
              <a:rPr lang="en-GB" dirty="0" err="1">
                <a:latin typeface="Arial"/>
                <a:cs typeface="Arial"/>
              </a:rPr>
              <a:t>Hinta</a:t>
            </a:r>
            <a:r>
              <a:rPr lang="en-GB" dirty="0">
                <a:latin typeface="Arial"/>
                <a:cs typeface="Arial"/>
              </a:rPr>
              <a:t>: </a:t>
            </a:r>
            <a:r>
              <a:rPr lang="en-GB" dirty="0" err="1">
                <a:latin typeface="Arial"/>
                <a:cs typeface="Arial"/>
              </a:rPr>
              <a:t>ilmainen</a:t>
            </a:r>
            <a:r>
              <a:rPr lang="en-GB" dirty="0">
                <a:latin typeface="Arial"/>
                <a:cs typeface="Arial"/>
              </a:rPr>
              <a:t> + </a:t>
            </a:r>
            <a:r>
              <a:rPr lang="en-GB" dirty="0" err="1">
                <a:latin typeface="Arial"/>
                <a:cs typeface="Arial"/>
              </a:rPr>
              <a:t>purtavat</a:t>
            </a:r>
            <a:r>
              <a:rPr lang="en-GB" dirty="0">
                <a:latin typeface="Arial"/>
                <a:cs typeface="Arial"/>
              </a:rPr>
              <a:t> + </a:t>
            </a:r>
            <a:r>
              <a:rPr lang="en-GB" dirty="0" err="1">
                <a:latin typeface="Arial"/>
                <a:cs typeface="Arial"/>
              </a:rPr>
              <a:t>vuokra</a:t>
            </a:r>
            <a:r>
              <a:rPr lang="en-GB" dirty="0">
                <a:latin typeface="Arial"/>
                <a:cs typeface="Arial"/>
              </a:rPr>
              <a:t>?</a:t>
            </a:r>
          </a:p>
          <a:p>
            <a:endParaRPr lang="fi-FI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56D3F4B-1EA1-2F02-129F-C292EC8E470D}"/>
              </a:ext>
            </a:extLst>
          </p:cNvPr>
          <p:cNvSpPr txBox="1">
            <a:spLocks/>
          </p:cNvSpPr>
          <p:nvPr/>
        </p:nvSpPr>
        <p:spPr>
          <a:xfrm>
            <a:off x="836613" y="641359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 err="1">
                <a:latin typeface="Arial"/>
                <a:cs typeface="Arial"/>
              </a:rPr>
              <a:t>Saarihyppely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jalan</a:t>
            </a:r>
            <a:endParaRPr lang="en-GB" sz="4000" dirty="0" err="1"/>
          </a:p>
        </p:txBody>
      </p:sp>
    </p:spTree>
    <p:extLst>
      <p:ext uri="{BB962C8B-B14F-4D97-AF65-F5344CB8AC3E}">
        <p14:creationId xmlns:p14="http://schemas.microsoft.com/office/powerpoint/2010/main" val="3696145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ulko, väkijoukko&#10;&#10;Kuvaus luotu automaattisesti">
            <a:extLst>
              <a:ext uri="{FF2B5EF4-FFF2-40B4-BE49-F238E27FC236}">
                <a16:creationId xmlns:a16="http://schemas.microsoft.com/office/drawing/2014/main" id="{724B002B-040C-43E9-BCBC-D259CF976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05" b="36228"/>
          <a:stretch/>
        </p:blipFill>
        <p:spPr>
          <a:xfrm>
            <a:off x="0" y="0"/>
            <a:ext cx="12192000" cy="7716253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910274" y="1602009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dirty="0">
                <a:solidFill>
                  <a:schemeClr val="bg1"/>
                </a:solidFill>
                <a:highlight>
                  <a:srgbClr val="BEA996"/>
                </a:highlight>
              </a:rPr>
              <a:t>10. JOMA-PESÄPALLO-OTTELU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B6612E-B921-4AB8-AA73-280E589F3395}"/>
              </a:ext>
            </a:extLst>
          </p:cNvPr>
          <p:cNvSpPr txBox="1">
            <a:spLocks/>
          </p:cNvSpPr>
          <p:nvPr/>
        </p:nvSpPr>
        <p:spPr>
          <a:xfrm>
            <a:off x="154582" y="7287627"/>
            <a:ext cx="2516530" cy="428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Kuva</a:t>
            </a:r>
            <a:r>
              <a:rPr lang="fi-FI" sz="1400" dirty="0">
                <a:solidFill>
                  <a:schemeClr val="bg1"/>
                </a:solidFill>
              </a:rPr>
              <a:t>: Sanna Perälä</a:t>
            </a:r>
            <a:br>
              <a:rPr lang="fi-FI" sz="1400" dirty="0"/>
            </a:br>
            <a:endParaRPr lang="fi-F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14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DE1FAD-12D7-1B43-BB97-27953D37F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641359"/>
            <a:ext cx="10517472" cy="913651"/>
          </a:xfrm>
        </p:spPr>
        <p:txBody>
          <a:bodyPr/>
          <a:lstStyle/>
          <a:p>
            <a:pPr algn="ctr"/>
            <a:r>
              <a:rPr lang="en-GB" sz="4000" dirty="0" err="1">
                <a:latin typeface="Arial"/>
                <a:cs typeface="Arial"/>
              </a:rPr>
              <a:t>Urheilun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hurmaa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6611" y="2516777"/>
            <a:ext cx="5157787" cy="302511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 dirty="0" err="1">
                <a:latin typeface="Arial"/>
                <a:cs typeface="Arial"/>
              </a:rPr>
              <a:t>Joensuulainen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kokemus</a:t>
            </a:r>
            <a:r>
              <a:rPr lang="en-GB" sz="2000" dirty="0">
                <a:latin typeface="Arial"/>
                <a:cs typeface="Arial"/>
              </a:rPr>
              <a:t> </a:t>
            </a:r>
            <a:endParaRPr lang="en-GB" sz="2000" dirty="0"/>
          </a:p>
          <a:p>
            <a:r>
              <a:rPr lang="en-GB" sz="2000" dirty="0" err="1">
                <a:latin typeface="Arial"/>
                <a:cs typeface="Arial"/>
              </a:rPr>
              <a:t>Urheilusta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kiinnostuneille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vaihtoehto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kulttuuri</a:t>
            </a:r>
            <a:r>
              <a:rPr lang="en-GB" sz="2000" dirty="0">
                <a:latin typeface="Arial"/>
                <a:cs typeface="Arial"/>
              </a:rPr>
              <a:t>- </a:t>
            </a:r>
            <a:r>
              <a:rPr lang="en-GB" sz="2000" dirty="0" err="1">
                <a:latin typeface="Arial"/>
                <a:cs typeface="Arial"/>
              </a:rPr>
              <a:t>ja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retki-reissujen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rinnalle</a:t>
            </a:r>
            <a:endParaRPr lang="en-GB" sz="2000" dirty="0">
              <a:latin typeface="Arial"/>
              <a:cs typeface="Arial"/>
            </a:endParaRPr>
          </a:p>
          <a:p>
            <a:r>
              <a:rPr lang="en-GB" sz="2000" dirty="0">
                <a:latin typeface="Arial"/>
                <a:cs typeface="Arial"/>
              </a:rPr>
              <a:t>Bolt-</a:t>
            </a:r>
            <a:r>
              <a:rPr lang="en-GB" sz="2000" dirty="0" err="1">
                <a:latin typeface="Arial"/>
                <a:cs typeface="Arial"/>
              </a:rPr>
              <a:t>stadion</a:t>
            </a:r>
            <a:r>
              <a:rPr lang="en-GB" sz="2000" dirty="0">
                <a:latin typeface="Arial"/>
                <a:cs typeface="Arial"/>
              </a:rPr>
              <a:t> </a:t>
            </a:r>
            <a:r>
              <a:rPr lang="en-GB" sz="2000" dirty="0" err="1">
                <a:latin typeface="Arial"/>
                <a:cs typeface="Arial"/>
              </a:rPr>
              <a:t>näkemisen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arvoinen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ja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aivan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kokouspaikan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vieressä</a:t>
            </a:r>
            <a:endParaRPr lang="en-GB" sz="2000" dirty="0" err="1"/>
          </a:p>
          <a:p>
            <a:r>
              <a:rPr lang="fi-FI" sz="2000" dirty="0">
                <a:latin typeface="Arial"/>
                <a:cs typeface="Arial"/>
              </a:rPr>
              <a:t>Otteluaikataulussa on yleiskokous-lauantaille </a:t>
            </a:r>
            <a:r>
              <a:rPr lang="fi-FI" sz="2000" b="1" dirty="0">
                <a:latin typeface="Arial"/>
                <a:cs typeface="Arial"/>
              </a:rPr>
              <a:t>10.6. klo 16</a:t>
            </a:r>
            <a:r>
              <a:rPr lang="fi-FI" sz="2000" dirty="0">
                <a:latin typeface="Arial"/>
                <a:cs typeface="Arial"/>
              </a:rPr>
              <a:t> alkava peli Joensuu - Alajärvi </a:t>
            </a:r>
            <a:endParaRPr lang="fi-FI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1406" y="2516777"/>
            <a:ext cx="5181601" cy="30436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 dirty="0" err="1">
                <a:latin typeface="Arial"/>
                <a:cs typeface="Arial"/>
              </a:rPr>
              <a:t>Matka</a:t>
            </a:r>
            <a:r>
              <a:rPr lang="en-GB" sz="2000" dirty="0">
                <a:latin typeface="Arial"/>
                <a:cs typeface="Arial"/>
              </a:rPr>
              <a:t>: </a:t>
            </a:r>
            <a:r>
              <a:rPr lang="en-GB" sz="2000" dirty="0" err="1">
                <a:latin typeface="Arial"/>
                <a:cs typeface="Arial"/>
              </a:rPr>
              <a:t>yliopiston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vieressä</a:t>
            </a:r>
            <a:endParaRPr lang="en-GB" sz="2000" dirty="0"/>
          </a:p>
          <a:p>
            <a:r>
              <a:rPr lang="en-GB" sz="2000" dirty="0" err="1"/>
              <a:t>Varattava</a:t>
            </a:r>
            <a:r>
              <a:rPr lang="en-GB" sz="2000" dirty="0"/>
              <a:t> </a:t>
            </a:r>
            <a:r>
              <a:rPr lang="en-GB" sz="2000" dirty="0" err="1"/>
              <a:t>aika</a:t>
            </a:r>
            <a:r>
              <a:rPr lang="en-GB" sz="2000" dirty="0"/>
              <a:t>: 1,5–4h, </a:t>
            </a:r>
            <a:r>
              <a:rPr lang="en-GB" sz="2000" dirty="0" err="1"/>
              <a:t>ei</a:t>
            </a:r>
            <a:r>
              <a:rPr lang="en-GB" sz="2000" dirty="0"/>
              <a:t> </a:t>
            </a:r>
            <a:r>
              <a:rPr lang="en-GB" sz="2000" dirty="0" err="1"/>
              <a:t>ennustettavissa</a:t>
            </a:r>
            <a:endParaRPr lang="en-GB" sz="2000" dirty="0"/>
          </a:p>
          <a:p>
            <a:r>
              <a:rPr lang="en-GB" sz="2000" dirty="0" err="1">
                <a:latin typeface="Arial"/>
                <a:cs typeface="Arial"/>
              </a:rPr>
              <a:t>Varaukset</a:t>
            </a:r>
            <a:r>
              <a:rPr lang="en-GB" sz="2000" dirty="0">
                <a:latin typeface="Arial"/>
                <a:cs typeface="Arial"/>
              </a:rPr>
              <a:t>: </a:t>
            </a:r>
            <a:r>
              <a:rPr lang="en-GB" sz="2000" dirty="0" err="1">
                <a:latin typeface="Arial"/>
                <a:cs typeface="Arial"/>
              </a:rPr>
              <a:t>liput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ostettava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hyvissä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ajoin</a:t>
            </a:r>
            <a:r>
              <a:rPr lang="en-GB" sz="2000" dirty="0">
                <a:latin typeface="Arial"/>
                <a:cs typeface="Arial"/>
              </a:rPr>
              <a:t>, </a:t>
            </a:r>
            <a:r>
              <a:rPr lang="en-GB" sz="2000" dirty="0" err="1">
                <a:latin typeface="Arial"/>
                <a:cs typeface="Arial"/>
              </a:rPr>
              <a:t>jos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halutaan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osallistua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isona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porukkana</a:t>
            </a:r>
            <a:r>
              <a:rPr lang="en-GB" sz="2000" dirty="0">
                <a:latin typeface="Arial"/>
                <a:cs typeface="Arial"/>
              </a:rPr>
              <a:t>. </a:t>
            </a:r>
            <a:r>
              <a:rPr lang="en-GB" sz="2000" dirty="0" err="1">
                <a:latin typeface="Arial"/>
                <a:cs typeface="Arial"/>
              </a:rPr>
              <a:t>Yksittäisiä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paikkoja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löytynee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vielä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edellisenä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päivänäkin</a:t>
            </a:r>
            <a:r>
              <a:rPr lang="en-GB" sz="2000" dirty="0">
                <a:latin typeface="Arial"/>
                <a:cs typeface="Arial"/>
              </a:rPr>
              <a:t>.</a:t>
            </a:r>
            <a:endParaRPr lang="en-GB" sz="2000" dirty="0"/>
          </a:p>
          <a:p>
            <a:r>
              <a:rPr lang="en-GB" sz="2000" dirty="0" err="1"/>
              <a:t>Hinta</a:t>
            </a:r>
            <a:r>
              <a:rPr lang="en-GB" sz="2000" dirty="0"/>
              <a:t>: </a:t>
            </a:r>
            <a:r>
              <a:rPr lang="en-GB" sz="2000" dirty="0" err="1"/>
              <a:t>liput</a:t>
            </a:r>
            <a:r>
              <a:rPr lang="en-GB" sz="2000" dirty="0"/>
              <a:t> n. 20–30€ /</a:t>
            </a:r>
            <a:r>
              <a:rPr lang="en-GB" sz="2000" dirty="0" err="1"/>
              <a:t>hklö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hlinkClick r:id="rId2"/>
              </a:rPr>
              <a:t>Etusivu | Joensuun Maila</a:t>
            </a:r>
            <a:endParaRPr lang="en-GB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1946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B801-74F8-D74B-878B-CC9C4EE2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3768"/>
            <a:ext cx="2947737" cy="1280849"/>
          </a:xfrm>
        </p:spPr>
        <p:txBody>
          <a:bodyPr>
            <a:normAutofit/>
          </a:bodyPr>
          <a:lstStyle/>
          <a:p>
            <a:r>
              <a:rPr lang="en-GB" sz="4400" dirty="0" err="1"/>
              <a:t>Ehdotus</a:t>
            </a:r>
            <a:endParaRPr lang="fi-FI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F5DCA-268A-244E-9ACB-D6B787CB6F8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2404370"/>
            <a:ext cx="10515600" cy="3238784"/>
          </a:xfrm>
        </p:spPr>
        <p:txBody>
          <a:bodyPr>
            <a:normAutofit fontScale="92500" lnSpcReduction="10000"/>
          </a:bodyPr>
          <a:lstStyle/>
          <a:p>
            <a:r>
              <a:rPr lang="en-GB" sz="3200" dirty="0" err="1"/>
              <a:t>Kauemmas</a:t>
            </a:r>
            <a:r>
              <a:rPr lang="en-GB" sz="3200" dirty="0"/>
              <a:t> </a:t>
            </a:r>
            <a:r>
              <a:rPr lang="en-GB" sz="3200" dirty="0" err="1"/>
              <a:t>suuntautuvat</a:t>
            </a:r>
            <a:r>
              <a:rPr lang="en-GB" sz="3200" dirty="0"/>
              <a:t> </a:t>
            </a:r>
            <a:r>
              <a:rPr lang="en-GB" sz="3200" dirty="0" err="1"/>
              <a:t>matkat</a:t>
            </a:r>
            <a:r>
              <a:rPr lang="en-GB" sz="3200" dirty="0"/>
              <a:t> </a:t>
            </a:r>
            <a:r>
              <a:rPr lang="en-GB" sz="3200" dirty="0" err="1"/>
              <a:t>torstaille</a:t>
            </a:r>
            <a:r>
              <a:rPr lang="en-GB" sz="3200" dirty="0"/>
              <a:t> </a:t>
            </a:r>
            <a:r>
              <a:rPr lang="en-GB" sz="3200" dirty="0" err="1"/>
              <a:t>ja</a:t>
            </a:r>
            <a:r>
              <a:rPr lang="en-GB" sz="3200" dirty="0"/>
              <a:t> </a:t>
            </a:r>
            <a:r>
              <a:rPr lang="en-GB" sz="3200" dirty="0" err="1"/>
              <a:t>sunnuntaille</a:t>
            </a:r>
            <a:r>
              <a:rPr lang="en-GB" sz="3200" dirty="0"/>
              <a:t>, </a:t>
            </a:r>
            <a:r>
              <a:rPr lang="en-GB" sz="3200" dirty="0" err="1"/>
              <a:t>lähireissut</a:t>
            </a:r>
            <a:r>
              <a:rPr lang="en-GB" sz="3200" dirty="0"/>
              <a:t> </a:t>
            </a:r>
            <a:r>
              <a:rPr lang="en-GB" sz="3200" dirty="0" err="1"/>
              <a:t>perjantaille</a:t>
            </a:r>
            <a:r>
              <a:rPr lang="en-GB" sz="3200" dirty="0"/>
              <a:t>?</a:t>
            </a:r>
          </a:p>
          <a:p>
            <a:endParaRPr lang="en-GB" sz="3200" dirty="0"/>
          </a:p>
          <a:p>
            <a:r>
              <a:rPr lang="en-GB" sz="3200" dirty="0" err="1"/>
              <a:t>Karsitaan</a:t>
            </a:r>
            <a:r>
              <a:rPr lang="en-GB" sz="3200" dirty="0"/>
              <a:t> </a:t>
            </a:r>
            <a:r>
              <a:rPr lang="en-GB" sz="3200" dirty="0" err="1"/>
              <a:t>näistä</a:t>
            </a:r>
            <a:r>
              <a:rPr lang="en-GB" sz="3200" dirty="0"/>
              <a:t> </a:t>
            </a:r>
            <a:r>
              <a:rPr lang="en-GB" sz="3200" dirty="0" err="1"/>
              <a:t>ehdotuksista</a:t>
            </a:r>
            <a:r>
              <a:rPr lang="en-GB" sz="3200" dirty="0"/>
              <a:t> </a:t>
            </a:r>
            <a:r>
              <a:rPr lang="en-GB" sz="3200" dirty="0" err="1"/>
              <a:t>muutamaan</a:t>
            </a:r>
            <a:r>
              <a:rPr lang="en-GB" sz="3200" dirty="0"/>
              <a:t> </a:t>
            </a:r>
            <a:r>
              <a:rPr lang="en-GB" sz="3200" dirty="0" err="1"/>
              <a:t>vaihtoehtoon</a:t>
            </a:r>
            <a:r>
              <a:rPr lang="en-GB" sz="3200" dirty="0"/>
              <a:t>, </a:t>
            </a:r>
            <a:r>
              <a:rPr lang="en-GB" sz="3200" dirty="0" err="1"/>
              <a:t>joita</a:t>
            </a:r>
            <a:r>
              <a:rPr lang="en-GB" sz="3200" dirty="0"/>
              <a:t> </a:t>
            </a:r>
            <a:r>
              <a:rPr lang="en-GB" sz="3200" dirty="0" err="1"/>
              <a:t>tarjotaan</a:t>
            </a:r>
            <a:r>
              <a:rPr lang="en-GB" sz="3200" dirty="0"/>
              <a:t> </a:t>
            </a:r>
            <a:r>
              <a:rPr lang="en-GB" sz="3200" dirty="0" err="1"/>
              <a:t>ja</a:t>
            </a:r>
            <a:r>
              <a:rPr lang="en-GB" sz="3200" dirty="0"/>
              <a:t> </a:t>
            </a:r>
            <a:r>
              <a:rPr lang="en-GB" sz="3200" dirty="0" err="1"/>
              <a:t>markkinoidaan</a:t>
            </a:r>
            <a:r>
              <a:rPr lang="en-GB" sz="3200" dirty="0"/>
              <a:t>? </a:t>
            </a:r>
          </a:p>
          <a:p>
            <a:r>
              <a:rPr lang="en-GB" sz="3200" dirty="0" err="1"/>
              <a:t>Vai</a:t>
            </a:r>
            <a:r>
              <a:rPr lang="en-GB" sz="3200" dirty="0"/>
              <a:t> </a:t>
            </a:r>
            <a:r>
              <a:rPr lang="en-GB" sz="3200" dirty="0" err="1"/>
              <a:t>laitetaan</a:t>
            </a:r>
            <a:r>
              <a:rPr lang="en-GB" sz="3200" dirty="0"/>
              <a:t> </a:t>
            </a:r>
            <a:r>
              <a:rPr lang="en-GB" sz="3200" dirty="0" err="1"/>
              <a:t>kaikki</a:t>
            </a:r>
            <a:r>
              <a:rPr lang="en-GB" sz="3200" dirty="0"/>
              <a:t> </a:t>
            </a:r>
            <a:r>
              <a:rPr lang="en-GB" sz="3200" dirty="0" err="1"/>
              <a:t>tiedoksi</a:t>
            </a:r>
            <a:r>
              <a:rPr lang="en-GB" sz="3200" dirty="0"/>
              <a:t>? </a:t>
            </a:r>
            <a:r>
              <a:rPr lang="en-GB" sz="3200" dirty="0" err="1"/>
              <a:t>Tarjotaan</a:t>
            </a:r>
            <a:r>
              <a:rPr lang="en-GB" sz="3200" dirty="0"/>
              <a:t> </a:t>
            </a:r>
            <a:r>
              <a:rPr lang="en-GB" sz="3200" dirty="0" err="1"/>
              <a:t>osaa</a:t>
            </a:r>
            <a:r>
              <a:rPr lang="en-GB" sz="3200" dirty="0"/>
              <a:t> </a:t>
            </a:r>
            <a:r>
              <a:rPr lang="en-GB" sz="3200" dirty="0" err="1"/>
              <a:t>yhteismatkana</a:t>
            </a:r>
            <a:r>
              <a:rPr lang="en-GB" sz="3200" dirty="0"/>
              <a:t>, </a:t>
            </a:r>
            <a:r>
              <a:rPr lang="en-GB" sz="3200" dirty="0" err="1"/>
              <a:t>osaa</a:t>
            </a:r>
            <a:r>
              <a:rPr lang="en-GB" sz="3200" dirty="0"/>
              <a:t> </a:t>
            </a:r>
            <a:r>
              <a:rPr lang="en-GB" sz="3200" dirty="0" err="1"/>
              <a:t>omatoimimatkana</a:t>
            </a:r>
            <a:r>
              <a:rPr lang="en-GB" sz="3200" dirty="0"/>
              <a:t> </a:t>
            </a:r>
            <a:r>
              <a:rPr lang="en-GB" sz="3200" dirty="0" err="1"/>
              <a:t>sivussa</a:t>
            </a:r>
            <a:r>
              <a:rPr lang="en-GB" sz="3200" dirty="0"/>
              <a:t> </a:t>
            </a:r>
            <a:r>
              <a:rPr lang="en-GB" sz="3200" dirty="0" err="1"/>
              <a:t>toteutettavaksi</a:t>
            </a:r>
            <a:r>
              <a:rPr lang="en-GB" sz="3200" dirty="0"/>
              <a:t>?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5505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aivas, ulko, luonto, näköala suuntaan&#10;&#10;Kuvaus luotu automaattisesti">
            <a:extLst>
              <a:ext uri="{FF2B5EF4-FFF2-40B4-BE49-F238E27FC236}">
                <a16:creationId xmlns:a16="http://schemas.microsoft.com/office/drawing/2014/main" id="{0B97D7CB-0BB6-40D7-B2B2-D2130CDE3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93" r="1639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1524000" y="1486232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dirty="0">
                <a:solidFill>
                  <a:schemeClr val="bg1"/>
                </a:solidFill>
                <a:highlight>
                  <a:srgbClr val="BEA996"/>
                </a:highlight>
              </a:rPr>
              <a:t>1. KOLI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2C1C49E-1B77-4367-B1BC-AB63528D9792}"/>
              </a:ext>
            </a:extLst>
          </p:cNvPr>
          <p:cNvSpPr txBox="1">
            <a:spLocks/>
          </p:cNvSpPr>
          <p:nvPr/>
        </p:nvSpPr>
        <p:spPr>
          <a:xfrm>
            <a:off x="122498" y="6421234"/>
            <a:ext cx="2516530" cy="4286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Kuva: Wikipedia</a:t>
            </a:r>
            <a:endParaRPr lang="fi-F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5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8531" y="1818932"/>
            <a:ext cx="5157787" cy="4459948"/>
          </a:xfrm>
        </p:spPr>
        <p:txBody>
          <a:bodyPr/>
          <a:lstStyle/>
          <a:p>
            <a:r>
              <a:rPr lang="en-GB" sz="1800" dirty="0" err="1"/>
              <a:t>Katsomaan</a:t>
            </a:r>
            <a:r>
              <a:rPr lang="en-GB" sz="1800" dirty="0"/>
              <a:t> </a:t>
            </a:r>
            <a:r>
              <a:rPr lang="en-GB" sz="1800" dirty="0" err="1"/>
              <a:t>kansallismaisemaa</a:t>
            </a:r>
            <a:endParaRPr lang="en-GB" sz="1800" dirty="0"/>
          </a:p>
          <a:p>
            <a:pPr lvl="1"/>
            <a:r>
              <a:rPr lang="en-GB" sz="1800" dirty="0" err="1"/>
              <a:t>Patikointi</a:t>
            </a:r>
            <a:r>
              <a:rPr lang="en-GB" sz="1800" dirty="0"/>
              <a:t>: </a:t>
            </a:r>
            <a:r>
              <a:rPr lang="en-GB" sz="1800" dirty="0" err="1"/>
              <a:t>Kaskenkierros</a:t>
            </a:r>
            <a:r>
              <a:rPr lang="en-GB" sz="1800" dirty="0"/>
              <a:t> 2,5 – 5km</a:t>
            </a:r>
          </a:p>
          <a:p>
            <a:pPr lvl="1"/>
            <a:r>
              <a:rPr lang="en-GB" sz="1800" dirty="0" err="1"/>
              <a:t>Esteetön</a:t>
            </a:r>
            <a:r>
              <a:rPr lang="en-GB" sz="1800" dirty="0"/>
              <a:t> </a:t>
            </a:r>
            <a:r>
              <a:rPr lang="en-GB" sz="1800" dirty="0" err="1"/>
              <a:t>näkö-alatasanne</a:t>
            </a:r>
            <a:r>
              <a:rPr lang="en-GB" sz="1800" dirty="0"/>
              <a:t> 200m </a:t>
            </a:r>
            <a:r>
              <a:rPr lang="en-GB" sz="1800" dirty="0" err="1"/>
              <a:t>luontokeskukselta</a:t>
            </a:r>
            <a:endParaRPr lang="en-GB" sz="1800" dirty="0"/>
          </a:p>
          <a:p>
            <a:r>
              <a:rPr lang="en-GB" sz="1800" dirty="0" err="1"/>
              <a:t>Kolin</a:t>
            </a:r>
            <a:r>
              <a:rPr lang="en-GB" sz="1800" dirty="0"/>
              <a:t> </a:t>
            </a:r>
            <a:r>
              <a:rPr lang="en-GB" sz="1800" dirty="0" err="1"/>
              <a:t>luontokeskus</a:t>
            </a:r>
            <a:r>
              <a:rPr lang="en-GB" sz="1800" dirty="0"/>
              <a:t> </a:t>
            </a:r>
            <a:r>
              <a:rPr lang="en-GB" sz="1800" dirty="0" err="1"/>
              <a:t>Ukko</a:t>
            </a:r>
            <a:endParaRPr lang="en-GB" sz="1800" dirty="0"/>
          </a:p>
          <a:p>
            <a:pPr lvl="1"/>
            <a:r>
              <a:rPr lang="en-GB" sz="1800" dirty="0" err="1"/>
              <a:t>Vaaraluonnon</a:t>
            </a:r>
            <a:r>
              <a:rPr lang="en-GB" sz="1800" dirty="0"/>
              <a:t>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perinneympäristön</a:t>
            </a:r>
            <a:r>
              <a:rPr lang="en-GB" sz="1800" dirty="0"/>
              <a:t> </a:t>
            </a:r>
            <a:r>
              <a:rPr lang="en-GB" sz="1800" dirty="0" err="1"/>
              <a:t>esittely</a:t>
            </a:r>
            <a:r>
              <a:rPr lang="en-GB" sz="1800" dirty="0"/>
              <a:t>, </a:t>
            </a:r>
            <a:r>
              <a:rPr lang="en-GB" sz="1800" dirty="0" err="1"/>
              <a:t>taidenäyttely</a:t>
            </a:r>
            <a:r>
              <a:rPr lang="en-GB" sz="1800" dirty="0"/>
              <a:t>, </a:t>
            </a:r>
            <a:r>
              <a:rPr lang="en-GB" sz="1800" dirty="0" err="1"/>
              <a:t>lyhytelokuva</a:t>
            </a:r>
            <a:endParaRPr lang="en-GB" sz="1800" dirty="0"/>
          </a:p>
          <a:p>
            <a:pPr lvl="1"/>
            <a:r>
              <a:rPr lang="en-GB" sz="1800" dirty="0" err="1"/>
              <a:t>Avoinna</a:t>
            </a:r>
            <a:r>
              <a:rPr lang="en-GB" sz="1800" dirty="0"/>
              <a:t> </a:t>
            </a:r>
            <a:r>
              <a:rPr lang="en-GB" sz="1800" dirty="0" err="1"/>
              <a:t>klo</a:t>
            </a:r>
            <a:r>
              <a:rPr lang="en-GB" sz="1800" dirty="0"/>
              <a:t>: 10-17 (?)</a:t>
            </a:r>
          </a:p>
          <a:p>
            <a:r>
              <a:rPr lang="fi-FI" sz="1800" dirty="0"/>
              <a:t>Ruokailumahdollisuus</a:t>
            </a:r>
          </a:p>
          <a:p>
            <a:pPr lvl="1"/>
            <a:r>
              <a:rPr lang="fi-FI" sz="1800" dirty="0"/>
              <a:t>Luontokeskuksen kahvila</a:t>
            </a:r>
          </a:p>
          <a:p>
            <a:pPr lvl="1"/>
            <a:r>
              <a:rPr lang="fi-FI" sz="1800" dirty="0"/>
              <a:t>Sokos-ravintola</a:t>
            </a:r>
          </a:p>
          <a:p>
            <a:pPr lvl="1"/>
            <a:r>
              <a:rPr lang="fi-FI" sz="1800" dirty="0"/>
              <a:t>Kolin Satamaravintola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1406" y="1818932"/>
            <a:ext cx="5181601" cy="48442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800" dirty="0" err="1">
                <a:latin typeface="Arial"/>
                <a:cs typeface="Arial"/>
              </a:rPr>
              <a:t>Matka</a:t>
            </a:r>
            <a:r>
              <a:rPr lang="en-GB" sz="1800" dirty="0">
                <a:latin typeface="Arial"/>
                <a:cs typeface="Arial"/>
              </a:rPr>
              <a:t>/</a:t>
            </a:r>
            <a:r>
              <a:rPr lang="en-GB" sz="1800" dirty="0" err="1">
                <a:latin typeface="Arial"/>
                <a:cs typeface="Arial"/>
              </a:rPr>
              <a:t>suunta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autolla</a:t>
            </a:r>
            <a:r>
              <a:rPr lang="en-GB" sz="1800" dirty="0">
                <a:latin typeface="Arial"/>
                <a:cs typeface="Arial"/>
              </a:rPr>
              <a:t> n. 60 km / n. 1h</a:t>
            </a:r>
            <a:endParaRPr lang="en-GB" sz="1800" dirty="0"/>
          </a:p>
          <a:p>
            <a:r>
              <a:rPr lang="en-GB" sz="1800" dirty="0" err="1">
                <a:latin typeface="Arial"/>
                <a:cs typeface="Arial"/>
              </a:rPr>
              <a:t>Varattava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aika</a:t>
            </a:r>
            <a:r>
              <a:rPr lang="en-GB" sz="1800" dirty="0">
                <a:latin typeface="Arial"/>
                <a:cs typeface="Arial"/>
              </a:rPr>
              <a:t>: 2h </a:t>
            </a:r>
            <a:r>
              <a:rPr lang="en-GB" sz="1800" dirty="0" err="1">
                <a:latin typeface="Arial"/>
                <a:cs typeface="Arial"/>
              </a:rPr>
              <a:t>matkat</a:t>
            </a:r>
            <a:r>
              <a:rPr lang="en-GB" sz="1800" dirty="0">
                <a:latin typeface="Arial"/>
                <a:cs typeface="Arial"/>
              </a:rPr>
              <a:t> + 2–4h? </a:t>
            </a:r>
            <a:endParaRPr lang="en-GB" sz="1800"/>
          </a:p>
          <a:p>
            <a:r>
              <a:rPr lang="en-GB" sz="1800" dirty="0" err="1">
                <a:latin typeface="Arial"/>
                <a:cs typeface="Arial"/>
              </a:rPr>
              <a:t>Varaukset</a:t>
            </a:r>
            <a:r>
              <a:rPr lang="en-GB" sz="1800" dirty="0">
                <a:latin typeface="Arial"/>
                <a:cs typeface="Arial"/>
              </a:rPr>
              <a:t>: </a:t>
            </a:r>
            <a:r>
              <a:rPr lang="en-GB" sz="1800" dirty="0" err="1">
                <a:latin typeface="Arial"/>
                <a:cs typeface="Arial"/>
              </a:rPr>
              <a:t>varattavissa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opastusta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sekä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retkelle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että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näyttelyihin</a:t>
            </a:r>
            <a:r>
              <a:rPr lang="en-GB" sz="1800" dirty="0">
                <a:latin typeface="Arial"/>
                <a:cs typeface="Arial"/>
              </a:rPr>
              <a:t>, </a:t>
            </a:r>
            <a:r>
              <a:rPr lang="en-GB" sz="1800" dirty="0" err="1">
                <a:latin typeface="Arial"/>
                <a:cs typeface="Arial"/>
              </a:rPr>
              <a:t>mutta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ei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pakollinen</a:t>
            </a:r>
            <a:endParaRPr lang="en-GB" sz="1800">
              <a:latin typeface="Arial"/>
              <a:cs typeface="Arial"/>
            </a:endParaRPr>
          </a:p>
          <a:p>
            <a:r>
              <a:rPr lang="en-GB" sz="1800" dirty="0" err="1"/>
              <a:t>Hinnat</a:t>
            </a:r>
            <a:r>
              <a:rPr lang="en-GB" sz="1800" dirty="0"/>
              <a:t>: </a:t>
            </a:r>
          </a:p>
          <a:p>
            <a:pPr lvl="1"/>
            <a:r>
              <a:rPr lang="en-GB" sz="1800" dirty="0" err="1"/>
              <a:t>Luontokeskus</a:t>
            </a:r>
            <a:r>
              <a:rPr lang="en-GB" sz="1800" dirty="0"/>
              <a:t>, </a:t>
            </a:r>
            <a:r>
              <a:rPr lang="en-GB" sz="1800" dirty="0" err="1"/>
              <a:t>maksulliset</a:t>
            </a:r>
            <a:r>
              <a:rPr lang="en-GB" sz="1800" dirty="0"/>
              <a:t> </a:t>
            </a:r>
            <a:r>
              <a:rPr lang="en-GB" sz="1800" dirty="0" err="1"/>
              <a:t>näyttelyt</a:t>
            </a:r>
            <a:r>
              <a:rPr lang="en-GB" sz="1800" dirty="0"/>
              <a:t>: </a:t>
            </a:r>
            <a:r>
              <a:rPr lang="en-GB" sz="1800" dirty="0" err="1"/>
              <a:t>ryhmälippu</a:t>
            </a:r>
            <a:r>
              <a:rPr lang="en-GB" sz="1800" dirty="0"/>
              <a:t> (10 </a:t>
            </a:r>
            <a:r>
              <a:rPr lang="en-GB" sz="1800" dirty="0" err="1"/>
              <a:t>hklö</a:t>
            </a:r>
            <a:r>
              <a:rPr lang="en-GB" sz="1800" dirty="0"/>
              <a:t>) 5€/</a:t>
            </a:r>
            <a:r>
              <a:rPr lang="en-GB" sz="1800" dirty="0" err="1"/>
              <a:t>hklö</a:t>
            </a:r>
            <a:endParaRPr lang="en-GB" sz="1800" dirty="0"/>
          </a:p>
          <a:p>
            <a:pPr lvl="1"/>
            <a:r>
              <a:rPr lang="en-GB" sz="1800" dirty="0" err="1"/>
              <a:t>Matka</a:t>
            </a:r>
            <a:r>
              <a:rPr lang="en-GB" sz="1800" dirty="0"/>
              <a:t>: 10€/</a:t>
            </a:r>
            <a:r>
              <a:rPr lang="en-GB" sz="1800" dirty="0" err="1"/>
              <a:t>hklö</a:t>
            </a:r>
            <a:r>
              <a:rPr lang="en-GB" sz="1800" dirty="0"/>
              <a:t> (?)</a:t>
            </a:r>
          </a:p>
          <a:p>
            <a:pPr marL="0" indent="0">
              <a:buNone/>
            </a:pPr>
            <a:endParaRPr lang="en-GB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1800" dirty="0">
                <a:hlinkClick r:id="rId2"/>
              </a:rPr>
              <a:t>Koli National Park - Nationalparks.fi</a:t>
            </a:r>
            <a:endParaRPr lang="en-GB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5916DFB-1DCF-A6F7-E043-FFAF59A53712}"/>
              </a:ext>
            </a:extLst>
          </p:cNvPr>
          <p:cNvSpPr txBox="1">
            <a:spLocks/>
          </p:cNvSpPr>
          <p:nvPr/>
        </p:nvSpPr>
        <p:spPr>
          <a:xfrm>
            <a:off x="836613" y="435875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 err="1">
                <a:latin typeface="Arial"/>
                <a:cs typeface="Arial"/>
              </a:rPr>
              <a:t>Retki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kansallismaisemaan</a:t>
            </a:r>
            <a:endParaRPr lang="en-GB" sz="4000" dirty="0" err="1"/>
          </a:p>
        </p:txBody>
      </p:sp>
    </p:spTree>
    <p:extLst>
      <p:ext uri="{BB962C8B-B14F-4D97-AF65-F5344CB8AC3E}">
        <p14:creationId xmlns:p14="http://schemas.microsoft.com/office/powerpoint/2010/main" val="3342988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3" descr="Kuva, joka sisältää kohteen puu, ulko&#10;&#10;Kuvaus luotu automaattisesti">
            <a:extLst>
              <a:ext uri="{FF2B5EF4-FFF2-40B4-BE49-F238E27FC236}">
                <a16:creationId xmlns:a16="http://schemas.microsoft.com/office/drawing/2014/main" id="{6FF1A8DE-BCF1-EE77-763F-9B020FBD9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58" r="-347" b="17719"/>
          <a:stretch/>
        </p:blipFill>
        <p:spPr>
          <a:xfrm>
            <a:off x="0" y="0"/>
            <a:ext cx="12336983" cy="6857585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1524000" y="1486232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dirty="0">
                <a:solidFill>
                  <a:schemeClr val="bg1"/>
                </a:solidFill>
                <a:highlight>
                  <a:srgbClr val="BEA996"/>
                </a:highlight>
              </a:rPr>
              <a:t>2. VALAMO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A4A9650-5E1A-ED8C-156F-DC206E78D7CF}"/>
              </a:ext>
            </a:extLst>
          </p:cNvPr>
          <p:cNvSpPr txBox="1"/>
          <p:nvPr/>
        </p:nvSpPr>
        <p:spPr>
          <a:xfrm>
            <a:off x="197555" y="6434666"/>
            <a:ext cx="32314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Arial"/>
                <a:cs typeface="Calibri"/>
              </a:rPr>
              <a:t>Kuva: Valamo / Antti Ryynänen</a:t>
            </a:r>
          </a:p>
        </p:txBody>
      </p:sp>
    </p:spTree>
    <p:extLst>
      <p:ext uri="{BB962C8B-B14F-4D97-AF65-F5344CB8AC3E}">
        <p14:creationId xmlns:p14="http://schemas.microsoft.com/office/powerpoint/2010/main" val="2162231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1114" y="1813583"/>
            <a:ext cx="5157787" cy="4385921"/>
          </a:xfrm>
        </p:spPr>
        <p:txBody>
          <a:bodyPr/>
          <a:lstStyle/>
          <a:p>
            <a:r>
              <a:rPr lang="en-GB" sz="1800" dirty="0" err="1"/>
              <a:t>Pääkirkkoon</a:t>
            </a:r>
            <a:r>
              <a:rPr lang="en-GB" sz="1800" dirty="0"/>
              <a:t>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näyttelyyn</a:t>
            </a:r>
            <a:r>
              <a:rPr lang="en-GB" sz="1800" dirty="0"/>
              <a:t> </a:t>
            </a:r>
            <a:r>
              <a:rPr lang="en-GB" sz="1800" dirty="0" err="1"/>
              <a:t>tutustuminen</a:t>
            </a:r>
            <a:r>
              <a:rPr lang="en-GB" sz="1800" dirty="0"/>
              <a:t> </a:t>
            </a:r>
          </a:p>
          <a:p>
            <a:r>
              <a:rPr lang="en-GB" sz="1800" dirty="0" err="1"/>
              <a:t>Opastettu</a:t>
            </a:r>
            <a:r>
              <a:rPr lang="en-GB" sz="1800" dirty="0"/>
              <a:t> </a:t>
            </a:r>
            <a:r>
              <a:rPr lang="en-GB" sz="1800" dirty="0" err="1"/>
              <a:t>luostarikierros</a:t>
            </a:r>
            <a:r>
              <a:rPr lang="en-GB" sz="1800" dirty="0"/>
              <a:t> </a:t>
            </a:r>
          </a:p>
          <a:p>
            <a:r>
              <a:rPr lang="en-GB" sz="1800" dirty="0" err="1"/>
              <a:t>Ehtoopalvelus</a:t>
            </a:r>
            <a:endParaRPr lang="en-GB" sz="1800" dirty="0"/>
          </a:p>
          <a:p>
            <a:pPr lvl="1"/>
            <a:r>
              <a:rPr lang="en-GB" sz="1800" dirty="0" err="1"/>
              <a:t>Kesällä</a:t>
            </a:r>
            <a:r>
              <a:rPr lang="en-GB" sz="1800" dirty="0"/>
              <a:t> 2022 </a:t>
            </a:r>
            <a:r>
              <a:rPr lang="en-GB" sz="1800" dirty="0" err="1"/>
              <a:t>klo</a:t>
            </a:r>
            <a:r>
              <a:rPr lang="en-GB" sz="1800" dirty="0"/>
              <a:t> 18 ark. + la</a:t>
            </a:r>
          </a:p>
          <a:p>
            <a:r>
              <a:rPr lang="en-GB" sz="1800" dirty="0" err="1"/>
              <a:t>Hyvinvointipolku</a:t>
            </a:r>
            <a:endParaRPr lang="en-GB" sz="1800" dirty="0"/>
          </a:p>
          <a:p>
            <a:pPr lvl="1"/>
            <a:r>
              <a:rPr lang="en-GB" sz="1800" dirty="0"/>
              <a:t>1,6 km / n. 1h </a:t>
            </a:r>
            <a:r>
              <a:rPr lang="en-GB" sz="1800" dirty="0" err="1"/>
              <a:t>rauhallisessa</a:t>
            </a:r>
            <a:r>
              <a:rPr lang="en-GB" sz="1800" dirty="0"/>
              <a:t> </a:t>
            </a:r>
            <a:r>
              <a:rPr lang="en-GB" sz="1800" dirty="0" err="1"/>
              <a:t>tahdissa</a:t>
            </a:r>
            <a:endParaRPr lang="en-GB" sz="1800" dirty="0"/>
          </a:p>
          <a:p>
            <a:pPr lvl="1"/>
            <a:r>
              <a:rPr lang="en-GB" sz="1800" dirty="0" err="1"/>
              <a:t>Kertoo</a:t>
            </a:r>
            <a:r>
              <a:rPr lang="en-GB" sz="1800" dirty="0"/>
              <a:t> </a:t>
            </a:r>
            <a:r>
              <a:rPr lang="en-GB" sz="1800" dirty="0" err="1"/>
              <a:t>luostarin</a:t>
            </a:r>
            <a:r>
              <a:rPr lang="en-GB" sz="1800" dirty="0"/>
              <a:t> </a:t>
            </a:r>
            <a:r>
              <a:rPr lang="en-GB" sz="1800" dirty="0" err="1"/>
              <a:t>historiasta</a:t>
            </a:r>
            <a:r>
              <a:rPr lang="en-GB" sz="1800" dirty="0"/>
              <a:t>, </a:t>
            </a:r>
            <a:r>
              <a:rPr lang="en-GB" sz="1800" dirty="0" err="1"/>
              <a:t>luonnosta</a:t>
            </a:r>
            <a:r>
              <a:rPr lang="en-GB" sz="1800" dirty="0"/>
              <a:t>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antaa</a:t>
            </a:r>
            <a:r>
              <a:rPr lang="en-GB" sz="1800" dirty="0"/>
              <a:t> </a:t>
            </a:r>
            <a:r>
              <a:rPr lang="en-GB" sz="1800" dirty="0" err="1"/>
              <a:t>hyvinvointiharjoitteita</a:t>
            </a:r>
            <a:endParaRPr lang="en-GB" sz="1800" dirty="0"/>
          </a:p>
          <a:p>
            <a:r>
              <a:rPr lang="en-GB" sz="1800" dirty="0" err="1"/>
              <a:t>Viinitila</a:t>
            </a:r>
            <a:r>
              <a:rPr lang="en-GB" sz="1800" dirty="0"/>
              <a:t> / -</a:t>
            </a:r>
            <a:r>
              <a:rPr lang="en-GB" sz="1800" dirty="0" err="1"/>
              <a:t>myymälä</a:t>
            </a:r>
            <a:r>
              <a:rPr lang="en-GB" sz="1800" dirty="0"/>
              <a:t>, </a:t>
            </a:r>
            <a:r>
              <a:rPr lang="en-GB" sz="1800" dirty="0" err="1"/>
              <a:t>viski</a:t>
            </a:r>
            <a:r>
              <a:rPr lang="en-GB" sz="1800" dirty="0"/>
              <a:t>-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viinitasting</a:t>
            </a:r>
            <a:endParaRPr lang="en-GB" sz="1800" dirty="0"/>
          </a:p>
          <a:p>
            <a:r>
              <a:rPr lang="en-GB" sz="1800" dirty="0" err="1"/>
              <a:t>Ruokailumahdollisuus</a:t>
            </a:r>
            <a:r>
              <a:rPr lang="en-GB" sz="1800" dirty="0"/>
              <a:t>:</a:t>
            </a:r>
          </a:p>
          <a:p>
            <a:pPr lvl="1"/>
            <a:r>
              <a:rPr lang="en-GB" sz="1800" dirty="0" err="1"/>
              <a:t>Kahvila-ravintola</a:t>
            </a:r>
            <a:r>
              <a:rPr lang="en-GB" sz="1800" dirty="0"/>
              <a:t> </a:t>
            </a:r>
            <a:r>
              <a:rPr lang="en-GB" sz="1800" dirty="0" err="1"/>
              <a:t>Trapesa</a:t>
            </a:r>
            <a:endParaRPr lang="en-GB" dirty="0"/>
          </a:p>
          <a:p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2700" y="1813583"/>
            <a:ext cx="5181601" cy="39960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800" dirty="0" err="1">
                <a:latin typeface="Arial"/>
                <a:cs typeface="Arial"/>
              </a:rPr>
              <a:t>Matka</a:t>
            </a:r>
            <a:r>
              <a:rPr lang="en-GB" sz="1800" dirty="0">
                <a:latin typeface="Arial"/>
                <a:cs typeface="Arial"/>
              </a:rPr>
              <a:t>/</a:t>
            </a:r>
            <a:r>
              <a:rPr lang="en-GB" sz="1800" dirty="0" err="1">
                <a:latin typeface="Arial"/>
                <a:cs typeface="Arial"/>
              </a:rPr>
              <a:t>suunta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autolla</a:t>
            </a:r>
            <a:r>
              <a:rPr lang="en-GB" sz="1800" dirty="0">
                <a:latin typeface="Arial"/>
                <a:cs typeface="Arial"/>
              </a:rPr>
              <a:t> n. 60 km / 50 min </a:t>
            </a:r>
          </a:p>
          <a:p>
            <a:r>
              <a:rPr lang="en-GB" sz="1800" dirty="0" err="1"/>
              <a:t>Varattava</a:t>
            </a:r>
            <a:r>
              <a:rPr lang="en-GB" sz="1800" dirty="0"/>
              <a:t> </a:t>
            </a:r>
            <a:r>
              <a:rPr lang="en-GB" sz="1800" dirty="0" err="1"/>
              <a:t>aika</a:t>
            </a:r>
            <a:r>
              <a:rPr lang="en-GB" sz="1800" dirty="0"/>
              <a:t>: 2h </a:t>
            </a:r>
            <a:r>
              <a:rPr lang="en-GB" sz="1800" dirty="0" err="1"/>
              <a:t>matkat</a:t>
            </a:r>
            <a:r>
              <a:rPr lang="en-GB" sz="1800" dirty="0"/>
              <a:t> + 2–4h </a:t>
            </a:r>
          </a:p>
          <a:p>
            <a:r>
              <a:rPr lang="en-GB" sz="1800" dirty="0" err="1"/>
              <a:t>Varaukset</a:t>
            </a:r>
            <a:r>
              <a:rPr lang="en-GB" sz="1800" dirty="0"/>
              <a:t>:</a:t>
            </a:r>
          </a:p>
          <a:p>
            <a:pPr lvl="1"/>
            <a:r>
              <a:rPr lang="en-GB" sz="1800" dirty="0" err="1">
                <a:latin typeface="Arial"/>
                <a:cs typeface="Arial"/>
              </a:rPr>
              <a:t>Mahdollisuus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opastukseen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kirkossa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ja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hyvinvointikierrokseen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polulla</a:t>
            </a:r>
          </a:p>
          <a:p>
            <a:r>
              <a:rPr lang="en-GB" sz="1800" dirty="0" err="1"/>
              <a:t>Hinta</a:t>
            </a:r>
            <a:r>
              <a:rPr lang="en-GB" sz="1800" dirty="0"/>
              <a:t>:</a:t>
            </a:r>
          </a:p>
          <a:p>
            <a:pPr lvl="1"/>
            <a:r>
              <a:rPr lang="en-GB" sz="1800" dirty="0" err="1"/>
              <a:t>Opastettu</a:t>
            </a:r>
            <a:r>
              <a:rPr lang="en-GB" sz="1800" dirty="0"/>
              <a:t> </a:t>
            </a:r>
            <a:r>
              <a:rPr lang="en-GB" sz="1800" dirty="0" err="1"/>
              <a:t>luostarikierros</a:t>
            </a:r>
            <a:r>
              <a:rPr lang="en-GB" sz="1800" dirty="0"/>
              <a:t>: 10€/</a:t>
            </a:r>
            <a:r>
              <a:rPr lang="en-GB" sz="1800" dirty="0" err="1"/>
              <a:t>hklö</a:t>
            </a:r>
            <a:endParaRPr lang="en-GB" sz="1800" dirty="0"/>
          </a:p>
          <a:p>
            <a:pPr lvl="1"/>
            <a:r>
              <a:rPr lang="en-GB" sz="1800" dirty="0" err="1"/>
              <a:t>Matkat</a:t>
            </a:r>
            <a:r>
              <a:rPr lang="en-GB" sz="1800" dirty="0"/>
              <a:t>: 10€ / </a:t>
            </a:r>
            <a:r>
              <a:rPr lang="en-GB" sz="1800" dirty="0" err="1"/>
              <a:t>hklö</a:t>
            </a:r>
            <a:r>
              <a:rPr lang="en-GB" sz="1800" dirty="0"/>
              <a:t> (?)</a:t>
            </a:r>
          </a:p>
          <a:p>
            <a:pPr lvl="1"/>
            <a:r>
              <a:rPr lang="en-GB" sz="1800" dirty="0" err="1"/>
              <a:t>Viinehtimövierailu</a:t>
            </a:r>
            <a:r>
              <a:rPr lang="en-GB" sz="1800" dirty="0"/>
              <a:t> X €</a:t>
            </a:r>
          </a:p>
          <a:p>
            <a:pPr marL="457200" lvl="1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2200" dirty="0">
                <a:latin typeface="Arial"/>
                <a:cs typeface="Arial"/>
                <a:hlinkClick r:id="rId2"/>
              </a:rPr>
              <a:t>Valamon luostari | Etusivu</a:t>
            </a:r>
            <a:endParaRPr lang="en-GB" sz="2200">
              <a:latin typeface="Arial"/>
              <a:cs typeface="Arial"/>
            </a:endParaRPr>
          </a:p>
          <a:p>
            <a:endParaRPr lang="en-GB" dirty="0"/>
          </a:p>
          <a:p>
            <a:endParaRPr lang="fi-FI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B6B54F4-C4D7-7E63-55A5-1AE16AB47151}"/>
              </a:ext>
            </a:extLst>
          </p:cNvPr>
          <p:cNvSpPr txBox="1">
            <a:spLocks/>
          </p:cNvSpPr>
          <p:nvPr/>
        </p:nvSpPr>
        <p:spPr>
          <a:xfrm>
            <a:off x="836613" y="435875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 err="1">
                <a:latin typeface="Arial"/>
                <a:cs typeface="Arial"/>
              </a:rPr>
              <a:t>Hiljentymistä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ja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herkkuja</a:t>
            </a:r>
            <a:endParaRPr lang="fi-FI" dirty="0" err="1"/>
          </a:p>
        </p:txBody>
      </p:sp>
    </p:spTree>
    <p:extLst>
      <p:ext uri="{BB962C8B-B14F-4D97-AF65-F5344CB8AC3E}">
        <p14:creationId xmlns:p14="http://schemas.microsoft.com/office/powerpoint/2010/main" val="3446219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aivas, ulko, vesi, joki&#10;&#10;Kuvaus luotu automaattisesti">
            <a:extLst>
              <a:ext uri="{FF2B5EF4-FFF2-40B4-BE49-F238E27FC236}">
                <a16:creationId xmlns:a16="http://schemas.microsoft.com/office/drawing/2014/main" id="{755DF413-1D16-4881-B95E-447CF4A77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83" r="1521" b="340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1524000" y="1486232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dirty="0">
                <a:solidFill>
                  <a:schemeClr val="bg1"/>
                </a:solidFill>
                <a:highlight>
                  <a:srgbClr val="BEA996"/>
                </a:highlight>
              </a:rPr>
              <a:t>3. PIELISEN RISTEILY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A661527-7EEF-4708-9BB2-127B8F035048}"/>
              </a:ext>
            </a:extLst>
          </p:cNvPr>
          <p:cNvSpPr txBox="1">
            <a:spLocks/>
          </p:cNvSpPr>
          <p:nvPr/>
        </p:nvSpPr>
        <p:spPr>
          <a:xfrm>
            <a:off x="122498" y="6406834"/>
            <a:ext cx="2516530" cy="428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Kuva</a:t>
            </a:r>
            <a:r>
              <a:rPr lang="fi-FI" sz="1400" dirty="0">
                <a:solidFill>
                  <a:schemeClr val="bg1"/>
                </a:solidFill>
              </a:rPr>
              <a:t>: Sanna Perälä</a:t>
            </a:r>
            <a:br>
              <a:rPr lang="fi-FI" sz="1400" dirty="0"/>
            </a:br>
            <a:endParaRPr lang="fi-F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62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7425" y="1796901"/>
            <a:ext cx="5157787" cy="4328160"/>
          </a:xfrm>
        </p:spPr>
        <p:txBody>
          <a:bodyPr/>
          <a:lstStyle/>
          <a:p>
            <a:r>
              <a:rPr lang="en-GB" sz="1800" dirty="0" err="1"/>
              <a:t>Pidempiä</a:t>
            </a:r>
            <a:r>
              <a:rPr lang="en-GB" sz="1800" dirty="0"/>
              <a:t> </a:t>
            </a:r>
            <a:r>
              <a:rPr lang="en-GB" sz="1800" dirty="0" err="1"/>
              <a:t>risteilyjä</a:t>
            </a:r>
            <a:r>
              <a:rPr lang="en-GB" sz="1800" dirty="0"/>
              <a:t>: </a:t>
            </a:r>
            <a:r>
              <a:rPr lang="en-GB" sz="1800" dirty="0" err="1"/>
              <a:t>Kolilla</a:t>
            </a:r>
            <a:r>
              <a:rPr lang="en-GB" sz="1800" dirty="0"/>
              <a:t>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Valamoon</a:t>
            </a:r>
            <a:r>
              <a:rPr lang="en-GB" sz="1800" dirty="0"/>
              <a:t> (</a:t>
            </a:r>
            <a:r>
              <a:rPr lang="en-GB" sz="1800" dirty="0" err="1"/>
              <a:t>eivät</a:t>
            </a:r>
            <a:r>
              <a:rPr lang="en-GB" sz="1800" dirty="0"/>
              <a:t> </a:t>
            </a:r>
            <a:r>
              <a:rPr lang="en-GB" sz="1800" dirty="0" err="1"/>
              <a:t>lähde</a:t>
            </a:r>
            <a:r>
              <a:rPr lang="en-GB" sz="1800" dirty="0"/>
              <a:t> </a:t>
            </a:r>
            <a:r>
              <a:rPr lang="en-GB" sz="1800" dirty="0" err="1"/>
              <a:t>Joensuusta</a:t>
            </a:r>
            <a:r>
              <a:rPr lang="en-GB" sz="1800" dirty="0"/>
              <a:t>), </a:t>
            </a:r>
            <a:r>
              <a:rPr lang="en-GB" sz="1800" dirty="0" err="1"/>
              <a:t>Savonlinnaan</a:t>
            </a:r>
            <a:r>
              <a:rPr lang="en-GB" sz="1800" dirty="0"/>
              <a:t>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Liperiin</a:t>
            </a:r>
            <a:r>
              <a:rPr lang="en-GB" sz="1800" dirty="0"/>
              <a:t>.</a:t>
            </a:r>
          </a:p>
          <a:p>
            <a:r>
              <a:rPr lang="en-GB" sz="1800" dirty="0" err="1"/>
              <a:t>Lyhyempiä</a:t>
            </a:r>
            <a:r>
              <a:rPr lang="en-GB" sz="1800" dirty="0"/>
              <a:t> </a:t>
            </a:r>
            <a:r>
              <a:rPr lang="en-GB" sz="1800" dirty="0" err="1"/>
              <a:t>risteilyjä</a:t>
            </a:r>
            <a:r>
              <a:rPr lang="en-GB" sz="1800" dirty="0"/>
              <a:t>: </a:t>
            </a:r>
            <a:r>
              <a:rPr lang="en-GB" sz="1800" dirty="0" err="1"/>
              <a:t>Pielisjoella</a:t>
            </a:r>
            <a:r>
              <a:rPr lang="en-GB" sz="1800" dirty="0"/>
              <a:t>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Pyhäselällä</a:t>
            </a:r>
            <a:endParaRPr lang="en-GB" sz="1800" dirty="0"/>
          </a:p>
          <a:p>
            <a:pPr lvl="1"/>
            <a:r>
              <a:rPr lang="en-GB" sz="1800" dirty="0" err="1"/>
              <a:t>Satumaa-risteily</a:t>
            </a:r>
            <a:r>
              <a:rPr lang="en-GB" sz="1800" dirty="0"/>
              <a:t> </a:t>
            </a:r>
          </a:p>
          <a:p>
            <a:pPr lvl="2"/>
            <a:r>
              <a:rPr lang="en-GB" sz="1700" dirty="0" err="1"/>
              <a:t>tilattavissa</a:t>
            </a:r>
            <a:r>
              <a:rPr lang="en-GB" sz="1700" dirty="0"/>
              <a:t> </a:t>
            </a:r>
            <a:r>
              <a:rPr lang="en-GB" sz="1700" dirty="0" err="1"/>
              <a:t>omalle</a:t>
            </a:r>
            <a:r>
              <a:rPr lang="en-GB" sz="1700" dirty="0"/>
              <a:t> </a:t>
            </a:r>
            <a:r>
              <a:rPr lang="en-GB" sz="1700" dirty="0" err="1"/>
              <a:t>ryhmälle</a:t>
            </a:r>
            <a:r>
              <a:rPr lang="en-GB" sz="1700" dirty="0"/>
              <a:t> 3h / 800€</a:t>
            </a:r>
          </a:p>
          <a:p>
            <a:pPr lvl="2"/>
            <a:r>
              <a:rPr lang="en-GB" sz="1700" dirty="0" err="1"/>
              <a:t>paikallisristeilyt</a:t>
            </a:r>
            <a:r>
              <a:rPr lang="en-GB" sz="1700" dirty="0"/>
              <a:t> </a:t>
            </a:r>
            <a:r>
              <a:rPr lang="en-GB" sz="1700" dirty="0" err="1"/>
              <a:t>yleinen</a:t>
            </a:r>
            <a:r>
              <a:rPr lang="en-GB" sz="1700" dirty="0"/>
              <a:t> 17,50€ </a:t>
            </a:r>
            <a:r>
              <a:rPr lang="en-GB" sz="1700" dirty="0" err="1"/>
              <a:t>hklö</a:t>
            </a:r>
            <a:r>
              <a:rPr lang="en-GB" sz="1700" dirty="0"/>
              <a:t> </a:t>
            </a:r>
            <a:endParaRPr lang="fi-FI" sz="1700" dirty="0"/>
          </a:p>
          <a:p>
            <a:pPr lvl="1"/>
            <a:r>
              <a:rPr lang="fi-FI" sz="1800" dirty="0"/>
              <a:t>Vip Cruise höyrylaivalla </a:t>
            </a:r>
          </a:p>
          <a:p>
            <a:pPr lvl="2"/>
            <a:r>
              <a:rPr lang="fi-FI" sz="1700" dirty="0"/>
              <a:t>omalle ryhmälle esim. 3h / 1650€</a:t>
            </a:r>
          </a:p>
          <a:p>
            <a:pPr lvl="2"/>
            <a:r>
              <a:rPr lang="fi-FI" sz="1700" dirty="0"/>
              <a:t>yleinen maisemaristeily 1,5h / 25€ </a:t>
            </a:r>
            <a:r>
              <a:rPr lang="fi-FI" sz="1700" dirty="0" err="1"/>
              <a:t>hklö</a:t>
            </a:r>
            <a:r>
              <a:rPr lang="fi-FI" sz="1700" dirty="0"/>
              <a:t> (v. 2022 ollut vain tiettyinä päivinä)</a:t>
            </a:r>
          </a:p>
          <a:p>
            <a:r>
              <a:rPr lang="en-GB" sz="1800" dirty="0" err="1"/>
              <a:t>Ruokailumahdollisuus</a:t>
            </a:r>
            <a:r>
              <a:rPr lang="en-GB" sz="1800" dirty="0"/>
              <a:t>:</a:t>
            </a:r>
          </a:p>
          <a:p>
            <a:pPr lvl="1"/>
            <a:r>
              <a:rPr lang="en-GB" sz="1800" dirty="0" err="1"/>
              <a:t>Molemmilla</a:t>
            </a:r>
            <a:r>
              <a:rPr lang="en-GB" sz="1800" dirty="0"/>
              <a:t> </a:t>
            </a:r>
            <a:r>
              <a:rPr lang="en-GB" sz="1800" dirty="0" err="1"/>
              <a:t>laivoilla</a:t>
            </a:r>
            <a:r>
              <a:rPr lang="en-GB" sz="1800" dirty="0"/>
              <a:t> </a:t>
            </a:r>
            <a:r>
              <a:rPr lang="en-GB" sz="1800" dirty="0" err="1"/>
              <a:t>mahdollisuus</a:t>
            </a:r>
            <a:r>
              <a:rPr lang="en-GB" sz="1800" dirty="0"/>
              <a:t> </a:t>
            </a:r>
            <a:r>
              <a:rPr lang="en-GB" sz="1800" dirty="0" err="1"/>
              <a:t>tilata</a:t>
            </a:r>
            <a:r>
              <a:rPr lang="en-GB" sz="1800" dirty="0"/>
              <a:t> </a:t>
            </a:r>
            <a:r>
              <a:rPr lang="en-GB" sz="1800" dirty="0" err="1"/>
              <a:t>syötävää</a:t>
            </a:r>
            <a:r>
              <a:rPr lang="en-GB" sz="1800" dirty="0"/>
              <a:t>.</a:t>
            </a:r>
            <a:endParaRPr lang="fi-FI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55869" y="1796901"/>
            <a:ext cx="5670664" cy="4101736"/>
          </a:xfrm>
        </p:spPr>
        <p:txBody>
          <a:bodyPr/>
          <a:lstStyle/>
          <a:p>
            <a:r>
              <a:rPr lang="en-GB" sz="1800" dirty="0" err="1"/>
              <a:t>Matka</a:t>
            </a:r>
            <a:r>
              <a:rPr lang="en-GB" sz="1800" dirty="0"/>
              <a:t>/</a:t>
            </a:r>
            <a:r>
              <a:rPr lang="en-GB" sz="1800" dirty="0" err="1"/>
              <a:t>suunta</a:t>
            </a:r>
            <a:r>
              <a:rPr lang="en-GB" sz="1800" dirty="0"/>
              <a:t>: </a:t>
            </a:r>
            <a:r>
              <a:rPr lang="en-GB" sz="1800" dirty="0" err="1"/>
              <a:t>lähtö</a:t>
            </a:r>
            <a:r>
              <a:rPr lang="en-GB" sz="1800" dirty="0"/>
              <a:t> </a:t>
            </a:r>
            <a:r>
              <a:rPr lang="en-GB" sz="1800" dirty="0" err="1"/>
              <a:t>Joensuusta</a:t>
            </a:r>
            <a:endParaRPr lang="en-GB" sz="1800" dirty="0"/>
          </a:p>
          <a:p>
            <a:r>
              <a:rPr lang="en-GB" sz="1800" dirty="0" err="1"/>
              <a:t>Varattava</a:t>
            </a:r>
            <a:r>
              <a:rPr lang="en-GB" sz="1800" dirty="0"/>
              <a:t> </a:t>
            </a:r>
            <a:r>
              <a:rPr lang="en-GB" sz="1800" dirty="0" err="1"/>
              <a:t>aika</a:t>
            </a:r>
            <a:r>
              <a:rPr lang="en-GB" sz="1800" dirty="0"/>
              <a:t>: risteilyt:1,5–3h + </a:t>
            </a:r>
            <a:r>
              <a:rPr lang="en-GB" sz="1800" dirty="0" err="1"/>
              <a:t>pienet</a:t>
            </a:r>
            <a:r>
              <a:rPr lang="en-GB" sz="1800" dirty="0"/>
              <a:t> </a:t>
            </a:r>
            <a:r>
              <a:rPr lang="en-GB" sz="1800" dirty="0" err="1"/>
              <a:t>siirtymäajat</a:t>
            </a:r>
            <a:endParaRPr lang="en-GB" sz="1800" dirty="0"/>
          </a:p>
          <a:p>
            <a:r>
              <a:rPr lang="en-GB" sz="1800" dirty="0" err="1"/>
              <a:t>Varaukset</a:t>
            </a:r>
            <a:r>
              <a:rPr lang="en-GB" sz="1800" dirty="0"/>
              <a:t>: </a:t>
            </a:r>
            <a:r>
              <a:rPr lang="en-GB" sz="1800" dirty="0" err="1"/>
              <a:t>varattava</a:t>
            </a:r>
            <a:r>
              <a:rPr lang="en-GB" sz="1800" dirty="0"/>
              <a:t> </a:t>
            </a:r>
            <a:r>
              <a:rPr lang="en-GB" sz="1800" dirty="0" err="1"/>
              <a:t>etukäteen</a:t>
            </a:r>
            <a:r>
              <a:rPr lang="en-GB" sz="1800" dirty="0"/>
              <a:t>, </a:t>
            </a:r>
            <a:r>
              <a:rPr lang="en-GB" sz="1800" dirty="0" err="1"/>
              <a:t>peruutukset</a:t>
            </a:r>
            <a:r>
              <a:rPr lang="en-GB" sz="1800" dirty="0"/>
              <a:t> </a:t>
            </a:r>
            <a:r>
              <a:rPr lang="en-GB" sz="1800" dirty="0" err="1"/>
              <a:t>viim</a:t>
            </a:r>
            <a:r>
              <a:rPr lang="en-GB" sz="1800" dirty="0"/>
              <a:t>. </a:t>
            </a:r>
            <a:r>
              <a:rPr lang="en-GB" sz="1800" dirty="0" err="1"/>
              <a:t>viikkoa</a:t>
            </a:r>
            <a:r>
              <a:rPr lang="en-GB" sz="1800" dirty="0"/>
              <a:t> </a:t>
            </a:r>
            <a:r>
              <a:rPr lang="en-GB" sz="1800" dirty="0" err="1"/>
              <a:t>aiemmin</a:t>
            </a:r>
            <a:r>
              <a:rPr lang="en-GB" sz="1800" dirty="0"/>
              <a:t>.</a:t>
            </a:r>
          </a:p>
          <a:p>
            <a:r>
              <a:rPr lang="en-GB" sz="1800" dirty="0" err="1"/>
              <a:t>Hinta</a:t>
            </a:r>
            <a:r>
              <a:rPr lang="en-GB" sz="1800" dirty="0"/>
              <a:t>: </a:t>
            </a:r>
          </a:p>
          <a:p>
            <a:pPr lvl="1"/>
            <a:r>
              <a:rPr lang="en-GB" sz="1800" dirty="0"/>
              <a:t>Oma </a:t>
            </a:r>
            <a:r>
              <a:rPr lang="en-GB" sz="1800" dirty="0" err="1"/>
              <a:t>risteily</a:t>
            </a:r>
            <a:r>
              <a:rPr lang="en-GB" sz="1800" dirty="0"/>
              <a:t>: 800–1650€</a:t>
            </a:r>
          </a:p>
          <a:p>
            <a:pPr lvl="2"/>
            <a:r>
              <a:rPr lang="en-GB" sz="1800" dirty="0" err="1"/>
              <a:t>Hinta</a:t>
            </a:r>
            <a:r>
              <a:rPr lang="en-GB" sz="1800" dirty="0"/>
              <a:t>/</a:t>
            </a:r>
            <a:r>
              <a:rPr lang="en-GB" sz="1800" dirty="0" err="1"/>
              <a:t>henkilö</a:t>
            </a:r>
            <a:r>
              <a:rPr lang="en-GB" sz="1800" dirty="0"/>
              <a:t> </a:t>
            </a:r>
            <a:r>
              <a:rPr lang="en-GB" sz="1800" dirty="0" err="1"/>
              <a:t>riippuu</a:t>
            </a:r>
            <a:r>
              <a:rPr lang="en-GB" sz="1800" dirty="0"/>
              <a:t> </a:t>
            </a:r>
            <a:r>
              <a:rPr lang="en-GB" sz="1800" dirty="0" err="1"/>
              <a:t>osallistujamäärästä</a:t>
            </a:r>
            <a:r>
              <a:rPr lang="en-GB" sz="1800" dirty="0"/>
              <a:t>,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mennäänkö</a:t>
            </a:r>
            <a:r>
              <a:rPr lang="en-GB" sz="1800" dirty="0"/>
              <a:t> </a:t>
            </a:r>
            <a:r>
              <a:rPr lang="en-GB" sz="1800" dirty="0" err="1"/>
              <a:t>omalle</a:t>
            </a:r>
            <a:r>
              <a:rPr lang="en-GB" sz="1800" dirty="0"/>
              <a:t> </a:t>
            </a:r>
            <a:r>
              <a:rPr lang="en-GB" sz="1800" dirty="0" err="1"/>
              <a:t>risteilylle</a:t>
            </a:r>
            <a:r>
              <a:rPr lang="en-GB" sz="1800" dirty="0"/>
              <a:t> </a:t>
            </a:r>
            <a:r>
              <a:rPr lang="en-GB" sz="1800" dirty="0" err="1"/>
              <a:t>vai</a:t>
            </a:r>
            <a:r>
              <a:rPr lang="en-GB" sz="1800" dirty="0"/>
              <a:t> </a:t>
            </a:r>
            <a:r>
              <a:rPr lang="en-GB" sz="1800" dirty="0" err="1"/>
              <a:t>sattuuko</a:t>
            </a:r>
            <a:r>
              <a:rPr lang="en-GB" sz="1800" dirty="0"/>
              <a:t> </a:t>
            </a:r>
            <a:r>
              <a:rPr lang="en-GB" sz="1800" dirty="0" err="1"/>
              <a:t>yleisten</a:t>
            </a:r>
            <a:r>
              <a:rPr lang="en-GB" sz="1800" dirty="0"/>
              <a:t> </a:t>
            </a:r>
            <a:r>
              <a:rPr lang="en-GB" sz="1800" dirty="0" err="1"/>
              <a:t>risteilyjen</a:t>
            </a:r>
            <a:r>
              <a:rPr lang="en-GB" sz="1800" dirty="0"/>
              <a:t> </a:t>
            </a:r>
            <a:r>
              <a:rPr lang="en-GB" sz="1800" dirty="0" err="1"/>
              <a:t>aika</a:t>
            </a:r>
            <a:r>
              <a:rPr lang="en-GB" sz="1800" dirty="0"/>
              <a:t> </a:t>
            </a:r>
            <a:r>
              <a:rPr lang="en-GB" sz="1800" dirty="0" err="1"/>
              <a:t>natsaamaan</a:t>
            </a:r>
            <a:r>
              <a:rPr lang="en-GB" sz="1800" dirty="0"/>
              <a:t> </a:t>
            </a:r>
            <a:r>
              <a:rPr lang="en-GB" sz="1800" dirty="0" err="1"/>
              <a:t>meidän</a:t>
            </a:r>
            <a:r>
              <a:rPr lang="en-GB" sz="1800" dirty="0"/>
              <a:t> </a:t>
            </a:r>
            <a:r>
              <a:rPr lang="en-GB" sz="1800" dirty="0" err="1"/>
              <a:t>aikatauluihin</a:t>
            </a:r>
            <a:endParaRPr lang="en-GB" sz="1800" dirty="0"/>
          </a:p>
          <a:p>
            <a:r>
              <a:rPr lang="en-GB" sz="1800" dirty="0" err="1"/>
              <a:t>Osallistujamäärä</a:t>
            </a:r>
            <a:r>
              <a:rPr lang="en-GB" sz="1800" dirty="0"/>
              <a:t>: </a:t>
            </a:r>
            <a:r>
              <a:rPr lang="en-GB" sz="1800" dirty="0" err="1"/>
              <a:t>Satumaalle</a:t>
            </a:r>
            <a:r>
              <a:rPr lang="en-GB" sz="1800" dirty="0"/>
              <a:t> </a:t>
            </a:r>
            <a:r>
              <a:rPr lang="en-GB" sz="1800" dirty="0" err="1"/>
              <a:t>sopii</a:t>
            </a:r>
            <a:r>
              <a:rPr lang="en-GB" sz="1800" dirty="0"/>
              <a:t> 98 </a:t>
            </a:r>
            <a:r>
              <a:rPr lang="en-GB" sz="1800" dirty="0" err="1"/>
              <a:t>hklöä</a:t>
            </a:r>
            <a:r>
              <a:rPr lang="en-GB" sz="1800" dirty="0"/>
              <a:t>, </a:t>
            </a:r>
            <a:r>
              <a:rPr lang="en-GB" sz="1800" dirty="0" err="1"/>
              <a:t>Vip</a:t>
            </a:r>
            <a:r>
              <a:rPr lang="en-GB" sz="1800" dirty="0"/>
              <a:t> Cruise?</a:t>
            </a:r>
          </a:p>
          <a:p>
            <a:endParaRPr lang="fi-FI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F435CD5F-A726-6D93-E423-36CD4379C996}"/>
              </a:ext>
            </a:extLst>
          </p:cNvPr>
          <p:cNvSpPr txBox="1">
            <a:spLocks/>
          </p:cNvSpPr>
          <p:nvPr/>
        </p:nvSpPr>
        <p:spPr>
          <a:xfrm>
            <a:off x="836613" y="435875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 err="1">
                <a:latin typeface="Arial"/>
                <a:cs typeface="Arial"/>
              </a:rPr>
              <a:t>Irtiotto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maankamarasta</a:t>
            </a:r>
            <a:endParaRPr lang="fi-FI" dirty="0" err="1"/>
          </a:p>
        </p:txBody>
      </p:sp>
    </p:spTree>
    <p:extLst>
      <p:ext uri="{BB962C8B-B14F-4D97-AF65-F5344CB8AC3E}">
        <p14:creationId xmlns:p14="http://schemas.microsoft.com/office/powerpoint/2010/main" val="437481999"/>
      </p:ext>
    </p:extLst>
  </p:cSld>
  <p:clrMapOvr>
    <a:masterClrMapping/>
  </p:clrMapOvr>
</p:sld>
</file>

<file path=ppt/theme/theme1.xml><?xml version="1.0" encoding="utf-8"?>
<a:theme xmlns:a="http://schemas.openxmlformats.org/drawingml/2006/main" name="SPR">
  <a:themeElements>
    <a:clrScheme name="Custom 3">
      <a:dk1>
        <a:srgbClr val="000000"/>
      </a:dk1>
      <a:lt1>
        <a:srgbClr val="FFFFFF"/>
      </a:lt1>
      <a:dk2>
        <a:srgbClr val="C3DFF6"/>
      </a:dk2>
      <a:lt2>
        <a:srgbClr val="56A0D3"/>
      </a:lt2>
      <a:accent1>
        <a:srgbClr val="F00000"/>
      </a:accent1>
      <a:accent2>
        <a:srgbClr val="D7D7D7"/>
      </a:accent2>
      <a:accent3>
        <a:srgbClr val="9F9FA3"/>
      </a:accent3>
      <a:accent4>
        <a:srgbClr val="6D6E70"/>
      </a:accent4>
      <a:accent5>
        <a:srgbClr val="E2D7AC"/>
      </a:accent5>
      <a:accent6>
        <a:srgbClr val="566979"/>
      </a:accent6>
      <a:hlink>
        <a:srgbClr val="004B79"/>
      </a:hlink>
      <a:folHlink>
        <a:srgbClr val="7F181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ef303be-fed7-485a-a0f2-6ea2884d512f">
      <Terms xmlns="http://schemas.microsoft.com/office/infopath/2007/PartnerControls"/>
    </lcf76f155ced4ddcb4097134ff3c332f>
    <TaxCatchAll xmlns="a0222fca-1dff-40be-beeb-c494449bb9a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28E16A6FD119349B40E2D5E03CB9CAC" ma:contentTypeVersion="12" ma:contentTypeDescription="Skapa ett nytt dokument." ma:contentTypeScope="" ma:versionID="a910688aa7371fd38c6609cdc518a330">
  <xsd:schema xmlns:xsd="http://www.w3.org/2001/XMLSchema" xmlns:xs="http://www.w3.org/2001/XMLSchema" xmlns:p="http://schemas.microsoft.com/office/2006/metadata/properties" xmlns:ns2="bef303be-fed7-485a-a0f2-6ea2884d512f" xmlns:ns3="a0222fca-1dff-40be-beeb-c494449bb9a6" targetNamespace="http://schemas.microsoft.com/office/2006/metadata/properties" ma:root="true" ma:fieldsID="b0d479ea0919915c29f225293469b586" ns2:_="" ns3:_="">
    <xsd:import namespace="bef303be-fed7-485a-a0f2-6ea2884d512f"/>
    <xsd:import namespace="a0222fca-1dff-40be-beeb-c494449bb9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f303be-fed7-485a-a0f2-6ea2884d51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96f175c9-e67d-4b16-ad58-edcda44168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222fca-1dff-40be-beeb-c494449bb9a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41bbb1e-9908-49ca-b21f-3e8614dc5003}" ma:internalName="TaxCatchAll" ma:showField="CatchAllData" ma:web="a0222fca-1dff-40be-beeb-c494449bb9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FB1764-F4A8-4300-A447-A95D0BAB08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BE1232-57BF-432D-A46E-9931DEFF4F66}">
  <ds:schemaRefs>
    <ds:schemaRef ds:uri="http://schemas.microsoft.com/office/2006/metadata/properties"/>
    <ds:schemaRef ds:uri="http://schemas.microsoft.com/office/infopath/2007/PartnerControls"/>
    <ds:schemaRef ds:uri="bef303be-fed7-485a-a0f2-6ea2884d512f"/>
    <ds:schemaRef ds:uri="a0222fca-1dff-40be-beeb-c494449bb9a6"/>
  </ds:schemaRefs>
</ds:datastoreItem>
</file>

<file path=customXml/itemProps3.xml><?xml version="1.0" encoding="utf-8"?>
<ds:datastoreItem xmlns:ds="http://schemas.openxmlformats.org/officeDocument/2006/customXml" ds:itemID="{4EA6B98D-FB9C-41AC-85DE-1736FC9A0D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f303be-fed7-485a-a0f2-6ea2884d512f"/>
    <ds:schemaRef ds:uri="a0222fca-1dff-40be-beeb-c494449bb9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4303</TotalTime>
  <Words>1030</Words>
  <Application>Microsoft Office PowerPoint</Application>
  <PresentationFormat>Widescreen</PresentationFormat>
  <Paragraphs>201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SPR</vt:lpstr>
      <vt:lpstr>Yleiskokous 2023: Omatoimimatkat </vt:lpstr>
      <vt:lpstr>Sisältö: kohteet</vt:lpstr>
      <vt:lpstr>Ehdotus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Salminen Tuuli</dc:creator>
  <cp:lastModifiedBy>Perälä Sanna</cp:lastModifiedBy>
  <cp:revision>320</cp:revision>
  <dcterms:created xsi:type="dcterms:W3CDTF">2022-01-20T10:13:04Z</dcterms:created>
  <dcterms:modified xsi:type="dcterms:W3CDTF">2023-02-16T10:49:37Z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0x010100228E16A6FD119349B40E2D5E03CB9CAC</vt:lpwstr>
  </property>
  <property fmtid="{D5CDD505-2E9C-101B-9397-08002B2CF9AE}" pid="3" name="MediaServiceImageTags">
    <vt:lpwstr/>
  </property>
</Properties>
</file>