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66" r:id="rId3"/>
    <p:sldId id="271" r:id="rId4"/>
    <p:sldId id="272" r:id="rId5"/>
    <p:sldId id="264" r:id="rId6"/>
    <p:sldId id="258" r:id="rId7"/>
    <p:sldId id="260" r:id="rId8"/>
    <p:sldId id="265" r:id="rId9"/>
    <p:sldId id="269" r:id="rId10"/>
    <p:sldId id="263" r:id="rId11"/>
    <p:sldId id="270" r:id="rId12"/>
    <p:sldId id="268" r:id="rId13"/>
    <p:sldId id="273" r:id="rId14"/>
    <p:sldId id="267" r:id="rId15"/>
    <p:sldId id="261" r:id="rId16"/>
    <p:sldId id="262"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järvi Petra" initials="AP" lastIdx="3" clrIdx="0">
    <p:extLst>
      <p:ext uri="{19B8F6BF-5375-455C-9EA6-DF929625EA0E}">
        <p15:presenceInfo xmlns:p15="http://schemas.microsoft.com/office/powerpoint/2012/main" userId="S-1-5-21-2163523487-928157864-1896166093-190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94660"/>
  </p:normalViewPr>
  <p:slideViewPr>
    <p:cSldViewPr snapToGrid="0">
      <p:cViewPr varScale="1">
        <p:scale>
          <a:sx n="87" d="100"/>
          <a:sy n="87" d="100"/>
        </p:scale>
        <p:origin x="7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C1EDF-E36D-4906-BAF2-B3C5B2A43898}" type="datetimeFigureOut">
              <a:rPr lang="fi-FI" smtClean="0"/>
              <a:t>1.4.2016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C4C4D-05D6-4F7C-9CC6-A14BD24F0D92}" type="slidenum">
              <a:rPr lang="fi-FI" smtClean="0"/>
              <a:t>‹#›</a:t>
            </a:fld>
            <a:endParaRPr lang="fi-FI"/>
          </a:p>
        </p:txBody>
      </p:sp>
    </p:spTree>
    <p:extLst>
      <p:ext uri="{BB962C8B-B14F-4D97-AF65-F5344CB8AC3E}">
        <p14:creationId xmlns:p14="http://schemas.microsoft.com/office/powerpoint/2010/main" val="56841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C1FC4C4D-05D6-4F7C-9CC6-A14BD24F0D92}" type="slidenum">
              <a:rPr lang="fi-FI" smtClean="0"/>
              <a:t>1</a:t>
            </a:fld>
            <a:endParaRPr lang="fi-FI"/>
          </a:p>
        </p:txBody>
      </p:sp>
    </p:spTree>
    <p:extLst>
      <p:ext uri="{BB962C8B-B14F-4D97-AF65-F5344CB8AC3E}">
        <p14:creationId xmlns:p14="http://schemas.microsoft.com/office/powerpoint/2010/main" val="1573583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Ilmoittautumislinkki löytyy myös Rednetistä Äkkiläht</a:t>
            </a:r>
            <a:r>
              <a:rPr lang="fi-FI" baseline="0" dirty="0" smtClean="0"/>
              <a:t>ö 2016 sivuilta. Jokainen osasto ilmoittautuu kerran! Vaikka osasto tekisi yhteistyötä naapuriosaston kanssa, ilmoitetaan silti mukaan kaikki osallistuvat osastot, jotta saamme myös yhteenvetoon kaikki mukana olleet osastot.</a:t>
            </a:r>
            <a:endParaRPr lang="fi-FI" dirty="0"/>
          </a:p>
        </p:txBody>
      </p:sp>
      <p:sp>
        <p:nvSpPr>
          <p:cNvPr id="4" name="Slide Number Placeholder 3"/>
          <p:cNvSpPr>
            <a:spLocks noGrp="1"/>
          </p:cNvSpPr>
          <p:nvPr>
            <p:ph type="sldNum" sz="quarter" idx="10"/>
          </p:nvPr>
        </p:nvSpPr>
        <p:spPr/>
        <p:txBody>
          <a:bodyPr/>
          <a:lstStyle/>
          <a:p>
            <a:fld id="{C1FC4C4D-05D6-4F7C-9CC6-A14BD24F0D92}" type="slidenum">
              <a:rPr lang="fi-FI" smtClean="0"/>
              <a:t>10</a:t>
            </a:fld>
            <a:endParaRPr lang="fi-FI"/>
          </a:p>
        </p:txBody>
      </p:sp>
    </p:spTree>
    <p:extLst>
      <p:ext uri="{BB962C8B-B14F-4D97-AF65-F5344CB8AC3E}">
        <p14:creationId xmlns:p14="http://schemas.microsoft.com/office/powerpoint/2010/main" val="330470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Tärkeää on, että osasto</a:t>
            </a:r>
            <a:r>
              <a:rPr lang="fi-FI" baseline="0" dirty="0" smtClean="0"/>
              <a:t> ilmoittautuu sillä se laittaa jo ajatustyön käyntiin kohti suunnittelua ja toteutusta. Tukimateriaalia suunnittelusta toteutukseen löytyy Rednetistä Äkkilähtö 2016 sivuilta. </a:t>
            </a:r>
            <a:endParaRPr lang="fi-FI" dirty="0"/>
          </a:p>
        </p:txBody>
      </p:sp>
      <p:sp>
        <p:nvSpPr>
          <p:cNvPr id="4" name="Slide Number Placeholder 3"/>
          <p:cNvSpPr>
            <a:spLocks noGrp="1"/>
          </p:cNvSpPr>
          <p:nvPr>
            <p:ph type="sldNum" sz="quarter" idx="10"/>
          </p:nvPr>
        </p:nvSpPr>
        <p:spPr/>
        <p:txBody>
          <a:bodyPr/>
          <a:lstStyle/>
          <a:p>
            <a:fld id="{C1FC4C4D-05D6-4F7C-9CC6-A14BD24F0D92}" type="slidenum">
              <a:rPr lang="fi-FI" smtClean="0"/>
              <a:t>11</a:t>
            </a:fld>
            <a:endParaRPr lang="fi-FI"/>
          </a:p>
        </p:txBody>
      </p:sp>
    </p:spTree>
    <p:extLst>
      <p:ext uri="{BB962C8B-B14F-4D97-AF65-F5344CB8AC3E}">
        <p14:creationId xmlns:p14="http://schemas.microsoft.com/office/powerpoint/2010/main" val="1216941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Kuten sanottu, ensisijaisesti</a:t>
            </a:r>
            <a:r>
              <a:rPr lang="fi-FI" baseline="0" dirty="0" smtClean="0"/>
              <a:t> toivotaan yhteistyötahoksi yläkoulua, mutta myös muita vaihtoehtoja on jo osastojen sisällä löydetty, esim. yksi ikäluokka yläkoulusta, nuorisoseura, urheiluseura, VPK jne. </a:t>
            </a:r>
            <a:endParaRPr lang="fi-FI" dirty="0"/>
          </a:p>
        </p:txBody>
      </p:sp>
      <p:sp>
        <p:nvSpPr>
          <p:cNvPr id="4" name="Slide Number Placeholder 3"/>
          <p:cNvSpPr>
            <a:spLocks noGrp="1"/>
          </p:cNvSpPr>
          <p:nvPr>
            <p:ph type="sldNum" sz="quarter" idx="10"/>
          </p:nvPr>
        </p:nvSpPr>
        <p:spPr/>
        <p:txBody>
          <a:bodyPr/>
          <a:lstStyle/>
          <a:p>
            <a:fld id="{C1FC4C4D-05D6-4F7C-9CC6-A14BD24F0D92}" type="slidenum">
              <a:rPr lang="fi-FI" smtClean="0"/>
              <a:t>12</a:t>
            </a:fld>
            <a:endParaRPr lang="fi-FI"/>
          </a:p>
        </p:txBody>
      </p:sp>
    </p:spTree>
    <p:extLst>
      <p:ext uri="{BB962C8B-B14F-4D97-AF65-F5344CB8AC3E}">
        <p14:creationId xmlns:p14="http://schemas.microsoft.com/office/powerpoint/2010/main" val="822046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Kuten sanottu, ensisijaisesti</a:t>
            </a:r>
            <a:r>
              <a:rPr lang="fi-FI" baseline="0" dirty="0" smtClean="0"/>
              <a:t> toivotaan yhteistyötahoksi yläkoulua, mutta myös muita vaihtoehtoja on jo osastojen sisällä löydetty, esim. yksi ikäluokka yläkoulusta, nuorisoseura, urheiluseura, VPK jne. </a:t>
            </a:r>
          </a:p>
          <a:p>
            <a:r>
              <a:rPr lang="fi-FI" baseline="0" dirty="0" smtClean="0"/>
              <a:t>Jos koulu haluaa mukaan mutta ehdottaa arkipäivää voi osasto miettiä miten toimia. Harjoituksen voi toteuttaa muunakin päivänä, mutta silloin jää paitsi mm. </a:t>
            </a:r>
            <a:r>
              <a:rPr lang="fi-FI" baseline="0" dirty="0" err="1" smtClean="0"/>
              <a:t>some</a:t>
            </a:r>
            <a:r>
              <a:rPr lang="fi-FI" baseline="0" dirty="0" smtClean="0"/>
              <a:t>-ja medianäkyvyydestä. Tästä kannattaa keskustella ja punnita vaihtoehtoja!</a:t>
            </a:r>
            <a:endParaRPr lang="fi-FI" dirty="0"/>
          </a:p>
        </p:txBody>
      </p:sp>
      <p:sp>
        <p:nvSpPr>
          <p:cNvPr id="4" name="Slide Number Placeholder 3"/>
          <p:cNvSpPr>
            <a:spLocks noGrp="1"/>
          </p:cNvSpPr>
          <p:nvPr>
            <p:ph type="sldNum" sz="quarter" idx="10"/>
          </p:nvPr>
        </p:nvSpPr>
        <p:spPr/>
        <p:txBody>
          <a:bodyPr/>
          <a:lstStyle/>
          <a:p>
            <a:fld id="{C1FC4C4D-05D6-4F7C-9CC6-A14BD24F0D92}" type="slidenum">
              <a:rPr lang="fi-FI" smtClean="0"/>
              <a:t>13</a:t>
            </a:fld>
            <a:endParaRPr lang="fi-FI"/>
          </a:p>
        </p:txBody>
      </p:sp>
    </p:spTree>
    <p:extLst>
      <p:ext uri="{BB962C8B-B14F-4D97-AF65-F5344CB8AC3E}">
        <p14:creationId xmlns:p14="http://schemas.microsoft.com/office/powerpoint/2010/main" val="613765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On tärkeää</a:t>
            </a:r>
            <a:r>
              <a:rPr lang="fi-FI" baseline="0" dirty="0" smtClean="0"/>
              <a:t> olla ajoissa yhteydessä paikallisiin kunnan toimijoihin ja kertoa harjoituksesta. Jos paikalliset toimijat eivät pääse käytännössä mukaan harjoitukseen olisi kuitenkin hyvä käydä esim. karttaharjoituksena yhdessä läpi mikä rooli kunnan toimijoilla on tässä tilanteessa ja pohtia eri toimijoiden rooleja ja yhteistyötä.</a:t>
            </a:r>
            <a:endParaRPr lang="fi-FI" dirty="0"/>
          </a:p>
        </p:txBody>
      </p:sp>
      <p:sp>
        <p:nvSpPr>
          <p:cNvPr id="4" name="Slide Number Placeholder 3"/>
          <p:cNvSpPr>
            <a:spLocks noGrp="1"/>
          </p:cNvSpPr>
          <p:nvPr>
            <p:ph type="sldNum" sz="quarter" idx="10"/>
          </p:nvPr>
        </p:nvSpPr>
        <p:spPr/>
        <p:txBody>
          <a:bodyPr/>
          <a:lstStyle/>
          <a:p>
            <a:fld id="{C1FC4C4D-05D6-4F7C-9CC6-A14BD24F0D92}" type="slidenum">
              <a:rPr lang="fi-FI" smtClean="0"/>
              <a:t>14</a:t>
            </a:fld>
            <a:endParaRPr lang="fi-FI"/>
          </a:p>
        </p:txBody>
      </p:sp>
    </p:spTree>
    <p:extLst>
      <p:ext uri="{BB962C8B-B14F-4D97-AF65-F5344CB8AC3E}">
        <p14:creationId xmlns:p14="http://schemas.microsoft.com/office/powerpoint/2010/main" val="4080160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Rednet</a:t>
            </a:r>
            <a:r>
              <a:rPr lang="fi-FI" baseline="0" dirty="0" smtClean="0"/>
              <a:t> toimii harjoituksen virallisena tiedotuskanavana ja sinne päivitetään ja lisätään materiaalia, joten siellä kannattaa vierailla tasaiseen tahtiin. Jos kysymyksiin ei löydy sieltä vastausta voi olla yhteydessä joko piiriin tai projektipäällikköön. Ennen harjoituksen suunnittelun aloittamista kannattaa lukea materiaali läpi!</a:t>
            </a:r>
            <a:endParaRPr lang="fi-FI" dirty="0"/>
          </a:p>
        </p:txBody>
      </p:sp>
      <p:sp>
        <p:nvSpPr>
          <p:cNvPr id="4" name="Slide Number Placeholder 3"/>
          <p:cNvSpPr>
            <a:spLocks noGrp="1"/>
          </p:cNvSpPr>
          <p:nvPr>
            <p:ph type="sldNum" sz="quarter" idx="10"/>
          </p:nvPr>
        </p:nvSpPr>
        <p:spPr/>
        <p:txBody>
          <a:bodyPr/>
          <a:lstStyle/>
          <a:p>
            <a:fld id="{C1FC4C4D-05D6-4F7C-9CC6-A14BD24F0D92}" type="slidenum">
              <a:rPr lang="fi-FI" smtClean="0"/>
              <a:t>15</a:t>
            </a:fld>
            <a:endParaRPr lang="fi-FI"/>
          </a:p>
        </p:txBody>
      </p:sp>
    </p:spTree>
    <p:extLst>
      <p:ext uri="{BB962C8B-B14F-4D97-AF65-F5344CB8AC3E}">
        <p14:creationId xmlns:p14="http://schemas.microsoft.com/office/powerpoint/2010/main" val="1255934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Nämä</a:t>
            </a:r>
            <a:r>
              <a:rPr lang="fi-FI" baseline="0" dirty="0" smtClean="0"/>
              <a:t> otsikot ovat kolmen kuukauden sisällä olleet lehdissä. Meissä SPR ja Vapepa ihmisissä ne aiheuttavat pienen toiminnan kipinän ja alamme pohtimaan miten tilanteeseen on reagoitu, onko joku kaveri mahdollisesti ollut mukana auttamassa jne. Suuressa yleisössä ensimmäinen reaktio on usein pelästys ja huokaus, ettei onneksi koskettanut itseä tai läheisiä ja usein mieleen jää kytemään ajatus ”mitä jos tämä koskettaisikin minua tai läheisiäni?”. Siksi me harjoittelemme ja haluamme olla valmiita reagoimaan ja auttamaan kun pyyntö tulee sekä tässä harjoituksessa tukemaan nuorten ja perheiden valmiuksia niin yksilö- kuin yhteisötasollakin.  </a:t>
            </a:r>
            <a:endParaRPr lang="fi-FI" dirty="0"/>
          </a:p>
        </p:txBody>
      </p:sp>
      <p:sp>
        <p:nvSpPr>
          <p:cNvPr id="4" name="Slide Number Placeholder 3"/>
          <p:cNvSpPr>
            <a:spLocks noGrp="1"/>
          </p:cNvSpPr>
          <p:nvPr>
            <p:ph type="sldNum" sz="quarter" idx="10"/>
          </p:nvPr>
        </p:nvSpPr>
        <p:spPr/>
        <p:txBody>
          <a:bodyPr/>
          <a:lstStyle/>
          <a:p>
            <a:fld id="{C1FC4C4D-05D6-4F7C-9CC6-A14BD24F0D92}" type="slidenum">
              <a:rPr lang="fi-FI" smtClean="0"/>
              <a:t>2</a:t>
            </a:fld>
            <a:endParaRPr lang="fi-FI"/>
          </a:p>
        </p:txBody>
      </p:sp>
    </p:spTree>
    <p:extLst>
      <p:ext uri="{BB962C8B-B14F-4D97-AF65-F5344CB8AC3E}">
        <p14:creationId xmlns:p14="http://schemas.microsoft.com/office/powerpoint/2010/main" val="288448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Annetaan</a:t>
            </a:r>
            <a:r>
              <a:rPr lang="fi-FI" baseline="0" dirty="0" smtClean="0"/>
              <a:t> minuutti aikaa keskustella pareittain aiheesta. Voidaan käydä lyhyesti läpi mitä ajatuksia syntyi. </a:t>
            </a:r>
            <a:endParaRPr lang="fi-FI" dirty="0"/>
          </a:p>
        </p:txBody>
      </p:sp>
      <p:sp>
        <p:nvSpPr>
          <p:cNvPr id="4" name="Slide Number Placeholder 3"/>
          <p:cNvSpPr>
            <a:spLocks noGrp="1"/>
          </p:cNvSpPr>
          <p:nvPr>
            <p:ph type="sldNum" sz="quarter" idx="10"/>
          </p:nvPr>
        </p:nvSpPr>
        <p:spPr/>
        <p:txBody>
          <a:bodyPr/>
          <a:lstStyle/>
          <a:p>
            <a:fld id="{C1FC4C4D-05D6-4F7C-9CC6-A14BD24F0D92}" type="slidenum">
              <a:rPr lang="fi-FI" smtClean="0"/>
              <a:t>3</a:t>
            </a:fld>
            <a:endParaRPr lang="fi-FI"/>
          </a:p>
        </p:txBody>
      </p:sp>
    </p:spTree>
    <p:extLst>
      <p:ext uri="{BB962C8B-B14F-4D97-AF65-F5344CB8AC3E}">
        <p14:creationId xmlns:p14="http://schemas.microsoft.com/office/powerpoint/2010/main" val="3520485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Annetaan</a:t>
            </a:r>
            <a:r>
              <a:rPr lang="fi-FI" baseline="0" dirty="0" smtClean="0"/>
              <a:t> toinen minuutti aikaa keskustella parin  kanssa aiheesta. Ja voidaan käydä lyhyesti läpi mitä ajatuksia syntyi.</a:t>
            </a:r>
            <a:endParaRPr lang="fi-FI" dirty="0"/>
          </a:p>
        </p:txBody>
      </p:sp>
      <p:sp>
        <p:nvSpPr>
          <p:cNvPr id="4" name="Slide Number Placeholder 3"/>
          <p:cNvSpPr>
            <a:spLocks noGrp="1"/>
          </p:cNvSpPr>
          <p:nvPr>
            <p:ph type="sldNum" sz="quarter" idx="10"/>
          </p:nvPr>
        </p:nvSpPr>
        <p:spPr/>
        <p:txBody>
          <a:bodyPr/>
          <a:lstStyle/>
          <a:p>
            <a:fld id="{C1FC4C4D-05D6-4F7C-9CC6-A14BD24F0D92}" type="slidenum">
              <a:rPr lang="fi-FI" smtClean="0"/>
              <a:t>4</a:t>
            </a:fld>
            <a:endParaRPr lang="fi-FI"/>
          </a:p>
        </p:txBody>
      </p:sp>
    </p:spTree>
    <p:extLst>
      <p:ext uri="{BB962C8B-B14F-4D97-AF65-F5344CB8AC3E}">
        <p14:creationId xmlns:p14="http://schemas.microsoft.com/office/powerpoint/2010/main" val="208101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Annetaan</a:t>
            </a:r>
            <a:r>
              <a:rPr lang="fi-FI" baseline="0" dirty="0" smtClean="0"/>
              <a:t> jälleen minuutti aikaa keskustella parin kanssa. Voidaan käydä lyhyesti läpi mitä ajatuksia syntyi.</a:t>
            </a:r>
          </a:p>
          <a:p>
            <a:r>
              <a:rPr lang="fi-FI" baseline="0" dirty="0" smtClean="0"/>
              <a:t>Tämä ajatus on Äkkilähtöharjoituksen yksi punainen lanka, joka tulee näkymään myös markkinoinnissa. </a:t>
            </a:r>
            <a:endParaRPr lang="fi-FI" dirty="0"/>
          </a:p>
        </p:txBody>
      </p:sp>
      <p:sp>
        <p:nvSpPr>
          <p:cNvPr id="4" name="Slide Number Placeholder 3"/>
          <p:cNvSpPr>
            <a:spLocks noGrp="1"/>
          </p:cNvSpPr>
          <p:nvPr>
            <p:ph type="sldNum" sz="quarter" idx="10"/>
          </p:nvPr>
        </p:nvSpPr>
        <p:spPr/>
        <p:txBody>
          <a:bodyPr/>
          <a:lstStyle/>
          <a:p>
            <a:fld id="{C1FC4C4D-05D6-4F7C-9CC6-A14BD24F0D92}" type="slidenum">
              <a:rPr lang="fi-FI" smtClean="0"/>
              <a:t>5</a:t>
            </a:fld>
            <a:endParaRPr lang="fi-FI"/>
          </a:p>
        </p:txBody>
      </p:sp>
    </p:spTree>
    <p:extLst>
      <p:ext uri="{BB962C8B-B14F-4D97-AF65-F5344CB8AC3E}">
        <p14:creationId xmlns:p14="http://schemas.microsoft.com/office/powerpoint/2010/main" val="420763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Äkkilähtö vahvistaa sitä</a:t>
            </a:r>
            <a:r>
              <a:rPr lang="fi-FI" baseline="0" dirty="0" smtClean="0"/>
              <a:t> valmiutta, johon olemme sitoutuneet. Pelkkä paperilla oleva valmius ei riitä, vaan valmiuden ylläpito vaatii harjoittelua ja valmiussuunnitelman päivittämistä.</a:t>
            </a:r>
          </a:p>
          <a:p>
            <a:r>
              <a:rPr lang="fi-FI" baseline="0" dirty="0" smtClean="0"/>
              <a:t>Nuorten ja perheiden valmiuksien tukemista tapahtuu silloin, kun voimme tarjota heille tietoa, ajatuksia ja erityisesti kokemuksia valmiudesta. </a:t>
            </a:r>
            <a:endParaRPr lang="fi-FI" dirty="0"/>
          </a:p>
        </p:txBody>
      </p:sp>
      <p:sp>
        <p:nvSpPr>
          <p:cNvPr id="4" name="Slide Number Placeholder 3"/>
          <p:cNvSpPr>
            <a:spLocks noGrp="1"/>
          </p:cNvSpPr>
          <p:nvPr>
            <p:ph type="sldNum" sz="quarter" idx="10"/>
          </p:nvPr>
        </p:nvSpPr>
        <p:spPr/>
        <p:txBody>
          <a:bodyPr/>
          <a:lstStyle/>
          <a:p>
            <a:fld id="{C1FC4C4D-05D6-4F7C-9CC6-A14BD24F0D92}" type="slidenum">
              <a:rPr lang="fi-FI" smtClean="0"/>
              <a:t>6</a:t>
            </a:fld>
            <a:endParaRPr lang="fi-FI"/>
          </a:p>
        </p:txBody>
      </p:sp>
    </p:spTree>
    <p:extLst>
      <p:ext uri="{BB962C8B-B14F-4D97-AF65-F5344CB8AC3E}">
        <p14:creationId xmlns:p14="http://schemas.microsoft.com/office/powerpoint/2010/main" val="332236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Äkkilähtö tukee Punaisen</a:t>
            </a:r>
            <a:r>
              <a:rPr lang="fi-FI" baseline="0" dirty="0" smtClean="0"/>
              <a:t> Ristin yleiskokouskauden tavoitteita joita ovat aktiivisten toimijoiden ja nuorisojäsenten tuplaus ja näiden tavoitteiden saavuttamisessa haluamme kaikki olla mukana!</a:t>
            </a:r>
            <a:endParaRPr lang="fi-FI" dirty="0"/>
          </a:p>
        </p:txBody>
      </p:sp>
      <p:sp>
        <p:nvSpPr>
          <p:cNvPr id="4" name="Slide Number Placeholder 3"/>
          <p:cNvSpPr>
            <a:spLocks noGrp="1"/>
          </p:cNvSpPr>
          <p:nvPr>
            <p:ph type="sldNum" sz="quarter" idx="10"/>
          </p:nvPr>
        </p:nvSpPr>
        <p:spPr/>
        <p:txBody>
          <a:bodyPr/>
          <a:lstStyle/>
          <a:p>
            <a:fld id="{C1FC4C4D-05D6-4F7C-9CC6-A14BD24F0D92}" type="slidenum">
              <a:rPr lang="fi-FI" smtClean="0"/>
              <a:t>7</a:t>
            </a:fld>
            <a:endParaRPr lang="fi-FI"/>
          </a:p>
        </p:txBody>
      </p:sp>
    </p:spTree>
    <p:extLst>
      <p:ext uri="{BB962C8B-B14F-4D97-AF65-F5344CB8AC3E}">
        <p14:creationId xmlns:p14="http://schemas.microsoft.com/office/powerpoint/2010/main" val="1172625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Yleiskokouskauden tavoitteena</a:t>
            </a:r>
            <a:r>
              <a:rPr lang="fi-FI" baseline="0" dirty="0" smtClean="0"/>
              <a:t> on myös tehdä näkyväksi se, että haluamme olla tehokas auttaja –autamme onnettomuuksissa ja katastrofeissa.</a:t>
            </a:r>
            <a:endParaRPr lang="fi-FI" dirty="0"/>
          </a:p>
        </p:txBody>
      </p:sp>
      <p:sp>
        <p:nvSpPr>
          <p:cNvPr id="4" name="Slide Number Placeholder 3"/>
          <p:cNvSpPr>
            <a:spLocks noGrp="1"/>
          </p:cNvSpPr>
          <p:nvPr>
            <p:ph type="sldNum" sz="quarter" idx="10"/>
          </p:nvPr>
        </p:nvSpPr>
        <p:spPr/>
        <p:txBody>
          <a:bodyPr/>
          <a:lstStyle/>
          <a:p>
            <a:fld id="{C1FC4C4D-05D6-4F7C-9CC6-A14BD24F0D92}" type="slidenum">
              <a:rPr lang="fi-FI" smtClean="0"/>
              <a:t>8</a:t>
            </a:fld>
            <a:endParaRPr lang="fi-FI"/>
          </a:p>
        </p:txBody>
      </p:sp>
    </p:spTree>
    <p:extLst>
      <p:ext uri="{BB962C8B-B14F-4D97-AF65-F5344CB8AC3E}">
        <p14:creationId xmlns:p14="http://schemas.microsoft.com/office/powerpoint/2010/main" val="2504959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Jos katsomme muutaman</a:t>
            </a:r>
            <a:r>
              <a:rPr lang="fi-FI" baseline="0" dirty="0" smtClean="0"/>
              <a:t> kuukauden taaksepäin menneeseen syksyyn huomaamme, että moni meistä on jo saanut vahvaa pohjaa lähteä toteuttamaan Äkkilähtöharjoitusta, sillä vastaanottokeskuksen perustaminen tyhjästä sisältää ne samat elementit, joita tarvitaan evakuointikeskuksen perustamisessa. Myös </a:t>
            </a:r>
            <a:r>
              <a:rPr lang="fi-FI" baseline="0" dirty="0" err="1" smtClean="0"/>
              <a:t>VOKeissa</a:t>
            </a:r>
            <a:r>
              <a:rPr lang="fi-FI" baseline="0" dirty="0" smtClean="0"/>
              <a:t> olemme tehneet hienoa yhteistyötä muiden järjestöjen kanssa ja samaa haluamme jatkaa myös tässä harjoituksessa ja tätä myöten myös vahvistaa jo olemassa olevia yhteistyökumppanuuksia ja luoda uusia.</a:t>
            </a:r>
          </a:p>
          <a:p>
            <a:r>
              <a:rPr lang="fi-FI" baseline="0" dirty="0" smtClean="0"/>
              <a:t>Meillä on mukana toiminnassa uusia innokkaita vapaaehtoisia sekä vieläkin heitä, jotka eivät ole päässeet toimintaan mukaan tai löytäneet sitä mielekästä toiminnanmuotoa. Äkkilähtö tarjoaa hienon mahdollisuuden tulla mukaan toimintaan!</a:t>
            </a:r>
            <a:endParaRPr lang="fi-FI" dirty="0"/>
          </a:p>
        </p:txBody>
      </p:sp>
      <p:sp>
        <p:nvSpPr>
          <p:cNvPr id="4" name="Slide Number Placeholder 3"/>
          <p:cNvSpPr>
            <a:spLocks noGrp="1"/>
          </p:cNvSpPr>
          <p:nvPr>
            <p:ph type="sldNum" sz="quarter" idx="10"/>
          </p:nvPr>
        </p:nvSpPr>
        <p:spPr/>
        <p:txBody>
          <a:bodyPr/>
          <a:lstStyle/>
          <a:p>
            <a:fld id="{C1FC4C4D-05D6-4F7C-9CC6-A14BD24F0D92}" type="slidenum">
              <a:rPr lang="fi-FI" smtClean="0"/>
              <a:t>9</a:t>
            </a:fld>
            <a:endParaRPr lang="fi-FI"/>
          </a:p>
        </p:txBody>
      </p:sp>
    </p:spTree>
    <p:extLst>
      <p:ext uri="{BB962C8B-B14F-4D97-AF65-F5344CB8AC3E}">
        <p14:creationId xmlns:p14="http://schemas.microsoft.com/office/powerpoint/2010/main" val="3882877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8" name="Suorakulmio 7"/>
          <p:cNvSpPr/>
          <p:nvPr/>
        </p:nvSpPr>
        <p:spPr>
          <a:xfrm>
            <a:off x="282713" y="1404733"/>
            <a:ext cx="11616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sz="1800"/>
          </a:p>
        </p:txBody>
      </p:sp>
      <p:sp>
        <p:nvSpPr>
          <p:cNvPr id="2" name="Title 1"/>
          <p:cNvSpPr>
            <a:spLocks noGrp="1"/>
          </p:cNvSpPr>
          <p:nvPr>
            <p:ph type="ctrTitle"/>
          </p:nvPr>
        </p:nvSpPr>
        <p:spPr>
          <a:xfrm>
            <a:off x="896731" y="2435909"/>
            <a:ext cx="10363200" cy="1620000"/>
          </a:xfrm>
        </p:spPr>
        <p:txBody>
          <a:bodyPr anchor="b">
            <a:normAutofit/>
          </a:bodyPr>
          <a:lstStyle>
            <a:lvl1pPr algn="l">
              <a:defRPr sz="4000" b="1">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96731" y="4208254"/>
            <a:ext cx="10363200" cy="1620000"/>
          </a:xfrm>
        </p:spPr>
        <p:txBody>
          <a:bodyPr>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269941-D2BC-4831-A05E-D8DB2FCD3E80}" type="datetime1">
              <a:rPr lang="fi-FI" smtClean="0"/>
              <a:t>1.4.2016</a:t>
            </a:fld>
            <a:endParaRPr lang="fi-FI"/>
          </a:p>
        </p:txBody>
      </p:sp>
      <p:sp>
        <p:nvSpPr>
          <p:cNvPr id="5" name="Footer Placeholder 4"/>
          <p:cNvSpPr>
            <a:spLocks noGrp="1"/>
          </p:cNvSpPr>
          <p:nvPr>
            <p:ph type="ftr" sz="quarter" idx="11"/>
          </p:nvPr>
        </p:nvSpPr>
        <p:spPr/>
        <p:txBody>
          <a:bodyPr/>
          <a:lstStyle/>
          <a:p>
            <a:r>
              <a:rPr lang="fi-FI" smtClean="0"/>
              <a:t>Äkkilähtö 2016  -minkä yhden tavaran sinä ottaisit mukaasi?</a:t>
            </a:r>
            <a:endParaRPr lang="fi-FI"/>
          </a:p>
        </p:txBody>
      </p:sp>
      <p:sp>
        <p:nvSpPr>
          <p:cNvPr id="6" name="Slide Number Placeholder 5"/>
          <p:cNvSpPr>
            <a:spLocks noGrp="1"/>
          </p:cNvSpPr>
          <p:nvPr>
            <p:ph type="sldNum" sz="quarter" idx="12"/>
          </p:nvPr>
        </p:nvSpPr>
        <p:spPr/>
        <p:txBody>
          <a:bodyPr/>
          <a:lstStyle/>
          <a:p>
            <a:fld id="{D938AEB1-0956-4094-A9F2-503A40907734}" type="slidenum">
              <a:rPr lang="fi-FI" smtClean="0"/>
              <a:t>‹#›</a:t>
            </a:fld>
            <a:endParaRPr lang="fi-FI"/>
          </a:p>
        </p:txBody>
      </p:sp>
    </p:spTree>
    <p:extLst>
      <p:ext uri="{BB962C8B-B14F-4D97-AF65-F5344CB8AC3E}">
        <p14:creationId xmlns:p14="http://schemas.microsoft.com/office/powerpoint/2010/main" val="40742398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7C75C1-B19F-4D42-B3B7-B80354356FE2}" type="datetime1">
              <a:rPr lang="fi-FI" smtClean="0"/>
              <a:t>1.4.2016</a:t>
            </a:fld>
            <a:endParaRPr lang="fi-FI"/>
          </a:p>
        </p:txBody>
      </p:sp>
      <p:sp>
        <p:nvSpPr>
          <p:cNvPr id="5" name="Footer Placeholder 4"/>
          <p:cNvSpPr>
            <a:spLocks noGrp="1"/>
          </p:cNvSpPr>
          <p:nvPr>
            <p:ph type="ftr" sz="quarter" idx="11"/>
          </p:nvPr>
        </p:nvSpPr>
        <p:spPr/>
        <p:txBody>
          <a:bodyPr/>
          <a:lstStyle/>
          <a:p>
            <a:r>
              <a:rPr lang="fi-FI" smtClean="0"/>
              <a:t>Äkkilähtö 2016  -minkä yhden tavaran sinä ottaisit mukaasi?</a:t>
            </a:r>
            <a:endParaRPr lang="fi-FI"/>
          </a:p>
        </p:txBody>
      </p:sp>
      <p:sp>
        <p:nvSpPr>
          <p:cNvPr id="6" name="Slide Number Placeholder 5"/>
          <p:cNvSpPr>
            <a:spLocks noGrp="1"/>
          </p:cNvSpPr>
          <p:nvPr>
            <p:ph type="sldNum" sz="quarter" idx="12"/>
          </p:nvPr>
        </p:nvSpPr>
        <p:spPr/>
        <p:txBody>
          <a:bodyPr/>
          <a:lstStyle/>
          <a:p>
            <a:fld id="{D938AEB1-0956-4094-A9F2-503A40907734}" type="slidenum">
              <a:rPr lang="fi-FI" smtClean="0"/>
              <a:t>‹#›</a:t>
            </a:fld>
            <a:endParaRPr lang="fi-FI"/>
          </a:p>
        </p:txBody>
      </p:sp>
    </p:spTree>
    <p:extLst>
      <p:ext uri="{BB962C8B-B14F-4D97-AF65-F5344CB8AC3E}">
        <p14:creationId xmlns:p14="http://schemas.microsoft.com/office/powerpoint/2010/main" val="26616491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B74830-0085-4020-B008-314F01C1684F}" type="datetime1">
              <a:rPr lang="fi-FI" smtClean="0"/>
              <a:t>1.4.2016</a:t>
            </a:fld>
            <a:endParaRPr lang="fi-FI"/>
          </a:p>
        </p:txBody>
      </p:sp>
      <p:sp>
        <p:nvSpPr>
          <p:cNvPr id="5" name="Footer Placeholder 4"/>
          <p:cNvSpPr>
            <a:spLocks noGrp="1"/>
          </p:cNvSpPr>
          <p:nvPr>
            <p:ph type="ftr" sz="quarter" idx="11"/>
          </p:nvPr>
        </p:nvSpPr>
        <p:spPr/>
        <p:txBody>
          <a:bodyPr/>
          <a:lstStyle/>
          <a:p>
            <a:r>
              <a:rPr lang="fi-FI" smtClean="0"/>
              <a:t>Äkkilähtö 2016  -minkä yhden tavaran sinä ottaisit mukaasi?</a:t>
            </a:r>
            <a:endParaRPr lang="fi-FI"/>
          </a:p>
        </p:txBody>
      </p:sp>
      <p:sp>
        <p:nvSpPr>
          <p:cNvPr id="6" name="Slide Number Placeholder 5"/>
          <p:cNvSpPr>
            <a:spLocks noGrp="1"/>
          </p:cNvSpPr>
          <p:nvPr>
            <p:ph type="sldNum" sz="quarter" idx="12"/>
          </p:nvPr>
        </p:nvSpPr>
        <p:spPr/>
        <p:txBody>
          <a:bodyPr/>
          <a:lstStyle/>
          <a:p>
            <a:fld id="{D938AEB1-0956-4094-A9F2-503A40907734}" type="slidenum">
              <a:rPr lang="fi-FI" smtClean="0"/>
              <a:t>‹#›</a:t>
            </a:fld>
            <a:endParaRPr lang="fi-FI"/>
          </a:p>
        </p:txBody>
      </p:sp>
    </p:spTree>
    <p:extLst>
      <p:ext uri="{BB962C8B-B14F-4D97-AF65-F5344CB8AC3E}">
        <p14:creationId xmlns:p14="http://schemas.microsoft.com/office/powerpoint/2010/main" val="389076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090292-F08D-4D26-BA55-FDC01A48B149}" type="datetime1">
              <a:rPr lang="fi-FI" smtClean="0"/>
              <a:t>1.4.2016</a:t>
            </a:fld>
            <a:endParaRPr lang="fi-FI"/>
          </a:p>
        </p:txBody>
      </p:sp>
      <p:sp>
        <p:nvSpPr>
          <p:cNvPr id="5" name="Footer Placeholder 4"/>
          <p:cNvSpPr>
            <a:spLocks noGrp="1"/>
          </p:cNvSpPr>
          <p:nvPr>
            <p:ph type="ftr" sz="quarter" idx="11"/>
          </p:nvPr>
        </p:nvSpPr>
        <p:spPr/>
        <p:txBody>
          <a:bodyPr/>
          <a:lstStyle/>
          <a:p>
            <a:r>
              <a:rPr lang="fi-FI" smtClean="0"/>
              <a:t>Äkkilähtö 2016  -minkä yhden tavaran sinä ottaisit mukaasi?</a:t>
            </a:r>
            <a:endParaRPr lang="fi-FI"/>
          </a:p>
        </p:txBody>
      </p:sp>
      <p:sp>
        <p:nvSpPr>
          <p:cNvPr id="6" name="Slide Number Placeholder 5"/>
          <p:cNvSpPr>
            <a:spLocks noGrp="1"/>
          </p:cNvSpPr>
          <p:nvPr>
            <p:ph type="sldNum" sz="quarter" idx="12"/>
          </p:nvPr>
        </p:nvSpPr>
        <p:spPr/>
        <p:txBody>
          <a:bodyPr/>
          <a:lstStyle/>
          <a:p>
            <a:fld id="{D938AEB1-0956-4094-A9F2-503A40907734}" type="slidenum">
              <a:rPr lang="fi-FI" smtClean="0"/>
              <a:t>‹#›</a:t>
            </a:fld>
            <a:endParaRPr lang="fi-FI"/>
          </a:p>
        </p:txBody>
      </p:sp>
    </p:spTree>
    <p:extLst>
      <p:ext uri="{BB962C8B-B14F-4D97-AF65-F5344CB8AC3E}">
        <p14:creationId xmlns:p14="http://schemas.microsoft.com/office/powerpoint/2010/main" val="39774212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ctr">
            <a:normAutofit/>
          </a:bodyPr>
          <a:lstStyle>
            <a:lvl1pPr>
              <a:defRPr sz="4000" b="1"/>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307753"/>
          </a:xfrm>
        </p:spPr>
        <p:txBody>
          <a:bodyPr/>
          <a:lstStyle>
            <a:lvl1pPr marL="0" indent="0">
              <a:buNone/>
              <a:defRPr sz="3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6627A-F8A5-4852-A100-F7F2EB589A57}" type="datetime1">
              <a:rPr lang="fi-FI" smtClean="0"/>
              <a:t>1.4.2016</a:t>
            </a:fld>
            <a:endParaRPr lang="fi-FI"/>
          </a:p>
        </p:txBody>
      </p:sp>
      <p:sp>
        <p:nvSpPr>
          <p:cNvPr id="5" name="Footer Placeholder 4"/>
          <p:cNvSpPr>
            <a:spLocks noGrp="1"/>
          </p:cNvSpPr>
          <p:nvPr>
            <p:ph type="ftr" sz="quarter" idx="11"/>
          </p:nvPr>
        </p:nvSpPr>
        <p:spPr/>
        <p:txBody>
          <a:bodyPr/>
          <a:lstStyle/>
          <a:p>
            <a:r>
              <a:rPr lang="fi-FI" smtClean="0"/>
              <a:t>Äkkilähtö 2016  -minkä yhden tavaran sinä ottaisit mukaasi?</a:t>
            </a:r>
            <a:endParaRPr lang="fi-FI"/>
          </a:p>
        </p:txBody>
      </p:sp>
      <p:sp>
        <p:nvSpPr>
          <p:cNvPr id="6" name="Slide Number Placeholder 5"/>
          <p:cNvSpPr>
            <a:spLocks noGrp="1"/>
          </p:cNvSpPr>
          <p:nvPr>
            <p:ph type="sldNum" sz="quarter" idx="12"/>
          </p:nvPr>
        </p:nvSpPr>
        <p:spPr/>
        <p:txBody>
          <a:bodyPr/>
          <a:lstStyle/>
          <a:p>
            <a:fld id="{D938AEB1-0956-4094-A9F2-503A40907734}" type="slidenum">
              <a:rPr lang="fi-FI" smtClean="0"/>
              <a:t>‹#›</a:t>
            </a:fld>
            <a:endParaRPr lang="fi-FI"/>
          </a:p>
        </p:txBody>
      </p:sp>
    </p:spTree>
    <p:extLst>
      <p:ext uri="{BB962C8B-B14F-4D97-AF65-F5344CB8AC3E}">
        <p14:creationId xmlns:p14="http://schemas.microsoft.com/office/powerpoint/2010/main" val="3796082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032000"/>
          </a:xfrm>
        </p:spPr>
        <p:txBody>
          <a:bodyPr/>
          <a:lstStyle>
            <a:lvl1pPr>
              <a:defRPr sz="2400"/>
            </a:lvl1pPr>
            <a:lvl2pPr>
              <a:defRPr sz="2200"/>
            </a:lvl2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032000"/>
          </a:xfrm>
        </p:spPr>
        <p:txBody>
          <a:bodyPr/>
          <a:lstStyle>
            <a:lvl1pPr>
              <a:defRPr sz="2400"/>
            </a:lvl1pPr>
            <a:lvl2pPr>
              <a:defRPr sz="2200"/>
            </a:lvl2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067E55-5A41-4166-859B-83EA07BF5912}" type="datetime1">
              <a:rPr lang="fi-FI" smtClean="0"/>
              <a:t>1.4.2016</a:t>
            </a:fld>
            <a:endParaRPr lang="fi-FI"/>
          </a:p>
        </p:txBody>
      </p:sp>
      <p:sp>
        <p:nvSpPr>
          <p:cNvPr id="6" name="Footer Placeholder 5"/>
          <p:cNvSpPr>
            <a:spLocks noGrp="1"/>
          </p:cNvSpPr>
          <p:nvPr>
            <p:ph type="ftr" sz="quarter" idx="11"/>
          </p:nvPr>
        </p:nvSpPr>
        <p:spPr/>
        <p:txBody>
          <a:bodyPr/>
          <a:lstStyle/>
          <a:p>
            <a:r>
              <a:rPr lang="fi-FI" smtClean="0"/>
              <a:t>Äkkilähtö 2016  -minkä yhden tavaran sinä ottaisit mukaasi?</a:t>
            </a:r>
            <a:endParaRPr lang="fi-FI"/>
          </a:p>
        </p:txBody>
      </p:sp>
      <p:sp>
        <p:nvSpPr>
          <p:cNvPr id="7" name="Slide Number Placeholder 6"/>
          <p:cNvSpPr>
            <a:spLocks noGrp="1"/>
          </p:cNvSpPr>
          <p:nvPr>
            <p:ph type="sldNum" sz="quarter" idx="12"/>
          </p:nvPr>
        </p:nvSpPr>
        <p:spPr/>
        <p:txBody>
          <a:bodyPr/>
          <a:lstStyle/>
          <a:p>
            <a:fld id="{D938AEB1-0956-4094-A9F2-503A40907734}" type="slidenum">
              <a:rPr lang="fi-FI" smtClean="0"/>
              <a:t>‹#›</a:t>
            </a:fld>
            <a:endParaRPr lang="fi-FI"/>
          </a:p>
        </p:txBody>
      </p:sp>
    </p:spTree>
    <p:extLst>
      <p:ext uri="{BB962C8B-B14F-4D97-AF65-F5344CB8AC3E}">
        <p14:creationId xmlns:p14="http://schemas.microsoft.com/office/powerpoint/2010/main" val="2072087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ct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348000"/>
          </a:xfrm>
        </p:spPr>
        <p:txBody>
          <a:bodyPr/>
          <a:lstStyle>
            <a:lvl1pPr>
              <a:defRPr sz="2400"/>
            </a:lvl1pPr>
            <a:lvl2pPr>
              <a:defRPr sz="2200"/>
            </a:lvl2pPr>
            <a:lvl3pPr>
              <a:defRPr sz="20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ctr">
            <a:no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348000"/>
          </a:xfrm>
        </p:spPr>
        <p:txBody>
          <a:bodyPr/>
          <a:lstStyle>
            <a:lvl1pPr>
              <a:defRPr sz="2400"/>
            </a:lvl1pPr>
            <a:lvl2pPr>
              <a:defRPr sz="2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320274-749B-4D9A-A3E9-B0333328F31B}" type="datetime1">
              <a:rPr lang="fi-FI" smtClean="0"/>
              <a:t>1.4.2016</a:t>
            </a:fld>
            <a:endParaRPr lang="fi-FI"/>
          </a:p>
        </p:txBody>
      </p:sp>
      <p:sp>
        <p:nvSpPr>
          <p:cNvPr id="8" name="Footer Placeholder 7"/>
          <p:cNvSpPr>
            <a:spLocks noGrp="1"/>
          </p:cNvSpPr>
          <p:nvPr>
            <p:ph type="ftr" sz="quarter" idx="11"/>
          </p:nvPr>
        </p:nvSpPr>
        <p:spPr/>
        <p:txBody>
          <a:bodyPr/>
          <a:lstStyle/>
          <a:p>
            <a:r>
              <a:rPr lang="fi-FI" smtClean="0"/>
              <a:t>Äkkilähtö 2016  -minkä yhden tavaran sinä ottaisit mukaasi?</a:t>
            </a:r>
            <a:endParaRPr lang="fi-FI"/>
          </a:p>
        </p:txBody>
      </p:sp>
      <p:sp>
        <p:nvSpPr>
          <p:cNvPr id="9" name="Slide Number Placeholder 8"/>
          <p:cNvSpPr>
            <a:spLocks noGrp="1"/>
          </p:cNvSpPr>
          <p:nvPr>
            <p:ph type="sldNum" sz="quarter" idx="12"/>
          </p:nvPr>
        </p:nvSpPr>
        <p:spPr/>
        <p:txBody>
          <a:bodyPr/>
          <a:lstStyle/>
          <a:p>
            <a:fld id="{D938AEB1-0956-4094-A9F2-503A40907734}" type="slidenum">
              <a:rPr lang="fi-FI" smtClean="0"/>
              <a:t>‹#›</a:t>
            </a:fld>
            <a:endParaRPr lang="fi-FI"/>
          </a:p>
        </p:txBody>
      </p:sp>
    </p:spTree>
    <p:extLst>
      <p:ext uri="{BB962C8B-B14F-4D97-AF65-F5344CB8AC3E}">
        <p14:creationId xmlns:p14="http://schemas.microsoft.com/office/powerpoint/2010/main" val="40919806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76CC8B-78E8-42AC-92DC-624A5353E4AB}" type="datetime1">
              <a:rPr lang="fi-FI" smtClean="0"/>
              <a:t>1.4.2016</a:t>
            </a:fld>
            <a:endParaRPr lang="fi-FI"/>
          </a:p>
        </p:txBody>
      </p:sp>
      <p:sp>
        <p:nvSpPr>
          <p:cNvPr id="4" name="Footer Placeholder 3"/>
          <p:cNvSpPr>
            <a:spLocks noGrp="1"/>
          </p:cNvSpPr>
          <p:nvPr>
            <p:ph type="ftr" sz="quarter" idx="11"/>
          </p:nvPr>
        </p:nvSpPr>
        <p:spPr/>
        <p:txBody>
          <a:bodyPr/>
          <a:lstStyle/>
          <a:p>
            <a:r>
              <a:rPr lang="fi-FI" smtClean="0"/>
              <a:t>Äkkilähtö 2016  -minkä yhden tavaran sinä ottaisit mukaasi?</a:t>
            </a:r>
            <a:endParaRPr lang="fi-FI"/>
          </a:p>
        </p:txBody>
      </p:sp>
      <p:sp>
        <p:nvSpPr>
          <p:cNvPr id="5" name="Slide Number Placeholder 4"/>
          <p:cNvSpPr>
            <a:spLocks noGrp="1"/>
          </p:cNvSpPr>
          <p:nvPr>
            <p:ph type="sldNum" sz="quarter" idx="12"/>
          </p:nvPr>
        </p:nvSpPr>
        <p:spPr/>
        <p:txBody>
          <a:bodyPr/>
          <a:lstStyle/>
          <a:p>
            <a:fld id="{D938AEB1-0956-4094-A9F2-503A40907734}" type="slidenum">
              <a:rPr lang="fi-FI" smtClean="0"/>
              <a:t>‹#›</a:t>
            </a:fld>
            <a:endParaRPr lang="fi-FI"/>
          </a:p>
        </p:txBody>
      </p:sp>
    </p:spTree>
    <p:extLst>
      <p:ext uri="{BB962C8B-B14F-4D97-AF65-F5344CB8AC3E}">
        <p14:creationId xmlns:p14="http://schemas.microsoft.com/office/powerpoint/2010/main" val="26898404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8BDF1E-20B1-4F31-BAF1-D2DF0ACBDCF1}" type="datetime1">
              <a:rPr lang="fi-FI" smtClean="0"/>
              <a:t>1.4.2016</a:t>
            </a:fld>
            <a:endParaRPr lang="fi-FI"/>
          </a:p>
        </p:txBody>
      </p:sp>
      <p:sp>
        <p:nvSpPr>
          <p:cNvPr id="3" name="Footer Placeholder 2"/>
          <p:cNvSpPr>
            <a:spLocks noGrp="1"/>
          </p:cNvSpPr>
          <p:nvPr>
            <p:ph type="ftr" sz="quarter" idx="11"/>
          </p:nvPr>
        </p:nvSpPr>
        <p:spPr/>
        <p:txBody>
          <a:bodyPr/>
          <a:lstStyle/>
          <a:p>
            <a:r>
              <a:rPr lang="fi-FI" smtClean="0"/>
              <a:t>Äkkilähtö 2016  -minkä yhden tavaran sinä ottaisit mukaasi?</a:t>
            </a:r>
            <a:endParaRPr lang="fi-FI"/>
          </a:p>
        </p:txBody>
      </p:sp>
      <p:sp>
        <p:nvSpPr>
          <p:cNvPr id="4" name="Slide Number Placeholder 3"/>
          <p:cNvSpPr>
            <a:spLocks noGrp="1"/>
          </p:cNvSpPr>
          <p:nvPr>
            <p:ph type="sldNum" sz="quarter" idx="12"/>
          </p:nvPr>
        </p:nvSpPr>
        <p:spPr/>
        <p:txBody>
          <a:bodyPr/>
          <a:lstStyle/>
          <a:p>
            <a:fld id="{D938AEB1-0956-4094-A9F2-503A40907734}" type="slidenum">
              <a:rPr lang="fi-FI" smtClean="0"/>
              <a:t>‹#›</a:t>
            </a:fld>
            <a:endParaRPr lang="fi-FI"/>
          </a:p>
        </p:txBody>
      </p:sp>
    </p:spTree>
    <p:extLst>
      <p:ext uri="{BB962C8B-B14F-4D97-AF65-F5344CB8AC3E}">
        <p14:creationId xmlns:p14="http://schemas.microsoft.com/office/powerpoint/2010/main" val="31042908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236633" y="1433282"/>
            <a:ext cx="6172200" cy="44208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0" y="2161194"/>
            <a:ext cx="3932237" cy="3672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EB7A4-2EC4-4326-BAAC-537E22384E72}" type="datetime1">
              <a:rPr lang="fi-FI" smtClean="0"/>
              <a:t>1.4.2016</a:t>
            </a:fld>
            <a:endParaRPr lang="fi-FI"/>
          </a:p>
        </p:txBody>
      </p:sp>
      <p:sp>
        <p:nvSpPr>
          <p:cNvPr id="6" name="Footer Placeholder 5"/>
          <p:cNvSpPr>
            <a:spLocks noGrp="1"/>
          </p:cNvSpPr>
          <p:nvPr>
            <p:ph type="ftr" sz="quarter" idx="11"/>
          </p:nvPr>
        </p:nvSpPr>
        <p:spPr/>
        <p:txBody>
          <a:bodyPr/>
          <a:lstStyle/>
          <a:p>
            <a:r>
              <a:rPr lang="fi-FI" smtClean="0"/>
              <a:t>Äkkilähtö 2016  -minkä yhden tavaran sinä ottaisit mukaasi?</a:t>
            </a:r>
            <a:endParaRPr lang="fi-FI"/>
          </a:p>
        </p:txBody>
      </p:sp>
      <p:sp>
        <p:nvSpPr>
          <p:cNvPr id="7" name="Slide Number Placeholder 6"/>
          <p:cNvSpPr>
            <a:spLocks noGrp="1"/>
          </p:cNvSpPr>
          <p:nvPr>
            <p:ph type="sldNum" sz="quarter" idx="12"/>
          </p:nvPr>
        </p:nvSpPr>
        <p:spPr/>
        <p:txBody>
          <a:bodyPr/>
          <a:lstStyle/>
          <a:p>
            <a:fld id="{D938AEB1-0956-4094-A9F2-503A40907734}" type="slidenum">
              <a:rPr lang="fi-FI" smtClean="0"/>
              <a:t>‹#›</a:t>
            </a:fld>
            <a:endParaRPr lang="fi-FI"/>
          </a:p>
        </p:txBody>
      </p:sp>
    </p:spTree>
    <p:extLst>
      <p:ext uri="{BB962C8B-B14F-4D97-AF65-F5344CB8AC3E}">
        <p14:creationId xmlns:p14="http://schemas.microsoft.com/office/powerpoint/2010/main" val="41483441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301086"/>
            <a:ext cx="8371200" cy="1324800"/>
          </a:xfrm>
        </p:spPr>
        <p:txBody>
          <a:bodyPr anchor="ctr"/>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5184000" y="2048400"/>
            <a:ext cx="6672000" cy="3780000"/>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48400"/>
            <a:ext cx="3932237" cy="3780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4CE2F-A8B5-4197-8066-365ACB3B973A}" type="datetime1">
              <a:rPr lang="fi-FI" smtClean="0"/>
              <a:t>1.4.2016</a:t>
            </a:fld>
            <a:endParaRPr lang="fi-FI"/>
          </a:p>
        </p:txBody>
      </p:sp>
      <p:sp>
        <p:nvSpPr>
          <p:cNvPr id="6" name="Footer Placeholder 5"/>
          <p:cNvSpPr>
            <a:spLocks noGrp="1"/>
          </p:cNvSpPr>
          <p:nvPr>
            <p:ph type="ftr" sz="quarter" idx="11"/>
          </p:nvPr>
        </p:nvSpPr>
        <p:spPr/>
        <p:txBody>
          <a:bodyPr/>
          <a:lstStyle/>
          <a:p>
            <a:r>
              <a:rPr lang="fi-FI" smtClean="0"/>
              <a:t>Äkkilähtö 2016  -minkä yhden tavaran sinä ottaisit mukaasi?</a:t>
            </a:r>
            <a:endParaRPr lang="fi-FI"/>
          </a:p>
        </p:txBody>
      </p:sp>
      <p:sp>
        <p:nvSpPr>
          <p:cNvPr id="7" name="Slide Number Placeholder 6"/>
          <p:cNvSpPr>
            <a:spLocks noGrp="1"/>
          </p:cNvSpPr>
          <p:nvPr>
            <p:ph type="sldNum" sz="quarter" idx="12"/>
          </p:nvPr>
        </p:nvSpPr>
        <p:spPr/>
        <p:txBody>
          <a:bodyPr/>
          <a:lstStyle/>
          <a:p>
            <a:fld id="{D938AEB1-0956-4094-A9F2-503A40907734}" type="slidenum">
              <a:rPr lang="fi-FI" smtClean="0"/>
              <a:t>‹#›</a:t>
            </a:fld>
            <a:endParaRPr lang="fi-FI"/>
          </a:p>
        </p:txBody>
      </p:sp>
    </p:spTree>
    <p:extLst>
      <p:ext uri="{BB962C8B-B14F-4D97-AF65-F5344CB8AC3E}">
        <p14:creationId xmlns:p14="http://schemas.microsoft.com/office/powerpoint/2010/main" val="17066659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uorakulmio 6"/>
          <p:cNvSpPr/>
          <p:nvPr/>
        </p:nvSpPr>
        <p:spPr>
          <a:xfrm>
            <a:off x="288000" y="6109200"/>
            <a:ext cx="11616000" cy="53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2" name="Title Placeholder 1"/>
          <p:cNvSpPr>
            <a:spLocks noGrp="1"/>
          </p:cNvSpPr>
          <p:nvPr>
            <p:ph type="title"/>
          </p:nvPr>
        </p:nvSpPr>
        <p:spPr>
          <a:xfrm>
            <a:off x="838200" y="280288"/>
            <a:ext cx="8371200" cy="1325563"/>
          </a:xfrm>
          <a:prstGeom prst="rect">
            <a:avLst/>
          </a:prstGeom>
        </p:spPr>
        <p:txBody>
          <a:bodyPr vert="horz" lIns="91440" tIns="45720" rIns="91440" bIns="45720" rtlCol="0" anchor="ctr">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3" name="Text Placeholder 2"/>
          <p:cNvSpPr>
            <a:spLocks noGrp="1"/>
          </p:cNvSpPr>
          <p:nvPr>
            <p:ph type="body" idx="1"/>
          </p:nvPr>
        </p:nvSpPr>
        <p:spPr>
          <a:xfrm>
            <a:off x="838200" y="1825625"/>
            <a:ext cx="10515600" cy="4032000"/>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a:p>
        </p:txBody>
      </p:sp>
      <p:sp>
        <p:nvSpPr>
          <p:cNvPr id="4" name="Date Placeholder 3"/>
          <p:cNvSpPr>
            <a:spLocks noGrp="1"/>
          </p:cNvSpPr>
          <p:nvPr>
            <p:ph type="dt" sz="half" idx="2"/>
          </p:nvPr>
        </p:nvSpPr>
        <p:spPr>
          <a:xfrm>
            <a:off x="8559800" y="6191252"/>
            <a:ext cx="1718733" cy="365125"/>
          </a:xfrm>
          <a:prstGeom prst="rect">
            <a:avLst/>
          </a:prstGeom>
        </p:spPr>
        <p:txBody>
          <a:bodyPr vert="horz" lIns="91440" tIns="45720" rIns="91440" bIns="45720" rtlCol="0" anchor="ctr"/>
          <a:lstStyle>
            <a:lvl1pPr algn="r">
              <a:defRPr sz="1200">
                <a:solidFill>
                  <a:schemeClr val="bg1"/>
                </a:solidFill>
              </a:defRPr>
            </a:lvl1pPr>
          </a:lstStyle>
          <a:p>
            <a:fld id="{3E664029-31C0-4573-B1AA-3162F93BFCC8}" type="datetime1">
              <a:rPr lang="fi-FI" smtClean="0"/>
              <a:t>1.4.2016</a:t>
            </a:fld>
            <a:endParaRPr lang="fi-FI"/>
          </a:p>
        </p:txBody>
      </p:sp>
      <p:sp>
        <p:nvSpPr>
          <p:cNvPr id="5" name="Footer Placeholder 4"/>
          <p:cNvSpPr>
            <a:spLocks noGrp="1"/>
          </p:cNvSpPr>
          <p:nvPr>
            <p:ph type="ftr" sz="quarter" idx="3"/>
          </p:nvPr>
        </p:nvSpPr>
        <p:spPr>
          <a:xfrm>
            <a:off x="838200" y="6191252"/>
            <a:ext cx="7484533" cy="365125"/>
          </a:xfrm>
          <a:prstGeom prst="rect">
            <a:avLst/>
          </a:prstGeom>
        </p:spPr>
        <p:txBody>
          <a:bodyPr vert="horz" lIns="91440" tIns="45720" rIns="91440" bIns="45720" rtlCol="0" anchor="ctr"/>
          <a:lstStyle>
            <a:lvl1pPr algn="l">
              <a:defRPr sz="1600" b="1" cap="all" baseline="0">
                <a:solidFill>
                  <a:schemeClr val="bg1"/>
                </a:solidFill>
              </a:defRPr>
            </a:lvl1pPr>
          </a:lstStyle>
          <a:p>
            <a:r>
              <a:rPr lang="fi-FI" smtClean="0"/>
              <a:t>Äkkilähtö 2016  -minkä yhden tavaran sinä ottaisit mukaasi?</a:t>
            </a:r>
            <a:endParaRPr lang="fi-FI"/>
          </a:p>
        </p:txBody>
      </p:sp>
      <p:sp>
        <p:nvSpPr>
          <p:cNvPr id="6" name="Slide Number Placeholder 5"/>
          <p:cNvSpPr>
            <a:spLocks noGrp="1"/>
          </p:cNvSpPr>
          <p:nvPr>
            <p:ph type="sldNum" sz="quarter" idx="4"/>
          </p:nvPr>
        </p:nvSpPr>
        <p:spPr>
          <a:xfrm>
            <a:off x="10515600" y="6191252"/>
            <a:ext cx="838200" cy="365125"/>
          </a:xfrm>
          <a:prstGeom prst="rect">
            <a:avLst/>
          </a:prstGeom>
        </p:spPr>
        <p:txBody>
          <a:bodyPr vert="horz" lIns="91440" tIns="45720" rIns="91440" bIns="45720" rtlCol="0" anchor="ctr"/>
          <a:lstStyle>
            <a:lvl1pPr algn="r">
              <a:defRPr sz="1200">
                <a:solidFill>
                  <a:schemeClr val="bg1"/>
                </a:solidFill>
              </a:defRPr>
            </a:lvl1pPr>
          </a:lstStyle>
          <a:p>
            <a:fld id="{D938AEB1-0956-4094-A9F2-503A40907734}" type="slidenum">
              <a:rPr lang="fi-FI" smtClean="0"/>
              <a:t>‹#›</a:t>
            </a:fld>
            <a:endParaRPr lang="fi-FI"/>
          </a:p>
        </p:txBody>
      </p:sp>
      <p:pic>
        <p:nvPicPr>
          <p:cNvPr id="8" name="Picture 39" descr="PR_pu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49317" y="534988"/>
            <a:ext cx="233256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683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70">
          <p15:clr>
            <a:srgbClr val="F26B43"/>
          </p15:clr>
        </p15:guide>
        <p15:guide id="2" pos="553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ednet.punainenristi.fi/akkilahto"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hyperlink" Target="mailto:petra.alijarvi@punainenristi.fi"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56" y="1433945"/>
            <a:ext cx="11596254" cy="4551219"/>
          </a:xfrm>
          <a:prstGeom prst="rect">
            <a:avLst/>
          </a:prstGeom>
        </p:spPr>
      </p:pic>
      <p:sp>
        <p:nvSpPr>
          <p:cNvPr id="5" name="AutoShape 4" descr="https://mail.redcross.fi/owa/service.svc/s/GetFileAttachment?id=AAMkADY2ODc0NTY3LTM5YjEtNGJlNC05NWFjLWIyOTJmYTE4MDk2MQBGAAAAAACD5qO26l9hTIxQUJFF3zecBwCMDZvb%2F1BETpM%2BwhdzD%2FLPABWYvbIsAAB7xztbISzwR46V3BlhBbNUAACvoCWAAAABEgAQAD%2Bs1ectEaVLqggxyDSako8%3D&amp;X-OWA-CANARY=CyRbsZ1sRUieNy7bamiA4YaZfp0qLtMIFRHW6QcQcHu5zxE3jOOfmOOWM4MpbU7nhoZSLRxE-v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75" y="482816"/>
            <a:ext cx="3009900" cy="628650"/>
          </a:xfrm>
          <a:prstGeom prst="rect">
            <a:avLst/>
          </a:prstGeom>
        </p:spPr>
      </p:pic>
      <p:sp>
        <p:nvSpPr>
          <p:cNvPr id="2" name="Footer Placeholder 1"/>
          <p:cNvSpPr>
            <a:spLocks noGrp="1"/>
          </p:cNvSpPr>
          <p:nvPr>
            <p:ph type="ftr" sz="quarter" idx="11"/>
          </p:nvPr>
        </p:nvSpPr>
        <p:spPr/>
        <p:txBody>
          <a:bodyPr/>
          <a:lstStyle/>
          <a:p>
            <a:r>
              <a:rPr lang="fi-FI" smtClean="0"/>
              <a:t>Äkkilähtö 2016  -minkä yhden tavaran sinä ottaisit mukaasi?</a:t>
            </a:r>
            <a:endParaRPr lang="fi-FI"/>
          </a:p>
        </p:txBody>
      </p:sp>
    </p:spTree>
    <p:extLst>
      <p:ext uri="{BB962C8B-B14F-4D97-AF65-F5344CB8AC3E}">
        <p14:creationId xmlns:p14="http://schemas.microsoft.com/office/powerpoint/2010/main" val="860363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3164"/>
            <a:ext cx="8371200" cy="748145"/>
          </a:xfrm>
        </p:spPr>
        <p:txBody>
          <a:bodyPr/>
          <a:lstStyle/>
          <a:p>
            <a:r>
              <a:rPr lang="fi-FI" dirty="0" smtClean="0"/>
              <a:t>Miten osastot pääsevät mukaan?</a:t>
            </a:r>
            <a:endParaRPr lang="fi-FI" dirty="0"/>
          </a:p>
        </p:txBody>
      </p:sp>
      <p:sp>
        <p:nvSpPr>
          <p:cNvPr id="3" name="Content Placeholder 2"/>
          <p:cNvSpPr>
            <a:spLocks noGrp="1"/>
          </p:cNvSpPr>
          <p:nvPr>
            <p:ph idx="1"/>
          </p:nvPr>
        </p:nvSpPr>
        <p:spPr>
          <a:xfrm>
            <a:off x="838200" y="2161309"/>
            <a:ext cx="10515600" cy="3696316"/>
          </a:xfrm>
        </p:spPr>
        <p:txBody>
          <a:bodyPr>
            <a:normAutofit/>
          </a:bodyPr>
          <a:lstStyle/>
          <a:p>
            <a:r>
              <a:rPr lang="fi-FI" dirty="0" smtClean="0"/>
              <a:t>Osastojen puheenjohtajille ja valmiuden yhteyshenkilöille on lähetetty joulu- ja tammikuussa kirje, jossa tietoa harjoituksesta sekä ilmoittautumislinkki. </a:t>
            </a:r>
            <a:r>
              <a:rPr lang="fi-FI" dirty="0" smtClean="0"/>
              <a:t>Linkki on edelleen auki ja vielä ehtii hyvin ilmoittautua mukaan!</a:t>
            </a:r>
            <a:endParaRPr lang="fi-FI" dirty="0" smtClean="0"/>
          </a:p>
          <a:p>
            <a:pPr marL="0" indent="0">
              <a:buNone/>
            </a:pPr>
            <a:endParaRPr lang="fi-FI" dirty="0"/>
          </a:p>
        </p:txBody>
      </p:sp>
      <p:pic>
        <p:nvPicPr>
          <p:cNvPr id="4" name="Picture 3"/>
          <p:cNvPicPr>
            <a:picLocks noChangeAspect="1"/>
          </p:cNvPicPr>
          <p:nvPr/>
        </p:nvPicPr>
        <p:blipFill>
          <a:blip r:embed="rId3"/>
          <a:stretch>
            <a:fillRect/>
          </a:stretch>
        </p:blipFill>
        <p:spPr>
          <a:xfrm>
            <a:off x="536864" y="506911"/>
            <a:ext cx="3011685" cy="627942"/>
          </a:xfrm>
          <a:prstGeom prst="rect">
            <a:avLst/>
          </a:prstGeom>
        </p:spPr>
      </p:pic>
      <p:sp>
        <p:nvSpPr>
          <p:cNvPr id="5" name="Footer Placeholder 4"/>
          <p:cNvSpPr>
            <a:spLocks noGrp="1"/>
          </p:cNvSpPr>
          <p:nvPr>
            <p:ph type="ftr" sz="quarter" idx="11"/>
          </p:nvPr>
        </p:nvSpPr>
        <p:spPr/>
        <p:txBody>
          <a:bodyPr/>
          <a:lstStyle/>
          <a:p>
            <a:r>
              <a:rPr lang="fi-FI" smtClean="0"/>
              <a:t>Äkkilähtö 2016  -minkä yhden tavaran sinä ottaisit mukaasi?</a:t>
            </a:r>
            <a:endParaRPr lang="fi-FI"/>
          </a:p>
        </p:txBody>
      </p:sp>
    </p:spTree>
    <p:extLst>
      <p:ext uri="{BB962C8B-B14F-4D97-AF65-F5344CB8AC3E}">
        <p14:creationId xmlns:p14="http://schemas.microsoft.com/office/powerpoint/2010/main" val="2138639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189047"/>
            <a:ext cx="8371200" cy="558865"/>
          </a:xfrm>
        </p:spPr>
        <p:txBody>
          <a:bodyPr>
            <a:normAutofit/>
          </a:bodyPr>
          <a:lstStyle/>
          <a:p>
            <a:r>
              <a:rPr lang="fi-FI" dirty="0" smtClean="0"/>
              <a:t>Mitä osastoissa tapahtuu nyt</a:t>
            </a:r>
            <a:endParaRPr lang="fi-FI" dirty="0"/>
          </a:p>
        </p:txBody>
      </p:sp>
      <p:sp>
        <p:nvSpPr>
          <p:cNvPr id="3" name="Content Placeholder 2"/>
          <p:cNvSpPr>
            <a:spLocks noGrp="1"/>
          </p:cNvSpPr>
          <p:nvPr>
            <p:ph idx="1"/>
          </p:nvPr>
        </p:nvSpPr>
        <p:spPr/>
        <p:txBody>
          <a:bodyPr>
            <a:normAutofit fontScale="92500" lnSpcReduction="20000"/>
          </a:bodyPr>
          <a:lstStyle/>
          <a:p>
            <a:r>
              <a:rPr lang="fi-FI" dirty="0" smtClean="0"/>
              <a:t>Osasto kertoo </a:t>
            </a:r>
            <a:r>
              <a:rPr lang="fi-FI" dirty="0"/>
              <a:t>Äkkilähdön idean </a:t>
            </a:r>
            <a:r>
              <a:rPr lang="fi-FI" dirty="0" smtClean="0"/>
              <a:t>osaston vapaaehtoisille </a:t>
            </a:r>
          </a:p>
          <a:p>
            <a:r>
              <a:rPr lang="fi-FI" dirty="0" smtClean="0"/>
              <a:t>Osasto esittelee </a:t>
            </a:r>
            <a:r>
              <a:rPr lang="fi-FI" dirty="0"/>
              <a:t>Äkkilähdön idean koululle ja muille </a:t>
            </a:r>
            <a:r>
              <a:rPr lang="fi-FI" dirty="0" smtClean="0"/>
              <a:t>yhteistyökumppaneille (viranomaiset, yhteistyöjärjestöt)</a:t>
            </a:r>
            <a:endParaRPr lang="fi-FI" dirty="0" smtClean="0"/>
          </a:p>
          <a:p>
            <a:r>
              <a:rPr lang="fi-FI" dirty="0" smtClean="0"/>
              <a:t>Osasto suunnittelee, miten harjoituspäivä toteutetaan käytännössä</a:t>
            </a:r>
          </a:p>
          <a:p>
            <a:r>
              <a:rPr lang="fi-FI" dirty="0" smtClean="0"/>
              <a:t>Osasto käy </a:t>
            </a:r>
            <a:r>
              <a:rPr lang="fi-FI" dirty="0"/>
              <a:t>läpi osaston valmiussuunnitelmaa ja mitä siinä on sovittu </a:t>
            </a:r>
            <a:r>
              <a:rPr lang="fi-FI" dirty="0" smtClean="0"/>
              <a:t>evakuointikeskuksen </a:t>
            </a:r>
            <a:r>
              <a:rPr lang="fi-FI" dirty="0" smtClean="0"/>
              <a:t>perustamisesta viranomaisten tukena</a:t>
            </a:r>
            <a:endParaRPr lang="fi-FI" dirty="0" smtClean="0"/>
          </a:p>
          <a:p>
            <a:r>
              <a:rPr lang="fi-FI" dirty="0" smtClean="0"/>
              <a:t>Osasto sopii </a:t>
            </a:r>
            <a:r>
              <a:rPr lang="fi-FI" dirty="0"/>
              <a:t>sidosryhmien kanssa kuinka evakuointikeskus perustetaan Äkkilähtö </a:t>
            </a:r>
            <a:r>
              <a:rPr lang="fi-FI" dirty="0" smtClean="0"/>
              <a:t>harjoituksessa</a:t>
            </a:r>
            <a:endParaRPr lang="fi-FI" dirty="0"/>
          </a:p>
        </p:txBody>
      </p:sp>
      <p:sp>
        <p:nvSpPr>
          <p:cNvPr id="5" name="Footer Placeholder 4"/>
          <p:cNvSpPr>
            <a:spLocks noGrp="1"/>
          </p:cNvSpPr>
          <p:nvPr>
            <p:ph type="ftr" sz="quarter" idx="11"/>
          </p:nvPr>
        </p:nvSpPr>
        <p:spPr/>
        <p:txBody>
          <a:bodyPr/>
          <a:lstStyle/>
          <a:p>
            <a:r>
              <a:rPr lang="fi-FI" smtClean="0"/>
              <a:t>Äkkilähtö 2016  -minkä yhden tavaran sinä ottaisit mukaasi?</a:t>
            </a:r>
            <a:endParaRPr lang="fi-FI"/>
          </a:p>
        </p:txBody>
      </p:sp>
      <p:pic>
        <p:nvPicPr>
          <p:cNvPr id="4" name="Picture 3"/>
          <p:cNvPicPr>
            <a:picLocks noChangeAspect="1"/>
          </p:cNvPicPr>
          <p:nvPr/>
        </p:nvPicPr>
        <p:blipFill>
          <a:blip r:embed="rId3"/>
          <a:stretch>
            <a:fillRect/>
          </a:stretch>
        </p:blipFill>
        <p:spPr>
          <a:xfrm>
            <a:off x="536864" y="506911"/>
            <a:ext cx="3011685" cy="627942"/>
          </a:xfrm>
          <a:prstGeom prst="rect">
            <a:avLst/>
          </a:prstGeom>
        </p:spPr>
      </p:pic>
    </p:spTree>
    <p:extLst>
      <p:ext uri="{BB962C8B-B14F-4D97-AF65-F5344CB8AC3E}">
        <p14:creationId xmlns:p14="http://schemas.microsoft.com/office/powerpoint/2010/main" val="2381128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134852"/>
            <a:ext cx="8371200" cy="849811"/>
          </a:xfrm>
        </p:spPr>
        <p:txBody>
          <a:bodyPr>
            <a:normAutofit/>
          </a:bodyPr>
          <a:lstStyle/>
          <a:p>
            <a:r>
              <a:rPr lang="fi-FI" dirty="0" smtClean="0"/>
              <a:t>Mitä jos yläkoulu ei lähde mukaan</a:t>
            </a:r>
            <a:endParaRPr lang="fi-FI" dirty="0"/>
          </a:p>
        </p:txBody>
      </p:sp>
      <p:sp>
        <p:nvSpPr>
          <p:cNvPr id="3" name="Content Placeholder 2"/>
          <p:cNvSpPr>
            <a:spLocks noGrp="1"/>
          </p:cNvSpPr>
          <p:nvPr>
            <p:ph idx="1"/>
          </p:nvPr>
        </p:nvSpPr>
        <p:spPr>
          <a:xfrm>
            <a:off x="838200" y="1984663"/>
            <a:ext cx="10515600" cy="3872962"/>
          </a:xfrm>
        </p:spPr>
        <p:txBody>
          <a:bodyPr>
            <a:normAutofit/>
          </a:bodyPr>
          <a:lstStyle/>
          <a:p>
            <a:r>
              <a:rPr lang="en-US" dirty="0" err="1" smtClean="0"/>
              <a:t>Ensisijaisesti</a:t>
            </a:r>
            <a:r>
              <a:rPr lang="en-US" dirty="0" smtClean="0"/>
              <a:t> </a:t>
            </a:r>
            <a:r>
              <a:rPr lang="en-US" dirty="0" err="1" smtClean="0"/>
              <a:t>yhteistyötahoiksi</a:t>
            </a:r>
            <a:r>
              <a:rPr lang="en-US" dirty="0" smtClean="0"/>
              <a:t> </a:t>
            </a:r>
            <a:r>
              <a:rPr lang="en-US" dirty="0" err="1" smtClean="0"/>
              <a:t>toivotaan</a:t>
            </a:r>
            <a:r>
              <a:rPr lang="en-US" dirty="0" smtClean="0"/>
              <a:t> </a:t>
            </a:r>
            <a:r>
              <a:rPr lang="en-US" dirty="0" err="1" smtClean="0"/>
              <a:t>yläkouluja</a:t>
            </a:r>
            <a:endParaRPr lang="en-US" dirty="0"/>
          </a:p>
          <a:p>
            <a:r>
              <a:rPr lang="en-US" dirty="0" smtClean="0"/>
              <a:t>Jos </a:t>
            </a:r>
            <a:r>
              <a:rPr lang="en-US" dirty="0" err="1" smtClean="0"/>
              <a:t>yläkoulu</a:t>
            </a:r>
            <a:r>
              <a:rPr lang="en-US" dirty="0" smtClean="0"/>
              <a:t> </a:t>
            </a:r>
            <a:r>
              <a:rPr lang="en-US" dirty="0" err="1" smtClean="0"/>
              <a:t>ei</a:t>
            </a:r>
            <a:r>
              <a:rPr lang="en-US" dirty="0" smtClean="0"/>
              <a:t> </a:t>
            </a:r>
            <a:r>
              <a:rPr lang="en-US" dirty="0" err="1" smtClean="0"/>
              <a:t>lähde</a:t>
            </a:r>
            <a:r>
              <a:rPr lang="en-US" dirty="0" smtClean="0"/>
              <a:t> </a:t>
            </a:r>
            <a:r>
              <a:rPr lang="en-US" dirty="0" err="1" smtClean="0"/>
              <a:t>mukaan</a:t>
            </a:r>
            <a:r>
              <a:rPr lang="en-US" dirty="0" smtClean="0"/>
              <a:t> </a:t>
            </a:r>
            <a:r>
              <a:rPr lang="en-US" dirty="0" err="1" smtClean="0"/>
              <a:t>voi</a:t>
            </a:r>
            <a:r>
              <a:rPr lang="en-US" dirty="0" smtClean="0"/>
              <a:t> </a:t>
            </a:r>
            <a:r>
              <a:rPr lang="en-US" dirty="0" err="1" smtClean="0"/>
              <a:t>vaihtoehtoisesti</a:t>
            </a:r>
            <a:r>
              <a:rPr lang="en-US" dirty="0" smtClean="0"/>
              <a:t> </a:t>
            </a:r>
            <a:r>
              <a:rPr lang="en-US" dirty="0" err="1" smtClean="0"/>
              <a:t>miettiä</a:t>
            </a:r>
            <a:r>
              <a:rPr lang="en-US" dirty="0" smtClean="0"/>
              <a:t> </a:t>
            </a:r>
            <a:r>
              <a:rPr lang="en-US" dirty="0" err="1" smtClean="0"/>
              <a:t>paikallisia</a:t>
            </a:r>
            <a:r>
              <a:rPr lang="en-US" dirty="0" smtClean="0"/>
              <a:t> </a:t>
            </a:r>
            <a:r>
              <a:rPr lang="en-US" dirty="0" err="1" smtClean="0"/>
              <a:t>urheiluseuroja</a:t>
            </a:r>
            <a:r>
              <a:rPr lang="en-US" dirty="0" smtClean="0"/>
              <a:t>, </a:t>
            </a:r>
            <a:r>
              <a:rPr lang="en-US" dirty="0" err="1" smtClean="0"/>
              <a:t>nuorisoseuroja</a:t>
            </a:r>
            <a:r>
              <a:rPr lang="en-US" dirty="0" smtClean="0"/>
              <a:t>, </a:t>
            </a:r>
            <a:r>
              <a:rPr lang="en-US" dirty="0" err="1" smtClean="0"/>
              <a:t>yhtä</a:t>
            </a:r>
            <a:r>
              <a:rPr lang="en-US" dirty="0" smtClean="0"/>
              <a:t> </a:t>
            </a:r>
            <a:r>
              <a:rPr lang="en-US" dirty="0" err="1" smtClean="0"/>
              <a:t>luokka-astetta</a:t>
            </a:r>
            <a:r>
              <a:rPr lang="en-US" dirty="0" smtClean="0"/>
              <a:t>, VPK </a:t>
            </a:r>
            <a:r>
              <a:rPr lang="en-US" dirty="0" err="1" smtClean="0"/>
              <a:t>tms</a:t>
            </a:r>
            <a:r>
              <a:rPr lang="en-US" dirty="0" smtClean="0"/>
              <a:t>. </a:t>
            </a:r>
            <a:r>
              <a:rPr lang="en-US" dirty="0" err="1" smtClean="0"/>
              <a:t>ja</a:t>
            </a:r>
            <a:r>
              <a:rPr lang="en-US" dirty="0" smtClean="0"/>
              <a:t> </a:t>
            </a:r>
            <a:r>
              <a:rPr lang="en-US" dirty="0" err="1" smtClean="0"/>
              <a:t>kutsua</a:t>
            </a:r>
            <a:r>
              <a:rPr lang="en-US" dirty="0" smtClean="0"/>
              <a:t> </a:t>
            </a:r>
            <a:r>
              <a:rPr lang="en-US" dirty="0" err="1" smtClean="0"/>
              <a:t>yläkouluikäiset</a:t>
            </a:r>
            <a:r>
              <a:rPr lang="en-US" dirty="0" smtClean="0"/>
              <a:t> </a:t>
            </a:r>
            <a:r>
              <a:rPr lang="en-US" dirty="0" err="1" smtClean="0"/>
              <a:t>nuoret</a:t>
            </a:r>
            <a:r>
              <a:rPr lang="en-US" dirty="0" smtClean="0"/>
              <a:t> </a:t>
            </a:r>
            <a:r>
              <a:rPr lang="en-US" dirty="0" err="1" smtClean="0"/>
              <a:t>perheineen</a:t>
            </a:r>
            <a:r>
              <a:rPr lang="en-US" dirty="0" smtClean="0"/>
              <a:t> </a:t>
            </a:r>
            <a:r>
              <a:rPr lang="en-US" dirty="0" err="1" smtClean="0"/>
              <a:t>osallistumaan</a:t>
            </a:r>
            <a:r>
              <a:rPr lang="en-US" dirty="0" smtClean="0"/>
              <a:t>.</a:t>
            </a:r>
          </a:p>
          <a:p>
            <a:pPr marL="0" indent="0">
              <a:buNone/>
            </a:pPr>
            <a:endParaRPr lang="fi-FI" dirty="0"/>
          </a:p>
        </p:txBody>
      </p:sp>
      <p:pic>
        <p:nvPicPr>
          <p:cNvPr id="4" name="Picture 3"/>
          <p:cNvPicPr>
            <a:picLocks noChangeAspect="1"/>
          </p:cNvPicPr>
          <p:nvPr/>
        </p:nvPicPr>
        <p:blipFill>
          <a:blip r:embed="rId3"/>
          <a:stretch>
            <a:fillRect/>
          </a:stretch>
        </p:blipFill>
        <p:spPr>
          <a:xfrm>
            <a:off x="536864" y="506911"/>
            <a:ext cx="3011685" cy="627942"/>
          </a:xfrm>
          <a:prstGeom prst="rect">
            <a:avLst/>
          </a:prstGeom>
        </p:spPr>
      </p:pic>
      <p:sp>
        <p:nvSpPr>
          <p:cNvPr id="2" name="Footer Placeholder 1"/>
          <p:cNvSpPr>
            <a:spLocks noGrp="1"/>
          </p:cNvSpPr>
          <p:nvPr>
            <p:ph type="ftr" sz="quarter" idx="11"/>
          </p:nvPr>
        </p:nvSpPr>
        <p:spPr/>
        <p:txBody>
          <a:bodyPr/>
          <a:lstStyle/>
          <a:p>
            <a:r>
              <a:rPr lang="fi-FI" smtClean="0"/>
              <a:t>Äkkilähtö 2016  -minkä yhden tavaran sinä ottaisit mukaasi?</a:t>
            </a:r>
            <a:endParaRPr lang="fi-FI"/>
          </a:p>
        </p:txBody>
      </p:sp>
    </p:spTree>
    <p:extLst>
      <p:ext uri="{BB962C8B-B14F-4D97-AF65-F5344CB8AC3E}">
        <p14:creationId xmlns:p14="http://schemas.microsoft.com/office/powerpoint/2010/main" val="3690856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468480"/>
            <a:ext cx="8371200" cy="712859"/>
          </a:xfrm>
        </p:spPr>
        <p:txBody>
          <a:bodyPr>
            <a:normAutofit fontScale="90000"/>
          </a:bodyPr>
          <a:lstStyle/>
          <a:p>
            <a:r>
              <a:rPr lang="fi-FI" dirty="0" smtClean="0"/>
              <a:t>Mitä jos yläkoulu haluaa mukaan mutta ei lauantaina?</a:t>
            </a:r>
            <a:endParaRPr lang="fi-FI" dirty="0"/>
          </a:p>
        </p:txBody>
      </p:sp>
      <p:sp>
        <p:nvSpPr>
          <p:cNvPr id="3" name="Content Placeholder 2"/>
          <p:cNvSpPr>
            <a:spLocks noGrp="1"/>
          </p:cNvSpPr>
          <p:nvPr>
            <p:ph idx="1"/>
          </p:nvPr>
        </p:nvSpPr>
        <p:spPr>
          <a:xfrm>
            <a:off x="838200" y="2434727"/>
            <a:ext cx="10515600" cy="3422897"/>
          </a:xfrm>
        </p:spPr>
        <p:txBody>
          <a:bodyPr>
            <a:normAutofit/>
          </a:bodyPr>
          <a:lstStyle/>
          <a:p>
            <a:r>
              <a:rPr lang="en-US" dirty="0" err="1" smtClean="0"/>
              <a:t>Ensisijaisesti</a:t>
            </a:r>
            <a:r>
              <a:rPr lang="en-US" dirty="0" smtClean="0"/>
              <a:t> harjoituspäiväksi suunnitellaan lauantai </a:t>
            </a:r>
            <a:r>
              <a:rPr lang="en-US" dirty="0" smtClean="0"/>
              <a:t>1.10.2016, </a:t>
            </a:r>
            <a:r>
              <a:rPr lang="en-US" dirty="0" err="1" smtClean="0"/>
              <a:t>mutta</a:t>
            </a:r>
            <a:r>
              <a:rPr lang="en-US" dirty="0" smtClean="0"/>
              <a:t> </a:t>
            </a:r>
            <a:r>
              <a:rPr lang="en-US" dirty="0" err="1" smtClean="0"/>
              <a:t>osasto</a:t>
            </a:r>
            <a:r>
              <a:rPr lang="en-US" dirty="0" smtClean="0"/>
              <a:t> voi </a:t>
            </a:r>
            <a:r>
              <a:rPr lang="en-US" dirty="0" err="1" smtClean="0"/>
              <a:t>järjestää</a:t>
            </a:r>
            <a:r>
              <a:rPr lang="en-US" dirty="0" smtClean="0"/>
              <a:t> </a:t>
            </a:r>
            <a:r>
              <a:rPr lang="en-US" dirty="0" err="1" smtClean="0"/>
              <a:t>harjoituksen</a:t>
            </a:r>
            <a:r>
              <a:rPr lang="en-US" dirty="0" smtClean="0"/>
              <a:t> </a:t>
            </a:r>
            <a:r>
              <a:rPr lang="en-US" dirty="0" err="1" smtClean="0"/>
              <a:t>ajalla</a:t>
            </a:r>
            <a:r>
              <a:rPr lang="en-US" dirty="0" smtClean="0"/>
              <a:t> 1-7.10.2016.</a:t>
            </a:r>
            <a:endParaRPr lang="en-US" dirty="0"/>
          </a:p>
          <a:p>
            <a:r>
              <a:rPr lang="en-US" dirty="0" smtClean="0"/>
              <a:t>Jos </a:t>
            </a:r>
            <a:r>
              <a:rPr lang="en-US" dirty="0" err="1" smtClean="0"/>
              <a:t>yläkoulu</a:t>
            </a:r>
            <a:r>
              <a:rPr lang="en-US" dirty="0" smtClean="0"/>
              <a:t> </a:t>
            </a:r>
            <a:r>
              <a:rPr lang="en-US" dirty="0" err="1" smtClean="0"/>
              <a:t>haluaa</a:t>
            </a:r>
            <a:r>
              <a:rPr lang="en-US" dirty="0" smtClean="0"/>
              <a:t> </a:t>
            </a:r>
            <a:r>
              <a:rPr lang="en-US" dirty="0" err="1" smtClean="0"/>
              <a:t>mukaan</a:t>
            </a:r>
            <a:r>
              <a:rPr lang="en-US" dirty="0" smtClean="0"/>
              <a:t>, </a:t>
            </a:r>
            <a:r>
              <a:rPr lang="en-US" dirty="0" err="1" smtClean="0"/>
              <a:t>mutta</a:t>
            </a:r>
            <a:r>
              <a:rPr lang="en-US" dirty="0" smtClean="0"/>
              <a:t> </a:t>
            </a:r>
            <a:r>
              <a:rPr lang="en-US" dirty="0" err="1" smtClean="0"/>
              <a:t>ei</a:t>
            </a:r>
            <a:r>
              <a:rPr lang="en-US" dirty="0" smtClean="0"/>
              <a:t> </a:t>
            </a:r>
            <a:r>
              <a:rPr lang="en-US" dirty="0" err="1" smtClean="0"/>
              <a:t>lauantaina</a:t>
            </a:r>
            <a:r>
              <a:rPr lang="en-US" dirty="0" smtClean="0"/>
              <a:t> </a:t>
            </a:r>
            <a:r>
              <a:rPr lang="en-US" dirty="0" err="1" smtClean="0"/>
              <a:t>voi</a:t>
            </a:r>
            <a:r>
              <a:rPr lang="en-US" dirty="0" smtClean="0"/>
              <a:t> </a:t>
            </a:r>
            <a:r>
              <a:rPr lang="en-US" dirty="0" err="1" smtClean="0"/>
              <a:t>osasto</a:t>
            </a:r>
            <a:r>
              <a:rPr lang="en-US" dirty="0" smtClean="0"/>
              <a:t> </a:t>
            </a:r>
            <a:r>
              <a:rPr lang="en-US" dirty="0" err="1" smtClean="0"/>
              <a:t>miettiä</a:t>
            </a:r>
            <a:r>
              <a:rPr lang="en-US" dirty="0" smtClean="0"/>
              <a:t> </a:t>
            </a:r>
            <a:r>
              <a:rPr lang="en-US" dirty="0" err="1" smtClean="0"/>
              <a:t>haluaako</a:t>
            </a:r>
            <a:r>
              <a:rPr lang="en-US" dirty="0" smtClean="0"/>
              <a:t> </a:t>
            </a:r>
            <a:r>
              <a:rPr lang="en-US" dirty="0" err="1" smtClean="0"/>
              <a:t>toteuttaa</a:t>
            </a:r>
            <a:r>
              <a:rPr lang="en-US" dirty="0" smtClean="0"/>
              <a:t> </a:t>
            </a:r>
            <a:r>
              <a:rPr lang="en-US" dirty="0" err="1" smtClean="0"/>
              <a:t>harjoituksen</a:t>
            </a:r>
            <a:r>
              <a:rPr lang="en-US" dirty="0" smtClean="0"/>
              <a:t> </a:t>
            </a:r>
            <a:r>
              <a:rPr lang="en-US" dirty="0" err="1" smtClean="0"/>
              <a:t>muuna</a:t>
            </a:r>
            <a:r>
              <a:rPr lang="en-US" dirty="0" smtClean="0"/>
              <a:t> </a:t>
            </a:r>
            <a:r>
              <a:rPr lang="en-US" dirty="0" err="1" smtClean="0"/>
              <a:t>päivänä</a:t>
            </a:r>
            <a:r>
              <a:rPr lang="en-US" dirty="0" smtClean="0"/>
              <a:t>. </a:t>
            </a:r>
            <a:r>
              <a:rPr lang="en-US" dirty="0" err="1" smtClean="0"/>
              <a:t>Myös</a:t>
            </a:r>
            <a:r>
              <a:rPr lang="en-US" dirty="0" smtClean="0"/>
              <a:t> </a:t>
            </a:r>
            <a:r>
              <a:rPr lang="en-US" dirty="0" err="1" smtClean="0"/>
              <a:t>muuta</a:t>
            </a:r>
            <a:r>
              <a:rPr lang="en-US" dirty="0" smtClean="0"/>
              <a:t> </a:t>
            </a:r>
            <a:r>
              <a:rPr lang="en-US" dirty="0" err="1" smtClean="0"/>
              <a:t>edellä</a:t>
            </a:r>
            <a:r>
              <a:rPr lang="en-US" dirty="0" smtClean="0"/>
              <a:t> </a:t>
            </a:r>
            <a:r>
              <a:rPr lang="en-US" dirty="0" err="1" smtClean="0"/>
              <a:t>esitettyä</a:t>
            </a:r>
            <a:r>
              <a:rPr lang="en-US" dirty="0" smtClean="0"/>
              <a:t> </a:t>
            </a:r>
            <a:r>
              <a:rPr lang="en-US" dirty="0" err="1" smtClean="0"/>
              <a:t>kohderyhmää</a:t>
            </a:r>
            <a:r>
              <a:rPr lang="en-US" dirty="0" smtClean="0"/>
              <a:t> </a:t>
            </a:r>
            <a:r>
              <a:rPr lang="en-US" dirty="0" err="1" smtClean="0"/>
              <a:t>voi</a:t>
            </a:r>
            <a:r>
              <a:rPr lang="en-US" dirty="0" smtClean="0"/>
              <a:t> </a:t>
            </a:r>
            <a:r>
              <a:rPr lang="en-US" dirty="0" err="1" smtClean="0"/>
              <a:t>miettiä</a:t>
            </a:r>
            <a:r>
              <a:rPr lang="en-US" dirty="0" smtClean="0"/>
              <a:t>.</a:t>
            </a:r>
            <a:endParaRPr lang="fi-FI" dirty="0"/>
          </a:p>
        </p:txBody>
      </p:sp>
      <p:pic>
        <p:nvPicPr>
          <p:cNvPr id="4" name="Picture 3"/>
          <p:cNvPicPr>
            <a:picLocks noChangeAspect="1"/>
          </p:cNvPicPr>
          <p:nvPr/>
        </p:nvPicPr>
        <p:blipFill>
          <a:blip r:embed="rId3"/>
          <a:stretch>
            <a:fillRect/>
          </a:stretch>
        </p:blipFill>
        <p:spPr>
          <a:xfrm>
            <a:off x="536864" y="506911"/>
            <a:ext cx="3011685" cy="627942"/>
          </a:xfrm>
          <a:prstGeom prst="rect">
            <a:avLst/>
          </a:prstGeom>
        </p:spPr>
      </p:pic>
      <p:sp>
        <p:nvSpPr>
          <p:cNvPr id="2" name="Footer Placeholder 1"/>
          <p:cNvSpPr>
            <a:spLocks noGrp="1"/>
          </p:cNvSpPr>
          <p:nvPr>
            <p:ph type="ftr" sz="quarter" idx="11"/>
          </p:nvPr>
        </p:nvSpPr>
        <p:spPr/>
        <p:txBody>
          <a:bodyPr/>
          <a:lstStyle/>
          <a:p>
            <a:r>
              <a:rPr lang="fi-FI" smtClean="0"/>
              <a:t>Äkkilähtö 2016  -minkä yhden tavaran sinä ottaisit mukaasi?</a:t>
            </a:r>
            <a:endParaRPr lang="fi-FI"/>
          </a:p>
        </p:txBody>
      </p:sp>
    </p:spTree>
    <p:extLst>
      <p:ext uri="{BB962C8B-B14F-4D97-AF65-F5344CB8AC3E}">
        <p14:creationId xmlns:p14="http://schemas.microsoft.com/office/powerpoint/2010/main" val="13057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19645"/>
            <a:ext cx="8371200" cy="800100"/>
          </a:xfrm>
        </p:spPr>
        <p:txBody>
          <a:bodyPr/>
          <a:lstStyle/>
          <a:p>
            <a:r>
              <a:rPr lang="fi-FI" dirty="0" smtClean="0"/>
              <a:t>Miten saadaan viranomaiset mukaan?</a:t>
            </a:r>
            <a:endParaRPr lang="fi-FI" dirty="0"/>
          </a:p>
        </p:txBody>
      </p:sp>
      <p:sp>
        <p:nvSpPr>
          <p:cNvPr id="3" name="Content Placeholder 2"/>
          <p:cNvSpPr>
            <a:spLocks noGrp="1"/>
          </p:cNvSpPr>
          <p:nvPr>
            <p:ph idx="1"/>
          </p:nvPr>
        </p:nvSpPr>
        <p:spPr>
          <a:xfrm>
            <a:off x="838200" y="2304537"/>
            <a:ext cx="10515600" cy="3553088"/>
          </a:xfrm>
        </p:spPr>
        <p:txBody>
          <a:bodyPr/>
          <a:lstStyle/>
          <a:p>
            <a:r>
              <a:rPr lang="en-US" dirty="0" err="1" smtClean="0"/>
              <a:t>Piiri</a:t>
            </a:r>
            <a:r>
              <a:rPr lang="en-US" dirty="0" smtClean="0"/>
              <a:t> </a:t>
            </a:r>
            <a:r>
              <a:rPr lang="en-US" dirty="0" err="1" smtClean="0"/>
              <a:t>ottaa</a:t>
            </a:r>
            <a:r>
              <a:rPr lang="en-US" dirty="0" smtClean="0"/>
              <a:t> </a:t>
            </a:r>
            <a:r>
              <a:rPr lang="en-US" dirty="0" err="1" smtClean="0"/>
              <a:t>yhteyttä</a:t>
            </a:r>
            <a:r>
              <a:rPr lang="en-US" dirty="0" smtClean="0"/>
              <a:t> </a:t>
            </a:r>
            <a:r>
              <a:rPr lang="en-US" dirty="0" err="1" smtClean="0"/>
              <a:t>alueviranomaisiin</a:t>
            </a:r>
            <a:r>
              <a:rPr lang="en-US" dirty="0"/>
              <a:t> </a:t>
            </a:r>
            <a:r>
              <a:rPr lang="en-US" dirty="0" err="1" smtClean="0"/>
              <a:t>tiedottaakseen</a:t>
            </a:r>
            <a:r>
              <a:rPr lang="en-US" dirty="0" smtClean="0"/>
              <a:t> </a:t>
            </a:r>
            <a:r>
              <a:rPr lang="en-US" dirty="0" err="1" smtClean="0"/>
              <a:t>harjoituksesta</a:t>
            </a:r>
            <a:r>
              <a:rPr lang="en-US" dirty="0"/>
              <a:t> </a:t>
            </a:r>
            <a:r>
              <a:rPr lang="en-US" dirty="0" err="1" smtClean="0"/>
              <a:t>ja</a:t>
            </a:r>
            <a:r>
              <a:rPr lang="en-US" dirty="0" smtClean="0"/>
              <a:t> </a:t>
            </a:r>
            <a:r>
              <a:rPr lang="en-US" dirty="0" err="1" smtClean="0"/>
              <a:t>pyytää</a:t>
            </a:r>
            <a:r>
              <a:rPr lang="en-US" dirty="0" smtClean="0"/>
              <a:t>, </a:t>
            </a:r>
            <a:r>
              <a:rPr lang="en-US" dirty="0" err="1" smtClean="0"/>
              <a:t>että</a:t>
            </a:r>
            <a:r>
              <a:rPr lang="en-US" dirty="0" smtClean="0"/>
              <a:t> </a:t>
            </a:r>
            <a:r>
              <a:rPr lang="en-US" dirty="0" err="1" smtClean="0"/>
              <a:t>alueviranomainen</a:t>
            </a:r>
            <a:r>
              <a:rPr lang="en-US" dirty="0" smtClean="0"/>
              <a:t> </a:t>
            </a:r>
            <a:r>
              <a:rPr lang="en-US" dirty="0" err="1" smtClean="0"/>
              <a:t>välittää</a:t>
            </a:r>
            <a:r>
              <a:rPr lang="en-US" dirty="0" smtClean="0"/>
              <a:t> </a:t>
            </a:r>
            <a:r>
              <a:rPr lang="en-US" dirty="0" err="1" smtClean="0"/>
              <a:t>tietoa</a:t>
            </a:r>
            <a:r>
              <a:rPr lang="en-US" dirty="0" smtClean="0"/>
              <a:t> </a:t>
            </a:r>
            <a:r>
              <a:rPr lang="en-US" dirty="0" err="1" smtClean="0"/>
              <a:t>eteenpäin</a:t>
            </a:r>
            <a:r>
              <a:rPr lang="en-US" dirty="0" smtClean="0"/>
              <a:t> </a:t>
            </a:r>
            <a:r>
              <a:rPr lang="en-US" dirty="0" err="1" smtClean="0"/>
              <a:t>omille</a:t>
            </a:r>
            <a:r>
              <a:rPr lang="en-US" dirty="0" smtClean="0"/>
              <a:t> </a:t>
            </a:r>
            <a:r>
              <a:rPr lang="en-US" dirty="0" err="1" smtClean="0"/>
              <a:t>paikallisille</a:t>
            </a:r>
            <a:r>
              <a:rPr lang="en-US" dirty="0" smtClean="0"/>
              <a:t> </a:t>
            </a:r>
            <a:r>
              <a:rPr lang="en-US" dirty="0" err="1" smtClean="0"/>
              <a:t>toimijoilleen</a:t>
            </a:r>
            <a:r>
              <a:rPr lang="en-US" dirty="0" smtClean="0"/>
              <a:t>.</a:t>
            </a:r>
          </a:p>
          <a:p>
            <a:r>
              <a:rPr lang="en-US" dirty="0" err="1" smtClean="0"/>
              <a:t>Osasto</a:t>
            </a:r>
            <a:r>
              <a:rPr lang="en-US" dirty="0" smtClean="0"/>
              <a:t> </a:t>
            </a:r>
            <a:r>
              <a:rPr lang="en-US" dirty="0" err="1" smtClean="0"/>
              <a:t>ottaa</a:t>
            </a:r>
            <a:r>
              <a:rPr lang="en-US" dirty="0" smtClean="0"/>
              <a:t> </a:t>
            </a:r>
            <a:r>
              <a:rPr lang="en-US" dirty="0" err="1" smtClean="0"/>
              <a:t>yhteyttä</a:t>
            </a:r>
            <a:r>
              <a:rPr lang="en-US" dirty="0" smtClean="0"/>
              <a:t> </a:t>
            </a:r>
            <a:r>
              <a:rPr lang="en-US" dirty="0" err="1" smtClean="0"/>
              <a:t>paikallisiin</a:t>
            </a:r>
            <a:r>
              <a:rPr lang="en-US" dirty="0" smtClean="0"/>
              <a:t> </a:t>
            </a:r>
            <a:r>
              <a:rPr lang="en-US" dirty="0" err="1" smtClean="0"/>
              <a:t>kunnan</a:t>
            </a:r>
            <a:r>
              <a:rPr lang="en-US" dirty="0" smtClean="0"/>
              <a:t> </a:t>
            </a:r>
            <a:r>
              <a:rPr lang="en-US" dirty="0" err="1" smtClean="0"/>
              <a:t>toimijoihin</a:t>
            </a:r>
            <a:r>
              <a:rPr lang="en-US" dirty="0" smtClean="0"/>
              <a:t>  </a:t>
            </a:r>
            <a:r>
              <a:rPr lang="en-US" dirty="0" err="1" smtClean="0"/>
              <a:t>tiedottaakseen</a:t>
            </a:r>
            <a:r>
              <a:rPr lang="en-US" dirty="0" smtClean="0"/>
              <a:t> </a:t>
            </a:r>
            <a:r>
              <a:rPr lang="en-US" dirty="0" err="1" smtClean="0"/>
              <a:t>harjoituksesta</a:t>
            </a:r>
            <a:r>
              <a:rPr lang="en-US" dirty="0" smtClean="0"/>
              <a:t> </a:t>
            </a:r>
            <a:r>
              <a:rPr lang="en-US" dirty="0" err="1" smtClean="0"/>
              <a:t>ja</a:t>
            </a:r>
            <a:r>
              <a:rPr lang="en-US" dirty="0" smtClean="0"/>
              <a:t> </a:t>
            </a:r>
            <a:r>
              <a:rPr lang="en-US" dirty="0" err="1" smtClean="0"/>
              <a:t>sopiakseen</a:t>
            </a:r>
            <a:r>
              <a:rPr lang="en-US" dirty="0" smtClean="0"/>
              <a:t> </a:t>
            </a:r>
            <a:r>
              <a:rPr lang="en-US" dirty="0" err="1" smtClean="0"/>
              <a:t>yhteistyöstä</a:t>
            </a:r>
            <a:r>
              <a:rPr lang="en-US" dirty="0" smtClean="0"/>
              <a:t>.</a:t>
            </a:r>
            <a:endParaRPr lang="en-US" dirty="0"/>
          </a:p>
          <a:p>
            <a:endParaRPr lang="fi-FI" dirty="0"/>
          </a:p>
        </p:txBody>
      </p:sp>
      <p:pic>
        <p:nvPicPr>
          <p:cNvPr id="4" name="Picture 3"/>
          <p:cNvPicPr>
            <a:picLocks noChangeAspect="1"/>
          </p:cNvPicPr>
          <p:nvPr/>
        </p:nvPicPr>
        <p:blipFill>
          <a:blip r:embed="rId3"/>
          <a:stretch>
            <a:fillRect/>
          </a:stretch>
        </p:blipFill>
        <p:spPr>
          <a:xfrm>
            <a:off x="536864" y="506911"/>
            <a:ext cx="3011685" cy="627942"/>
          </a:xfrm>
          <a:prstGeom prst="rect">
            <a:avLst/>
          </a:prstGeom>
        </p:spPr>
      </p:pic>
      <p:sp>
        <p:nvSpPr>
          <p:cNvPr id="6" name="Footer Placeholder 5"/>
          <p:cNvSpPr>
            <a:spLocks noGrp="1"/>
          </p:cNvSpPr>
          <p:nvPr>
            <p:ph type="ftr" sz="quarter" idx="11"/>
          </p:nvPr>
        </p:nvSpPr>
        <p:spPr/>
        <p:txBody>
          <a:bodyPr/>
          <a:lstStyle/>
          <a:p>
            <a:r>
              <a:rPr lang="fi-FI" smtClean="0"/>
              <a:t>Äkkilähtö 2016  -minkä yhden tavaran sinä ottaisit mukaasi?</a:t>
            </a:r>
            <a:endParaRPr lang="fi-FI"/>
          </a:p>
        </p:txBody>
      </p:sp>
    </p:spTree>
    <p:extLst>
      <p:ext uri="{BB962C8B-B14F-4D97-AF65-F5344CB8AC3E}">
        <p14:creationId xmlns:p14="http://schemas.microsoft.com/office/powerpoint/2010/main" val="1206098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3164"/>
            <a:ext cx="8371200" cy="748145"/>
          </a:xfrm>
        </p:spPr>
        <p:txBody>
          <a:bodyPr/>
          <a:lstStyle/>
          <a:p>
            <a:r>
              <a:rPr lang="fi-FI" dirty="0" smtClean="0"/>
              <a:t>Mistä saadaan lisätietoa?</a:t>
            </a:r>
            <a:endParaRPr lang="fi-FI" dirty="0"/>
          </a:p>
        </p:txBody>
      </p:sp>
      <p:sp>
        <p:nvSpPr>
          <p:cNvPr id="3" name="Content Placeholder 2"/>
          <p:cNvSpPr>
            <a:spLocks noGrp="1"/>
          </p:cNvSpPr>
          <p:nvPr>
            <p:ph idx="1"/>
          </p:nvPr>
        </p:nvSpPr>
        <p:spPr>
          <a:xfrm>
            <a:off x="838200" y="2161309"/>
            <a:ext cx="10515600" cy="3696316"/>
          </a:xfrm>
        </p:spPr>
        <p:txBody>
          <a:bodyPr/>
          <a:lstStyle/>
          <a:p>
            <a:r>
              <a:rPr lang="en-US" dirty="0" smtClean="0"/>
              <a:t>RedNetissä on </a:t>
            </a:r>
            <a:r>
              <a:rPr lang="en-US" dirty="0" err="1" smtClean="0"/>
              <a:t>omat</a:t>
            </a:r>
            <a:r>
              <a:rPr lang="en-US" dirty="0" smtClean="0"/>
              <a:t> </a:t>
            </a:r>
            <a:r>
              <a:rPr lang="en-US" dirty="0" err="1" smtClean="0"/>
              <a:t>Äkkilähtö</a:t>
            </a:r>
            <a:r>
              <a:rPr lang="en-US" dirty="0" smtClean="0"/>
              <a:t> 2016 </a:t>
            </a:r>
            <a:r>
              <a:rPr lang="en-US" dirty="0" err="1" smtClean="0"/>
              <a:t>sivut</a:t>
            </a:r>
            <a:r>
              <a:rPr lang="en-US" dirty="0" smtClean="0"/>
              <a:t>, </a:t>
            </a:r>
            <a:r>
              <a:rPr lang="en-US" dirty="0" err="1" smtClean="0"/>
              <a:t>jotka</a:t>
            </a:r>
            <a:r>
              <a:rPr lang="en-US" dirty="0" smtClean="0"/>
              <a:t> </a:t>
            </a:r>
            <a:r>
              <a:rPr lang="en-US" dirty="0" err="1" smtClean="0"/>
              <a:t>toimivat</a:t>
            </a:r>
            <a:r>
              <a:rPr lang="en-US" dirty="0" smtClean="0"/>
              <a:t> </a:t>
            </a:r>
            <a:r>
              <a:rPr lang="en-US" dirty="0" err="1" smtClean="0"/>
              <a:t>virallisena</a:t>
            </a:r>
            <a:r>
              <a:rPr lang="en-US" dirty="0" smtClean="0"/>
              <a:t> </a:t>
            </a:r>
            <a:r>
              <a:rPr lang="en-US" dirty="0" err="1" smtClean="0"/>
              <a:t>tiedotuskanavana</a:t>
            </a:r>
            <a:r>
              <a:rPr lang="en-US" dirty="0"/>
              <a:t> </a:t>
            </a:r>
            <a:r>
              <a:rPr lang="en-US" dirty="0">
                <a:hlinkClick r:id="rId3"/>
              </a:rPr>
              <a:t>https://rednet.punainenristi.fi/akkilahto</a:t>
            </a:r>
            <a:endParaRPr lang="en-US" dirty="0" smtClean="0"/>
          </a:p>
          <a:p>
            <a:r>
              <a:rPr lang="en-US" dirty="0" err="1" smtClean="0"/>
              <a:t>Projektipäällikkö</a:t>
            </a:r>
            <a:r>
              <a:rPr lang="en-US" dirty="0" smtClean="0"/>
              <a:t> Petra Alijärvi</a:t>
            </a:r>
          </a:p>
          <a:p>
            <a:pPr marL="0" indent="0">
              <a:buNone/>
            </a:pPr>
            <a:r>
              <a:rPr lang="en-US" dirty="0" smtClean="0"/>
              <a:t>  </a:t>
            </a:r>
            <a:r>
              <a:rPr lang="en-US" dirty="0" smtClean="0">
                <a:hlinkClick r:id="rId4"/>
              </a:rPr>
              <a:t>petra.alijarvi@punainenristi.fi</a:t>
            </a:r>
            <a:r>
              <a:rPr lang="en-US" dirty="0" smtClean="0"/>
              <a:t>, </a:t>
            </a:r>
          </a:p>
          <a:p>
            <a:pPr marL="0" indent="0">
              <a:buNone/>
            </a:pPr>
            <a:r>
              <a:rPr lang="en-US" dirty="0"/>
              <a:t> </a:t>
            </a:r>
            <a:r>
              <a:rPr lang="en-US" dirty="0" smtClean="0"/>
              <a:t> </a:t>
            </a:r>
            <a:r>
              <a:rPr lang="fi-FI" dirty="0" smtClean="0"/>
              <a:t>p</a:t>
            </a:r>
            <a:r>
              <a:rPr lang="fi-FI" dirty="0"/>
              <a:t>. 020 </a:t>
            </a:r>
            <a:r>
              <a:rPr lang="fi-FI" dirty="0" smtClean="0"/>
              <a:t>7012176.</a:t>
            </a:r>
            <a:endParaRPr lang="en-US" dirty="0"/>
          </a:p>
          <a:p>
            <a:endParaRPr lang="fi-FI" dirty="0"/>
          </a:p>
        </p:txBody>
      </p:sp>
      <p:pic>
        <p:nvPicPr>
          <p:cNvPr id="4" name="Picture 3"/>
          <p:cNvPicPr>
            <a:picLocks noChangeAspect="1"/>
          </p:cNvPicPr>
          <p:nvPr/>
        </p:nvPicPr>
        <p:blipFill>
          <a:blip r:embed="rId5"/>
          <a:stretch>
            <a:fillRect/>
          </a:stretch>
        </p:blipFill>
        <p:spPr>
          <a:xfrm>
            <a:off x="536864" y="506911"/>
            <a:ext cx="3011685" cy="627942"/>
          </a:xfrm>
          <a:prstGeom prst="rect">
            <a:avLst/>
          </a:prstGeom>
        </p:spPr>
      </p:pic>
      <p:sp>
        <p:nvSpPr>
          <p:cNvPr id="6" name="Footer Placeholder 5"/>
          <p:cNvSpPr>
            <a:spLocks noGrp="1"/>
          </p:cNvSpPr>
          <p:nvPr>
            <p:ph type="ftr" sz="quarter" idx="11"/>
          </p:nvPr>
        </p:nvSpPr>
        <p:spPr/>
        <p:txBody>
          <a:bodyPr/>
          <a:lstStyle/>
          <a:p>
            <a:r>
              <a:rPr lang="fi-FI" smtClean="0"/>
              <a:t>Äkkilähtö 2016  -minkä yhden tavaran sinä ottaisit mukaasi?</a:t>
            </a:r>
            <a:endParaRPr lang="fi-FI"/>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3408" y="3565627"/>
            <a:ext cx="3683612" cy="2458811"/>
          </a:xfrm>
          <a:prstGeom prst="rect">
            <a:avLst/>
          </a:prstGeom>
        </p:spPr>
      </p:pic>
      <p:sp>
        <p:nvSpPr>
          <p:cNvPr id="9" name="TextBox 8"/>
          <p:cNvSpPr txBox="1"/>
          <p:nvPr/>
        </p:nvSpPr>
        <p:spPr>
          <a:xfrm>
            <a:off x="7910111" y="5706737"/>
            <a:ext cx="2644048" cy="369332"/>
          </a:xfrm>
          <a:prstGeom prst="rect">
            <a:avLst/>
          </a:prstGeom>
          <a:noFill/>
        </p:spPr>
        <p:txBody>
          <a:bodyPr wrap="square" rtlCol="0">
            <a:spAutoFit/>
          </a:bodyPr>
          <a:lstStyle/>
          <a:p>
            <a:r>
              <a:rPr lang="fi-FI" dirty="0" smtClean="0">
                <a:solidFill>
                  <a:schemeClr val="bg1"/>
                </a:solidFill>
              </a:rPr>
              <a:t>Kuva: Laura Kotila</a:t>
            </a:r>
            <a:endParaRPr lang="fi-FI" dirty="0">
              <a:solidFill>
                <a:schemeClr val="bg1"/>
              </a:solidFill>
            </a:endParaRPr>
          </a:p>
        </p:txBody>
      </p:sp>
    </p:spTree>
    <p:extLst>
      <p:ext uri="{BB962C8B-B14F-4D97-AF65-F5344CB8AC3E}">
        <p14:creationId xmlns:p14="http://schemas.microsoft.com/office/powerpoint/2010/main" val="3301642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6064"/>
            <a:ext cx="10515600" cy="4101561"/>
          </a:xfrm>
        </p:spPr>
        <p:txBody>
          <a:bodyPr/>
          <a:lstStyle/>
          <a:p>
            <a:pPr marL="0" indent="0">
              <a:buNone/>
            </a:pPr>
            <a:endParaRPr lang="fi-FI" dirty="0"/>
          </a:p>
          <a:p>
            <a:pPr marL="0" indent="0">
              <a:buNone/>
            </a:pPr>
            <a:endParaRPr lang="en-US" dirty="0"/>
          </a:p>
          <a:p>
            <a:endParaRPr lang="fi-FI" dirty="0"/>
          </a:p>
        </p:txBody>
      </p:sp>
      <p:pic>
        <p:nvPicPr>
          <p:cNvPr id="4" name="Picture 3"/>
          <p:cNvPicPr>
            <a:picLocks noChangeAspect="1"/>
          </p:cNvPicPr>
          <p:nvPr/>
        </p:nvPicPr>
        <p:blipFill>
          <a:blip r:embed="rId2"/>
          <a:stretch>
            <a:fillRect/>
          </a:stretch>
        </p:blipFill>
        <p:spPr>
          <a:xfrm>
            <a:off x="536864" y="506911"/>
            <a:ext cx="3011685" cy="627942"/>
          </a:xfrm>
          <a:prstGeom prst="rect">
            <a:avLst/>
          </a:prstGeom>
        </p:spPr>
      </p:pic>
      <p:sp>
        <p:nvSpPr>
          <p:cNvPr id="5" name="Footer Placeholder 4"/>
          <p:cNvSpPr>
            <a:spLocks noGrp="1"/>
          </p:cNvSpPr>
          <p:nvPr>
            <p:ph type="ftr" sz="quarter" idx="11"/>
          </p:nvPr>
        </p:nvSpPr>
        <p:spPr/>
        <p:txBody>
          <a:bodyPr/>
          <a:lstStyle/>
          <a:p>
            <a:r>
              <a:rPr lang="fi-FI" smtClean="0"/>
              <a:t>Äkkilähtö 2016  -minkä yhden tavaran sinä ottaisit mukaasi?</a:t>
            </a:r>
            <a:endParaRPr lang="fi-FI"/>
          </a:p>
        </p:txBody>
      </p:sp>
      <p:sp>
        <p:nvSpPr>
          <p:cNvPr id="6" name="TextBox 5"/>
          <p:cNvSpPr txBox="1"/>
          <p:nvPr/>
        </p:nvSpPr>
        <p:spPr>
          <a:xfrm>
            <a:off x="2192356" y="2383900"/>
            <a:ext cx="5299113" cy="830997"/>
          </a:xfrm>
          <a:prstGeom prst="rect">
            <a:avLst/>
          </a:prstGeom>
          <a:noFill/>
        </p:spPr>
        <p:txBody>
          <a:bodyPr wrap="square" rtlCol="0">
            <a:spAutoFit/>
          </a:bodyPr>
          <a:lstStyle/>
          <a:p>
            <a:pPr algn="ctr"/>
            <a:r>
              <a:rPr lang="fi-FI" sz="4800" dirty="0" smtClean="0"/>
              <a:t>KIITOS!</a:t>
            </a:r>
            <a:endParaRPr lang="fi-FI" sz="4800" dirty="0"/>
          </a:p>
        </p:txBody>
      </p:sp>
    </p:spTree>
    <p:extLst>
      <p:ext uri="{BB962C8B-B14F-4D97-AF65-F5344CB8AC3E}">
        <p14:creationId xmlns:p14="http://schemas.microsoft.com/office/powerpoint/2010/main" val="1033539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63881"/>
            <a:ext cx="10515600" cy="3893743"/>
          </a:xfrm>
        </p:spPr>
        <p:txBody>
          <a:bodyPr/>
          <a:lstStyle/>
          <a:p>
            <a:pPr marL="0" indent="0">
              <a:buNone/>
            </a:pPr>
            <a:endParaRPr lang="en-US" dirty="0"/>
          </a:p>
          <a:p>
            <a:pPr marL="0" indent="0">
              <a:buNone/>
            </a:pPr>
            <a:endParaRPr lang="fi-FI" dirty="0"/>
          </a:p>
        </p:txBody>
      </p:sp>
      <p:pic>
        <p:nvPicPr>
          <p:cNvPr id="4" name="Picture 3"/>
          <p:cNvPicPr>
            <a:picLocks noChangeAspect="1"/>
          </p:cNvPicPr>
          <p:nvPr/>
        </p:nvPicPr>
        <p:blipFill>
          <a:blip r:embed="rId3"/>
          <a:stretch>
            <a:fillRect/>
          </a:stretch>
        </p:blipFill>
        <p:spPr>
          <a:xfrm>
            <a:off x="536864" y="506911"/>
            <a:ext cx="3011685" cy="627942"/>
          </a:xfrm>
          <a:prstGeom prst="rect">
            <a:avLst/>
          </a:prstGeom>
        </p:spPr>
      </p:pic>
      <p:sp>
        <p:nvSpPr>
          <p:cNvPr id="2" name="Rectangle 1"/>
          <p:cNvSpPr/>
          <p:nvPr/>
        </p:nvSpPr>
        <p:spPr>
          <a:xfrm rot="20833151">
            <a:off x="838201" y="1776845"/>
            <a:ext cx="5947063" cy="369332"/>
          </a:xfrm>
          <a:prstGeom prst="rect">
            <a:avLst/>
          </a:prstGeom>
        </p:spPr>
        <p:txBody>
          <a:bodyPr wrap="square">
            <a:spAutoFit/>
          </a:bodyPr>
          <a:lstStyle/>
          <a:p>
            <a:r>
              <a:rPr lang="fi-FI" b="1" dirty="0">
                <a:solidFill>
                  <a:srgbClr val="333333"/>
                </a:solidFill>
                <a:latin typeface="Helvetica Neue"/>
              </a:rPr>
              <a:t>Evakuointi Helsingin kansainvälisellä koululla on ohi</a:t>
            </a:r>
            <a:endParaRPr lang="fi-FI" b="1" i="0" dirty="0">
              <a:solidFill>
                <a:srgbClr val="333333"/>
              </a:solidFill>
              <a:effectLst/>
              <a:latin typeface="Helvetica Neue"/>
            </a:endParaRPr>
          </a:p>
        </p:txBody>
      </p:sp>
      <p:sp>
        <p:nvSpPr>
          <p:cNvPr id="5" name="Rectangle 4"/>
          <p:cNvSpPr/>
          <p:nvPr/>
        </p:nvSpPr>
        <p:spPr>
          <a:xfrm>
            <a:off x="3252356" y="2333213"/>
            <a:ext cx="8101444" cy="646331"/>
          </a:xfrm>
          <a:prstGeom prst="rect">
            <a:avLst/>
          </a:prstGeom>
        </p:spPr>
        <p:txBody>
          <a:bodyPr wrap="square">
            <a:spAutoFit/>
          </a:bodyPr>
          <a:lstStyle/>
          <a:p>
            <a:r>
              <a:rPr lang="fi-FI" b="1" dirty="0">
                <a:solidFill>
                  <a:srgbClr val="000000"/>
                </a:solidFill>
                <a:latin typeface="verdana" panose="020B0604030504040204" pitchFamily="34" charset="0"/>
              </a:rPr>
              <a:t>Koulu evakuoitiin uhkaussoiton vuoksi Helsingissä - poliisi: uhkaus perätön</a:t>
            </a:r>
            <a:endParaRPr lang="fi-FI" b="1" i="0" dirty="0">
              <a:solidFill>
                <a:srgbClr val="000000"/>
              </a:solidFill>
              <a:effectLst/>
              <a:latin typeface="verdana" panose="020B0604030504040204" pitchFamily="34" charset="0"/>
            </a:endParaRPr>
          </a:p>
        </p:txBody>
      </p:sp>
      <p:sp>
        <p:nvSpPr>
          <p:cNvPr id="6" name="Rectangle 5"/>
          <p:cNvSpPr/>
          <p:nvPr/>
        </p:nvSpPr>
        <p:spPr>
          <a:xfrm rot="21138692">
            <a:off x="1548245" y="3105835"/>
            <a:ext cx="6660573" cy="1477328"/>
          </a:xfrm>
          <a:prstGeom prst="rect">
            <a:avLst/>
          </a:prstGeom>
        </p:spPr>
        <p:txBody>
          <a:bodyPr wrap="square">
            <a:spAutoFit/>
          </a:bodyPr>
          <a:lstStyle/>
          <a:p>
            <a:r>
              <a:rPr lang="fi-FI" b="1" dirty="0" smtClean="0">
                <a:solidFill>
                  <a:srgbClr val="333333"/>
                </a:solidFill>
                <a:latin typeface="Helvetica Neue"/>
              </a:rPr>
              <a:t>SPR </a:t>
            </a:r>
            <a:r>
              <a:rPr lang="fi-FI" b="1" dirty="0">
                <a:solidFill>
                  <a:srgbClr val="333333"/>
                </a:solidFill>
                <a:latin typeface="Helvetica Neue"/>
              </a:rPr>
              <a:t>perusti evakuoiduille suojapaikan Huhtasuon </a:t>
            </a:r>
            <a:r>
              <a:rPr lang="fi-FI" b="1" dirty="0" smtClean="0">
                <a:solidFill>
                  <a:srgbClr val="333333"/>
                </a:solidFill>
                <a:latin typeface="Helvetica Neue"/>
              </a:rPr>
              <a:t>kirkkoon</a:t>
            </a:r>
          </a:p>
          <a:p>
            <a:r>
              <a:rPr lang="fi-FI" b="1" dirty="0">
                <a:solidFill>
                  <a:srgbClr val="333333"/>
                </a:solidFill>
                <a:latin typeface="Helvetica Neue"/>
              </a:rPr>
              <a:t>- Suomen Punainen Risti SPR perusti </a:t>
            </a:r>
            <a:r>
              <a:rPr lang="fi-FI" b="1" dirty="0" err="1">
                <a:solidFill>
                  <a:srgbClr val="333333"/>
                </a:solidFill>
                <a:latin typeface="Helvetica Neue"/>
              </a:rPr>
              <a:t>Kanganlammen</a:t>
            </a:r>
            <a:r>
              <a:rPr lang="fi-FI" b="1" dirty="0">
                <a:solidFill>
                  <a:srgbClr val="333333"/>
                </a:solidFill>
                <a:latin typeface="Helvetica Neue"/>
              </a:rPr>
              <a:t> Muurainkujalta evakuoiduille asukkaille Huhtasuon kirkkoon suojapaikan. Poliisi pyysi SPR:ää perustamaan pisteen.</a:t>
            </a:r>
            <a:endParaRPr lang="fi-FI" b="1" i="0" dirty="0">
              <a:solidFill>
                <a:srgbClr val="333333"/>
              </a:solidFill>
              <a:effectLst/>
              <a:latin typeface="Helvetica Neue"/>
            </a:endParaRPr>
          </a:p>
        </p:txBody>
      </p:sp>
      <p:sp>
        <p:nvSpPr>
          <p:cNvPr id="7" name="Rectangle 6"/>
          <p:cNvSpPr/>
          <p:nvPr/>
        </p:nvSpPr>
        <p:spPr>
          <a:xfrm rot="1832999">
            <a:off x="8302336" y="3878455"/>
            <a:ext cx="3761509" cy="646331"/>
          </a:xfrm>
          <a:prstGeom prst="rect">
            <a:avLst/>
          </a:prstGeom>
        </p:spPr>
        <p:txBody>
          <a:bodyPr wrap="square">
            <a:spAutoFit/>
          </a:bodyPr>
          <a:lstStyle/>
          <a:p>
            <a:r>
              <a:rPr lang="fi-FI" dirty="0" smtClean="0"/>
              <a:t>Vastaanottokeskus </a:t>
            </a:r>
            <a:r>
              <a:rPr lang="fi-FI" dirty="0"/>
              <a:t>evakuoitiin tulipalon takia Tampereella </a:t>
            </a:r>
          </a:p>
        </p:txBody>
      </p:sp>
      <p:sp>
        <p:nvSpPr>
          <p:cNvPr id="8" name="Rectangle 7"/>
          <p:cNvSpPr/>
          <p:nvPr/>
        </p:nvSpPr>
        <p:spPr>
          <a:xfrm rot="609793">
            <a:off x="3906939" y="3244333"/>
            <a:ext cx="4370764" cy="2308324"/>
          </a:xfrm>
          <a:prstGeom prst="rect">
            <a:avLst/>
          </a:prstGeom>
        </p:spPr>
        <p:txBody>
          <a:bodyPr wrap="square">
            <a:spAutoFit/>
          </a:bodyPr>
          <a:lstStyle/>
          <a:p>
            <a:pPr fontAlgn="base"/>
            <a:endParaRPr lang="fi-FI" dirty="0" smtClean="0">
              <a:solidFill>
                <a:srgbClr val="111111"/>
              </a:solidFill>
              <a:latin typeface="leitura_displayroman"/>
            </a:endParaRPr>
          </a:p>
          <a:p>
            <a:pPr fontAlgn="base"/>
            <a:endParaRPr lang="fi-FI" dirty="0">
              <a:solidFill>
                <a:srgbClr val="111111"/>
              </a:solidFill>
              <a:latin typeface="leitura_displayroman"/>
            </a:endParaRPr>
          </a:p>
          <a:p>
            <a:pPr fontAlgn="base"/>
            <a:endParaRPr lang="fi-FI" dirty="0" smtClean="0">
              <a:solidFill>
                <a:srgbClr val="111111"/>
              </a:solidFill>
              <a:latin typeface="leitura_displayroman"/>
            </a:endParaRPr>
          </a:p>
          <a:p>
            <a:pPr fontAlgn="base"/>
            <a:endParaRPr lang="fi-FI" dirty="0">
              <a:solidFill>
                <a:srgbClr val="111111"/>
              </a:solidFill>
              <a:latin typeface="leitura_displayroman"/>
            </a:endParaRPr>
          </a:p>
          <a:p>
            <a:pPr fontAlgn="base"/>
            <a:endParaRPr lang="fi-FI" dirty="0" smtClean="0">
              <a:solidFill>
                <a:srgbClr val="111111"/>
              </a:solidFill>
              <a:latin typeface="leitura_displayroman"/>
            </a:endParaRPr>
          </a:p>
          <a:p>
            <a:pPr fontAlgn="base"/>
            <a:endParaRPr lang="fi-FI" dirty="0" smtClean="0">
              <a:solidFill>
                <a:srgbClr val="111111"/>
              </a:solidFill>
              <a:latin typeface="leitura_displayroman"/>
            </a:endParaRPr>
          </a:p>
          <a:p>
            <a:pPr fontAlgn="base"/>
            <a:endParaRPr lang="fi-FI" dirty="0">
              <a:solidFill>
                <a:srgbClr val="111111"/>
              </a:solidFill>
              <a:latin typeface="leitura_displayroman"/>
            </a:endParaRPr>
          </a:p>
          <a:p>
            <a:pPr fontAlgn="base"/>
            <a:r>
              <a:rPr lang="fi-FI" dirty="0" smtClean="0">
                <a:solidFill>
                  <a:srgbClr val="111111"/>
                </a:solidFill>
                <a:latin typeface="leitura_displayroman"/>
              </a:rPr>
              <a:t>Koko </a:t>
            </a:r>
            <a:r>
              <a:rPr lang="fi-FI" dirty="0">
                <a:solidFill>
                  <a:srgbClr val="111111"/>
                </a:solidFill>
                <a:latin typeface="leitura_displayroman"/>
              </a:rPr>
              <a:t>vastaanottokeskus evakuoitiin yöllä</a:t>
            </a:r>
            <a:endParaRPr lang="fi-FI" b="0" i="0" dirty="0">
              <a:solidFill>
                <a:srgbClr val="111111"/>
              </a:solidFill>
              <a:effectLst/>
              <a:latin typeface="leitura_displayroman"/>
            </a:endParaRPr>
          </a:p>
        </p:txBody>
      </p:sp>
      <p:sp>
        <p:nvSpPr>
          <p:cNvPr id="9" name="Footer Placeholder 8"/>
          <p:cNvSpPr>
            <a:spLocks noGrp="1"/>
          </p:cNvSpPr>
          <p:nvPr>
            <p:ph type="ftr" sz="quarter" idx="11"/>
          </p:nvPr>
        </p:nvSpPr>
        <p:spPr/>
        <p:txBody>
          <a:bodyPr/>
          <a:lstStyle/>
          <a:p>
            <a:r>
              <a:rPr lang="fi-FI" smtClean="0"/>
              <a:t>Äkkilähtö 2016  -minkä yhden tavaran sinä ottaisit mukaasi?</a:t>
            </a:r>
            <a:endParaRPr lang="fi-FI"/>
          </a:p>
        </p:txBody>
      </p:sp>
    </p:spTree>
    <p:extLst>
      <p:ext uri="{BB962C8B-B14F-4D97-AF65-F5344CB8AC3E}">
        <p14:creationId xmlns:p14="http://schemas.microsoft.com/office/powerpoint/2010/main" val="1495295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1216064"/>
            <a:ext cx="8371200" cy="690772"/>
          </a:xfrm>
        </p:spPr>
        <p:txBody>
          <a:bodyPr>
            <a:normAutofit/>
          </a:bodyPr>
          <a:lstStyle/>
          <a:p>
            <a:r>
              <a:rPr lang="fi-FI" dirty="0"/>
              <a:t>Alkupala pohdittavaksi pareittain</a:t>
            </a:r>
          </a:p>
        </p:txBody>
      </p:sp>
      <p:sp>
        <p:nvSpPr>
          <p:cNvPr id="3" name="Content Placeholder 2"/>
          <p:cNvSpPr>
            <a:spLocks noGrp="1"/>
          </p:cNvSpPr>
          <p:nvPr>
            <p:ph idx="1"/>
          </p:nvPr>
        </p:nvSpPr>
        <p:spPr>
          <a:xfrm>
            <a:off x="838200" y="2057399"/>
            <a:ext cx="10515600" cy="3800225"/>
          </a:xfrm>
        </p:spPr>
        <p:txBody>
          <a:bodyPr/>
          <a:lstStyle/>
          <a:p>
            <a:pPr marL="0" indent="0">
              <a:buNone/>
            </a:pPr>
            <a:r>
              <a:rPr lang="fi-FI" dirty="0" smtClean="0"/>
              <a:t>Mieti </a:t>
            </a:r>
            <a:r>
              <a:rPr lang="fi-FI" dirty="0"/>
              <a:t>mikä poikkeustilanne omalla asuinalueellasi voisi johtaa kodeista evakuointiin?</a:t>
            </a:r>
            <a:endParaRPr lang="en-US" dirty="0"/>
          </a:p>
          <a:p>
            <a:pPr marL="0" indent="0">
              <a:buNone/>
            </a:pPr>
            <a:endParaRPr lang="en-US" dirty="0"/>
          </a:p>
          <a:p>
            <a:pPr marL="0" indent="0">
              <a:buNone/>
            </a:pPr>
            <a:endParaRPr lang="fi-FI" dirty="0"/>
          </a:p>
        </p:txBody>
      </p:sp>
      <p:sp>
        <p:nvSpPr>
          <p:cNvPr id="9" name="Footer Placeholder 8"/>
          <p:cNvSpPr>
            <a:spLocks noGrp="1"/>
          </p:cNvSpPr>
          <p:nvPr>
            <p:ph type="ftr" sz="quarter" idx="11"/>
          </p:nvPr>
        </p:nvSpPr>
        <p:spPr/>
        <p:txBody>
          <a:bodyPr/>
          <a:lstStyle/>
          <a:p>
            <a:r>
              <a:rPr lang="fi-FI" smtClean="0"/>
              <a:t>Äkkilähtö 2016  -minkä yhden tavaran sinä ottaisit mukaasi?</a:t>
            </a:r>
            <a:endParaRPr lang="fi-FI"/>
          </a:p>
        </p:txBody>
      </p:sp>
      <p:pic>
        <p:nvPicPr>
          <p:cNvPr id="4" name="Picture 3"/>
          <p:cNvPicPr>
            <a:picLocks noChangeAspect="1"/>
          </p:cNvPicPr>
          <p:nvPr/>
        </p:nvPicPr>
        <p:blipFill>
          <a:blip r:embed="rId3"/>
          <a:stretch>
            <a:fillRect/>
          </a:stretch>
        </p:blipFill>
        <p:spPr>
          <a:xfrm>
            <a:off x="536864" y="506911"/>
            <a:ext cx="3011685" cy="627942"/>
          </a:xfrm>
          <a:prstGeom prst="rect">
            <a:avLst/>
          </a:prstGeom>
        </p:spPr>
      </p:pic>
      <p:pic>
        <p:nvPicPr>
          <p:cNvPr id="11" name="Picture 10"/>
          <p:cNvPicPr>
            <a:picLocks noChangeAspect="1"/>
          </p:cNvPicPr>
          <p:nvPr/>
        </p:nvPicPr>
        <p:blipFill>
          <a:blip r:embed="rId4"/>
          <a:stretch>
            <a:fillRect/>
          </a:stretch>
        </p:blipFill>
        <p:spPr>
          <a:xfrm>
            <a:off x="6750027" y="2670465"/>
            <a:ext cx="4798867" cy="2691210"/>
          </a:xfrm>
          <a:prstGeom prst="rect">
            <a:avLst/>
          </a:prstGeom>
        </p:spPr>
      </p:pic>
    </p:spTree>
    <p:extLst>
      <p:ext uri="{BB962C8B-B14F-4D97-AF65-F5344CB8AC3E}">
        <p14:creationId xmlns:p14="http://schemas.microsoft.com/office/powerpoint/2010/main" val="2256977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838200" y="1134853"/>
            <a:ext cx="8371200" cy="2304537"/>
          </a:xfrm>
        </p:spPr>
        <p:txBody>
          <a:bodyPr>
            <a:normAutofit fontScale="90000"/>
          </a:bodyPr>
          <a:lstStyle/>
          <a:p>
            <a:r>
              <a:rPr lang="fi-FI" dirty="0" smtClean="0"/>
              <a:t/>
            </a:r>
            <a:br>
              <a:rPr lang="fi-FI" dirty="0" smtClean="0"/>
            </a:br>
            <a:r>
              <a:rPr lang="fi-FI" dirty="0"/>
              <a:t/>
            </a:r>
            <a:br>
              <a:rPr lang="fi-FI" dirty="0"/>
            </a:br>
            <a:r>
              <a:rPr lang="fi-FI" dirty="0" smtClean="0"/>
              <a:t>Tiedätkö </a:t>
            </a:r>
            <a:r>
              <a:rPr lang="fi-FI" dirty="0"/>
              <a:t>miten sinun tulisi toimia </a:t>
            </a:r>
            <a:r>
              <a:rPr lang="fi-FI" sz="3100" dirty="0"/>
              <a:t>tällaisessa</a:t>
            </a:r>
            <a:r>
              <a:rPr lang="fi-FI" dirty="0"/>
              <a:t> tilanteessa</a:t>
            </a:r>
            <a:r>
              <a:rPr lang="fi-FI" dirty="0" smtClean="0"/>
              <a:t>?</a:t>
            </a:r>
            <a:br>
              <a:rPr lang="fi-FI" dirty="0" smtClean="0"/>
            </a:br>
            <a:r>
              <a:rPr lang="fi-FI" dirty="0"/>
              <a:t/>
            </a:r>
            <a:br>
              <a:rPr lang="fi-FI" dirty="0"/>
            </a:br>
            <a:r>
              <a:rPr lang="fi-FI" dirty="0"/>
              <a:t>Tietävätkö perheenjäsenesi miten toimia?</a:t>
            </a:r>
            <a:br>
              <a:rPr lang="fi-FI" dirty="0"/>
            </a:br>
            <a:endParaRPr lang="fi-FI" dirty="0"/>
          </a:p>
        </p:txBody>
      </p:sp>
      <p:sp>
        <p:nvSpPr>
          <p:cNvPr id="3" name="Content Placeholder 2"/>
          <p:cNvSpPr>
            <a:spLocks noGrp="1"/>
          </p:cNvSpPr>
          <p:nvPr>
            <p:ph idx="1"/>
          </p:nvPr>
        </p:nvSpPr>
        <p:spPr>
          <a:xfrm>
            <a:off x="838200" y="1465118"/>
            <a:ext cx="10515600" cy="4392507"/>
          </a:xfrm>
        </p:spPr>
        <p:txBody>
          <a:bodyPr/>
          <a:lstStyle/>
          <a:p>
            <a:pPr marL="0" indent="0">
              <a:buNone/>
            </a:pPr>
            <a:endParaRPr lang="en-US" dirty="0"/>
          </a:p>
          <a:p>
            <a:pPr marL="0" indent="0">
              <a:buNone/>
            </a:pPr>
            <a:endParaRPr lang="fi-FI" dirty="0" smtClean="0"/>
          </a:p>
          <a:p>
            <a:pPr marL="0" indent="0">
              <a:buNone/>
            </a:pPr>
            <a:endParaRPr lang="fi-FI" dirty="0" smtClean="0"/>
          </a:p>
          <a:p>
            <a:pPr marL="0" indent="0">
              <a:buNone/>
            </a:pPr>
            <a:endParaRPr lang="fi-FI" dirty="0"/>
          </a:p>
        </p:txBody>
      </p:sp>
      <p:sp>
        <p:nvSpPr>
          <p:cNvPr id="9" name="Footer Placeholder 8"/>
          <p:cNvSpPr>
            <a:spLocks noGrp="1"/>
          </p:cNvSpPr>
          <p:nvPr>
            <p:ph type="ftr" sz="quarter" idx="11"/>
          </p:nvPr>
        </p:nvSpPr>
        <p:spPr/>
        <p:txBody>
          <a:bodyPr/>
          <a:lstStyle/>
          <a:p>
            <a:r>
              <a:rPr lang="fi-FI" smtClean="0"/>
              <a:t>Äkkilähtö 2016  -minkä yhden tavaran sinä ottaisit mukaasi?</a:t>
            </a:r>
            <a:endParaRPr lang="fi-FI"/>
          </a:p>
        </p:txBody>
      </p:sp>
      <p:pic>
        <p:nvPicPr>
          <p:cNvPr id="4" name="Picture 3"/>
          <p:cNvPicPr>
            <a:picLocks noChangeAspect="1"/>
          </p:cNvPicPr>
          <p:nvPr/>
        </p:nvPicPr>
        <p:blipFill>
          <a:blip r:embed="rId3"/>
          <a:stretch>
            <a:fillRect/>
          </a:stretch>
        </p:blipFill>
        <p:spPr>
          <a:xfrm>
            <a:off x="536864" y="506911"/>
            <a:ext cx="3011685" cy="627942"/>
          </a:xfrm>
          <a:prstGeom prst="rect">
            <a:avLst/>
          </a:prstGeom>
        </p:spPr>
      </p:pic>
      <p:pic>
        <p:nvPicPr>
          <p:cNvPr id="11" name="Picture 10"/>
          <p:cNvPicPr>
            <a:picLocks noChangeAspect="1"/>
          </p:cNvPicPr>
          <p:nvPr/>
        </p:nvPicPr>
        <p:blipFill>
          <a:blip r:embed="rId4"/>
          <a:stretch>
            <a:fillRect/>
          </a:stretch>
        </p:blipFill>
        <p:spPr>
          <a:xfrm>
            <a:off x="8876350" y="3047125"/>
            <a:ext cx="2810500" cy="2810500"/>
          </a:xfrm>
          <a:prstGeom prst="rect">
            <a:avLst/>
          </a:prstGeom>
        </p:spPr>
      </p:pic>
    </p:spTree>
    <p:extLst>
      <p:ext uri="{BB962C8B-B14F-4D97-AF65-F5344CB8AC3E}">
        <p14:creationId xmlns:p14="http://schemas.microsoft.com/office/powerpoint/2010/main" val="2901299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89809"/>
            <a:ext cx="10515600" cy="4267815"/>
          </a:xfrm>
        </p:spPr>
        <p:txBody>
          <a:bodyPr/>
          <a:lstStyle/>
          <a:p>
            <a:pPr marL="0" indent="0">
              <a:buNone/>
            </a:pPr>
            <a:r>
              <a:rPr lang="fi-FI" dirty="0" smtClean="0"/>
              <a:t>Jos kotoa pitäisi lähteä heti ja mukaan saisi ottaa vain yhden tavaran, mikä se olisi? </a:t>
            </a:r>
            <a:endParaRPr lang="en-US" dirty="0"/>
          </a:p>
          <a:p>
            <a:endParaRPr lang="fi-FI" dirty="0"/>
          </a:p>
        </p:txBody>
      </p:sp>
      <p:pic>
        <p:nvPicPr>
          <p:cNvPr id="4" name="Picture 3"/>
          <p:cNvPicPr>
            <a:picLocks noChangeAspect="1"/>
          </p:cNvPicPr>
          <p:nvPr/>
        </p:nvPicPr>
        <p:blipFill>
          <a:blip r:embed="rId3"/>
          <a:stretch>
            <a:fillRect/>
          </a:stretch>
        </p:blipFill>
        <p:spPr>
          <a:xfrm>
            <a:off x="536864" y="506911"/>
            <a:ext cx="3011685" cy="627942"/>
          </a:xfrm>
          <a:prstGeom prst="rect">
            <a:avLst/>
          </a:prstGeom>
        </p:spPr>
      </p:pic>
      <p:pic>
        <p:nvPicPr>
          <p:cNvPr id="2" name="Picture 1"/>
          <p:cNvPicPr>
            <a:picLocks noChangeAspect="1"/>
          </p:cNvPicPr>
          <p:nvPr/>
        </p:nvPicPr>
        <p:blipFill>
          <a:blip r:embed="rId4"/>
          <a:stretch>
            <a:fillRect/>
          </a:stretch>
        </p:blipFill>
        <p:spPr>
          <a:xfrm>
            <a:off x="8392390" y="3123949"/>
            <a:ext cx="1828800" cy="2733675"/>
          </a:xfrm>
          <a:prstGeom prst="rect">
            <a:avLst/>
          </a:prstGeom>
        </p:spPr>
      </p:pic>
      <p:pic>
        <p:nvPicPr>
          <p:cNvPr id="5" name="Picture 4"/>
          <p:cNvPicPr>
            <a:picLocks noChangeAspect="1"/>
          </p:cNvPicPr>
          <p:nvPr/>
        </p:nvPicPr>
        <p:blipFill>
          <a:blip r:embed="rId5"/>
          <a:stretch>
            <a:fillRect/>
          </a:stretch>
        </p:blipFill>
        <p:spPr>
          <a:xfrm rot="20308947">
            <a:off x="619990" y="3787376"/>
            <a:ext cx="3193473" cy="1538189"/>
          </a:xfrm>
          <a:prstGeom prst="rect">
            <a:avLst/>
          </a:prstGeom>
        </p:spPr>
      </p:pic>
      <p:pic>
        <p:nvPicPr>
          <p:cNvPr id="6" name="Picture 5"/>
          <p:cNvPicPr>
            <a:picLocks noChangeAspect="1"/>
          </p:cNvPicPr>
          <p:nvPr/>
        </p:nvPicPr>
        <p:blipFill>
          <a:blip r:embed="rId6"/>
          <a:stretch>
            <a:fillRect/>
          </a:stretch>
        </p:blipFill>
        <p:spPr>
          <a:xfrm rot="19605728">
            <a:off x="4994563" y="3255316"/>
            <a:ext cx="1915391" cy="2378224"/>
          </a:xfrm>
          <a:prstGeom prst="rect">
            <a:avLst/>
          </a:prstGeom>
        </p:spPr>
      </p:pic>
      <p:sp>
        <p:nvSpPr>
          <p:cNvPr id="7" name="Footer Placeholder 6"/>
          <p:cNvSpPr>
            <a:spLocks noGrp="1"/>
          </p:cNvSpPr>
          <p:nvPr>
            <p:ph type="ftr" sz="quarter" idx="11"/>
          </p:nvPr>
        </p:nvSpPr>
        <p:spPr/>
        <p:txBody>
          <a:bodyPr/>
          <a:lstStyle/>
          <a:p>
            <a:r>
              <a:rPr lang="fi-FI" smtClean="0"/>
              <a:t>Äkkilähtö 2016  -minkä yhden tavaran sinä ottaisit mukaasi?</a:t>
            </a:r>
            <a:endParaRPr lang="fi-FI"/>
          </a:p>
        </p:txBody>
      </p:sp>
    </p:spTree>
    <p:extLst>
      <p:ext uri="{BB962C8B-B14F-4D97-AF65-F5344CB8AC3E}">
        <p14:creationId xmlns:p14="http://schemas.microsoft.com/office/powerpoint/2010/main" val="165649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3164"/>
            <a:ext cx="8371200" cy="748145"/>
          </a:xfrm>
        </p:spPr>
        <p:txBody>
          <a:bodyPr/>
          <a:lstStyle/>
          <a:p>
            <a:r>
              <a:rPr lang="fi-FI" dirty="0" smtClean="0"/>
              <a:t>Mistä kyse?</a:t>
            </a:r>
            <a:endParaRPr lang="fi-FI" dirty="0"/>
          </a:p>
        </p:txBody>
      </p:sp>
      <p:sp>
        <p:nvSpPr>
          <p:cNvPr id="3" name="Content Placeholder 2"/>
          <p:cNvSpPr>
            <a:spLocks noGrp="1"/>
          </p:cNvSpPr>
          <p:nvPr>
            <p:ph idx="1"/>
          </p:nvPr>
        </p:nvSpPr>
        <p:spPr>
          <a:xfrm>
            <a:off x="838200" y="2161309"/>
            <a:ext cx="10515600" cy="3696316"/>
          </a:xfrm>
        </p:spPr>
        <p:txBody>
          <a:bodyPr/>
          <a:lstStyle/>
          <a:p>
            <a:r>
              <a:rPr lang="fi-FI" altLang="en-US" dirty="0"/>
              <a:t>Punaisen Ristin valtakunnallinen </a:t>
            </a:r>
            <a:r>
              <a:rPr lang="fi-FI" altLang="en-US" dirty="0" smtClean="0"/>
              <a:t>valmiusharjoitus </a:t>
            </a:r>
            <a:r>
              <a:rPr lang="fi-FI" altLang="en-US" dirty="0" smtClean="0"/>
              <a:t>järjestetään 1-7.10.2016</a:t>
            </a:r>
            <a:r>
              <a:rPr lang="fi-FI" altLang="en-US" dirty="0"/>
              <a:t>.</a:t>
            </a:r>
          </a:p>
          <a:p>
            <a:r>
              <a:rPr lang="fi-FI" altLang="en-US" dirty="0" smtClean="0"/>
              <a:t>Harjoitella </a:t>
            </a:r>
            <a:r>
              <a:rPr lang="fi-FI" altLang="en-US" dirty="0"/>
              <a:t>ja kehittää osastojen auttamisvalmiutta viranomaisten apuna </a:t>
            </a:r>
            <a:r>
              <a:rPr lang="fi-FI" altLang="en-US" dirty="0" smtClean="0"/>
              <a:t>evakuointitilanteessa </a:t>
            </a:r>
            <a:endParaRPr lang="fi-FI" altLang="en-US" dirty="0"/>
          </a:p>
          <a:p>
            <a:r>
              <a:rPr lang="fi-FI" altLang="en-US" dirty="0" smtClean="0"/>
              <a:t>Tukea yläkouluikäisten nuorten ja heidän perheidensä valmiuksia toimia kriisitilanteissa.</a:t>
            </a:r>
            <a:endParaRPr lang="fi-FI" altLang="en-US" dirty="0"/>
          </a:p>
          <a:p>
            <a:endParaRPr lang="fi-FI" dirty="0"/>
          </a:p>
        </p:txBody>
      </p:sp>
      <p:pic>
        <p:nvPicPr>
          <p:cNvPr id="4" name="Picture 3"/>
          <p:cNvPicPr>
            <a:picLocks noChangeAspect="1"/>
          </p:cNvPicPr>
          <p:nvPr/>
        </p:nvPicPr>
        <p:blipFill>
          <a:blip r:embed="rId3"/>
          <a:stretch>
            <a:fillRect/>
          </a:stretch>
        </p:blipFill>
        <p:spPr>
          <a:xfrm>
            <a:off x="536864" y="506911"/>
            <a:ext cx="3011685" cy="627942"/>
          </a:xfrm>
          <a:prstGeom prst="rect">
            <a:avLst/>
          </a:prstGeom>
        </p:spPr>
      </p:pic>
      <p:sp>
        <p:nvSpPr>
          <p:cNvPr id="5" name="Footer Placeholder 4"/>
          <p:cNvSpPr>
            <a:spLocks noGrp="1"/>
          </p:cNvSpPr>
          <p:nvPr>
            <p:ph type="ftr" sz="quarter" idx="11"/>
          </p:nvPr>
        </p:nvSpPr>
        <p:spPr/>
        <p:txBody>
          <a:bodyPr/>
          <a:lstStyle/>
          <a:p>
            <a:r>
              <a:rPr lang="fi-FI" smtClean="0"/>
              <a:t>Äkkilähtö 2016  -minkä yhden tavaran sinä ottaisit mukaasi?</a:t>
            </a:r>
            <a:endParaRPr lang="fi-FI"/>
          </a:p>
        </p:txBody>
      </p:sp>
    </p:spTree>
    <p:extLst>
      <p:ext uri="{BB962C8B-B14F-4D97-AF65-F5344CB8AC3E}">
        <p14:creationId xmlns:p14="http://schemas.microsoft.com/office/powerpoint/2010/main" val="972254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3164"/>
            <a:ext cx="8371200" cy="748145"/>
          </a:xfrm>
        </p:spPr>
        <p:txBody>
          <a:bodyPr/>
          <a:lstStyle/>
          <a:p>
            <a:r>
              <a:rPr lang="fi-FI" dirty="0" smtClean="0"/>
              <a:t>Miksi kannattaa lähteä mukaan?</a:t>
            </a:r>
            <a:endParaRPr lang="fi-FI" dirty="0"/>
          </a:p>
        </p:txBody>
      </p:sp>
      <p:sp>
        <p:nvSpPr>
          <p:cNvPr id="3" name="Content Placeholder 2"/>
          <p:cNvSpPr>
            <a:spLocks noGrp="1"/>
          </p:cNvSpPr>
          <p:nvPr>
            <p:ph idx="1"/>
          </p:nvPr>
        </p:nvSpPr>
        <p:spPr>
          <a:xfrm>
            <a:off x="838200" y="2161309"/>
            <a:ext cx="10515600" cy="3696316"/>
          </a:xfrm>
        </p:spPr>
        <p:txBody>
          <a:bodyPr>
            <a:normAutofit lnSpcReduction="10000"/>
          </a:bodyPr>
          <a:lstStyle/>
          <a:p>
            <a:r>
              <a:rPr lang="fi-FI" dirty="0"/>
              <a:t>Äkkilähtö 2016 on vuoden suurin tapahtuma, jossa </a:t>
            </a:r>
            <a:r>
              <a:rPr lang="fi-FI" dirty="0" smtClean="0"/>
              <a:t>jokaisen vapaaehtoisen osaamista tarvitaan.</a:t>
            </a:r>
          </a:p>
          <a:p>
            <a:r>
              <a:rPr lang="fi-FI" dirty="0" smtClean="0"/>
              <a:t>Tässä on mahdollisuus aktivoida osaston hiljaiset ja uudet vapaaehtoiset mukaan toimintaa.</a:t>
            </a:r>
          </a:p>
          <a:p>
            <a:r>
              <a:rPr lang="fi-FI" dirty="0" smtClean="0"/>
              <a:t>Tässä on mahdollisuus saada uusi joukko innokkaita nuoria vapaaehtoisia mukaan toimintaan.																			JA…</a:t>
            </a:r>
          </a:p>
          <a:p>
            <a:endParaRPr lang="fi-FI" dirty="0"/>
          </a:p>
          <a:p>
            <a:endParaRPr lang="fi-FI" dirty="0"/>
          </a:p>
        </p:txBody>
      </p:sp>
      <p:pic>
        <p:nvPicPr>
          <p:cNvPr id="4" name="Picture 3"/>
          <p:cNvPicPr>
            <a:picLocks noChangeAspect="1"/>
          </p:cNvPicPr>
          <p:nvPr/>
        </p:nvPicPr>
        <p:blipFill>
          <a:blip r:embed="rId3"/>
          <a:stretch>
            <a:fillRect/>
          </a:stretch>
        </p:blipFill>
        <p:spPr>
          <a:xfrm>
            <a:off x="536864" y="506911"/>
            <a:ext cx="3011685" cy="627942"/>
          </a:xfrm>
          <a:prstGeom prst="rect">
            <a:avLst/>
          </a:prstGeom>
        </p:spPr>
      </p:pic>
      <p:sp>
        <p:nvSpPr>
          <p:cNvPr id="5" name="Footer Placeholder 4"/>
          <p:cNvSpPr>
            <a:spLocks noGrp="1"/>
          </p:cNvSpPr>
          <p:nvPr>
            <p:ph type="ftr" sz="quarter" idx="11"/>
          </p:nvPr>
        </p:nvSpPr>
        <p:spPr/>
        <p:txBody>
          <a:bodyPr/>
          <a:lstStyle/>
          <a:p>
            <a:r>
              <a:rPr lang="fi-FI" smtClean="0"/>
              <a:t>Äkkilähtö 2016  -minkä yhden tavaran sinä ottaisit mukaasi?</a:t>
            </a:r>
            <a:endParaRPr lang="fi-FI"/>
          </a:p>
        </p:txBody>
      </p:sp>
    </p:spTree>
    <p:extLst>
      <p:ext uri="{BB962C8B-B14F-4D97-AF65-F5344CB8AC3E}">
        <p14:creationId xmlns:p14="http://schemas.microsoft.com/office/powerpoint/2010/main" val="2081215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63881"/>
            <a:ext cx="10515600" cy="3893743"/>
          </a:xfrm>
        </p:spPr>
        <p:txBody>
          <a:bodyPr/>
          <a:lstStyle/>
          <a:p>
            <a:r>
              <a:rPr lang="fi-FI" dirty="0"/>
              <a:t>Valmius </a:t>
            </a:r>
            <a:r>
              <a:rPr lang="fi-FI" dirty="0" smtClean="0"/>
              <a:t>koskee tositilanteessa kaikkia </a:t>
            </a:r>
            <a:r>
              <a:rPr lang="fi-FI" dirty="0"/>
              <a:t>SPR </a:t>
            </a:r>
            <a:r>
              <a:rPr lang="fi-FI" dirty="0" smtClean="0"/>
              <a:t>työntekijöitä.</a:t>
            </a:r>
          </a:p>
          <a:p>
            <a:r>
              <a:rPr lang="fi-FI" dirty="0" smtClean="0"/>
              <a:t>SPR ja </a:t>
            </a:r>
            <a:r>
              <a:rPr lang="fi-FI" dirty="0"/>
              <a:t>Vapepa </a:t>
            </a:r>
            <a:r>
              <a:rPr lang="fi-FI" dirty="0" smtClean="0"/>
              <a:t>haluavat vahvistaa entisestään osaamistaan moniviranomaistilanteissa </a:t>
            </a:r>
            <a:r>
              <a:rPr lang="fi-FI" dirty="0"/>
              <a:t>evakuoinnissa avustamisessa.</a:t>
            </a:r>
          </a:p>
        </p:txBody>
      </p:sp>
      <p:pic>
        <p:nvPicPr>
          <p:cNvPr id="4" name="Picture 3"/>
          <p:cNvPicPr>
            <a:picLocks noChangeAspect="1"/>
          </p:cNvPicPr>
          <p:nvPr/>
        </p:nvPicPr>
        <p:blipFill>
          <a:blip r:embed="rId3"/>
          <a:stretch>
            <a:fillRect/>
          </a:stretch>
        </p:blipFill>
        <p:spPr>
          <a:xfrm>
            <a:off x="536864" y="506911"/>
            <a:ext cx="3011685" cy="627942"/>
          </a:xfrm>
          <a:prstGeom prst="rect">
            <a:avLst/>
          </a:prstGeom>
        </p:spPr>
      </p:pic>
      <p:sp>
        <p:nvSpPr>
          <p:cNvPr id="2" name="Footer Placeholder 1"/>
          <p:cNvSpPr>
            <a:spLocks noGrp="1"/>
          </p:cNvSpPr>
          <p:nvPr>
            <p:ph type="ftr" sz="quarter" idx="11"/>
          </p:nvPr>
        </p:nvSpPr>
        <p:spPr/>
        <p:txBody>
          <a:bodyPr/>
          <a:lstStyle/>
          <a:p>
            <a:r>
              <a:rPr lang="fi-FI" smtClean="0"/>
              <a:t>Äkkilähtö 2016  -minkä yhden tavaran sinä ottaisit mukaasi?</a:t>
            </a:r>
            <a:endParaRPr lang="fi-FI"/>
          </a:p>
        </p:txBody>
      </p:sp>
    </p:spTree>
    <p:extLst>
      <p:ext uri="{BB962C8B-B14F-4D97-AF65-F5344CB8AC3E}">
        <p14:creationId xmlns:p14="http://schemas.microsoft.com/office/powerpoint/2010/main" val="1807874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1991"/>
            <a:ext cx="8371200" cy="789708"/>
          </a:xfrm>
        </p:spPr>
        <p:txBody>
          <a:bodyPr>
            <a:normAutofit/>
          </a:bodyPr>
          <a:lstStyle/>
          <a:p>
            <a:r>
              <a:rPr lang="fi-FI" dirty="0" smtClean="0"/>
              <a:t>Mitä voimme oppia menneestä?</a:t>
            </a:r>
            <a:endParaRPr lang="fi-FI" dirty="0"/>
          </a:p>
        </p:txBody>
      </p:sp>
      <p:sp>
        <p:nvSpPr>
          <p:cNvPr id="3" name="Content Placeholder 2"/>
          <p:cNvSpPr>
            <a:spLocks noGrp="1"/>
          </p:cNvSpPr>
          <p:nvPr>
            <p:ph idx="1"/>
          </p:nvPr>
        </p:nvSpPr>
        <p:spPr/>
        <p:txBody>
          <a:bodyPr/>
          <a:lstStyle/>
          <a:p>
            <a:pPr marL="0" indent="0">
              <a:buNone/>
            </a:pPr>
            <a:endParaRPr lang="fi-FI" dirty="0" smtClean="0"/>
          </a:p>
          <a:p>
            <a:pPr marL="514350" indent="-514350">
              <a:buFont typeface="+mj-lt"/>
              <a:buAutoNum type="arabicPeriod"/>
            </a:pPr>
            <a:r>
              <a:rPr lang="fi-FI" dirty="0" smtClean="0"/>
              <a:t>Vastaanottokeskusten perustamiset, joissa kaikissa evakuointikeskuksen perusrunko (suoja, ruoka, terveydenhuolto, henkinen tuki </a:t>
            </a:r>
            <a:r>
              <a:rPr lang="fi-FI" dirty="0" err="1" smtClean="0"/>
              <a:t>jne</a:t>
            </a:r>
            <a:r>
              <a:rPr lang="fi-FI" dirty="0" smtClean="0"/>
              <a:t>)</a:t>
            </a:r>
          </a:p>
          <a:p>
            <a:pPr marL="514350" indent="-514350">
              <a:buFont typeface="+mj-lt"/>
              <a:buAutoNum type="arabicPeriod"/>
            </a:pPr>
            <a:r>
              <a:rPr lang="fi-FI" dirty="0" smtClean="0"/>
              <a:t>Meillä on vapaaehtoisia!</a:t>
            </a:r>
            <a:endParaRPr lang="fi-FI" dirty="0"/>
          </a:p>
        </p:txBody>
      </p:sp>
      <p:pic>
        <p:nvPicPr>
          <p:cNvPr id="4" name="Picture 3"/>
          <p:cNvPicPr>
            <a:picLocks noChangeAspect="1"/>
          </p:cNvPicPr>
          <p:nvPr/>
        </p:nvPicPr>
        <p:blipFill>
          <a:blip r:embed="rId3"/>
          <a:stretch>
            <a:fillRect/>
          </a:stretch>
        </p:blipFill>
        <p:spPr>
          <a:xfrm>
            <a:off x="536864" y="506911"/>
            <a:ext cx="3011685" cy="627942"/>
          </a:xfrm>
          <a:prstGeom prst="rect">
            <a:avLst/>
          </a:prstGeom>
        </p:spPr>
      </p:pic>
      <p:sp>
        <p:nvSpPr>
          <p:cNvPr id="5" name="Footer Placeholder 4"/>
          <p:cNvSpPr>
            <a:spLocks noGrp="1"/>
          </p:cNvSpPr>
          <p:nvPr>
            <p:ph type="ftr" sz="quarter" idx="11"/>
          </p:nvPr>
        </p:nvSpPr>
        <p:spPr/>
        <p:txBody>
          <a:bodyPr/>
          <a:lstStyle/>
          <a:p>
            <a:r>
              <a:rPr lang="fi-FI" smtClean="0"/>
              <a:t>Äkkilähtö 2016  -minkä yhden tavaran sinä ottaisit mukaasi?</a:t>
            </a:r>
            <a:endParaRPr lang="fi-FI"/>
          </a:p>
        </p:txBody>
      </p:sp>
    </p:spTree>
    <p:extLst>
      <p:ext uri="{BB962C8B-B14F-4D97-AF65-F5344CB8AC3E}">
        <p14:creationId xmlns:p14="http://schemas.microsoft.com/office/powerpoint/2010/main" val="939908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_teema">
  <a:themeElements>
    <a:clrScheme name="SPR_varit">
      <a:dk1>
        <a:sysClr val="windowText" lastClr="000000"/>
      </a:dk1>
      <a:lt1>
        <a:srgbClr val="FFFFFF"/>
      </a:lt1>
      <a:dk2>
        <a:srgbClr val="000000"/>
      </a:dk2>
      <a:lt2>
        <a:srgbClr val="FFFFFF"/>
      </a:lt2>
      <a:accent1>
        <a:srgbClr val="CC0000"/>
      </a:accent1>
      <a:accent2>
        <a:srgbClr val="FECB00"/>
      </a:accent2>
      <a:accent3>
        <a:srgbClr val="3DB7E4"/>
      </a:accent3>
      <a:accent4>
        <a:srgbClr val="FF7900"/>
      </a:accent4>
      <a:accent5>
        <a:srgbClr val="BED600"/>
      </a:accent5>
      <a:accent6>
        <a:srgbClr val="0065BD"/>
      </a:accent6>
      <a:hlink>
        <a:srgbClr val="CC0000"/>
      </a:hlink>
      <a:folHlink>
        <a:srgbClr val="0065BD"/>
      </a:folHlink>
    </a:clrScheme>
    <a:fontScheme name="SPR_fontit">
      <a:majorFont>
        <a:latin typeface="Verdana"/>
        <a:ea typeface=""/>
        <a:cs typeface=""/>
      </a:majorFont>
      <a:minorFont>
        <a:latin typeface="Verdana"/>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PR_teema" id="{A2265B5F-3344-4782-A71F-457B3031D754}" vid="{32D03409-B584-4912-9EE9-9258B4638B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SPR_teema</Template>
  <TotalTime>582</TotalTime>
  <Words>1195</Words>
  <Application>Microsoft Office PowerPoint</Application>
  <PresentationFormat>Widescreen</PresentationFormat>
  <Paragraphs>107</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Helvetica Neue</vt:lpstr>
      <vt:lpstr>leitura_displayroman</vt:lpstr>
      <vt:lpstr>verdana</vt:lpstr>
      <vt:lpstr>verdana</vt:lpstr>
      <vt:lpstr>SPR_teema</vt:lpstr>
      <vt:lpstr>PowerPoint Presentation</vt:lpstr>
      <vt:lpstr>PowerPoint Presentation</vt:lpstr>
      <vt:lpstr>Alkupala pohdittavaksi pareittain</vt:lpstr>
      <vt:lpstr>  Tiedätkö miten sinun tulisi toimia tällaisessa tilanteessa?  Tietävätkö perheenjäsenesi miten toimia? </vt:lpstr>
      <vt:lpstr>PowerPoint Presentation</vt:lpstr>
      <vt:lpstr>Mistä kyse?</vt:lpstr>
      <vt:lpstr>Miksi kannattaa lähteä mukaan?</vt:lpstr>
      <vt:lpstr>PowerPoint Presentation</vt:lpstr>
      <vt:lpstr>Mitä voimme oppia menneestä?</vt:lpstr>
      <vt:lpstr>Miten osastot pääsevät mukaan?</vt:lpstr>
      <vt:lpstr>Mitä osastoissa tapahtuu nyt</vt:lpstr>
      <vt:lpstr>Mitä jos yläkoulu ei lähde mukaan</vt:lpstr>
      <vt:lpstr>Mitä jos yläkoulu haluaa mukaan mutta ei lauantaina?</vt:lpstr>
      <vt:lpstr>Miten saadaan viranomaiset mukaan?</vt:lpstr>
      <vt:lpstr>Mistä saadaan lisätietoa?</vt:lpstr>
      <vt:lpstr>PowerPoint Presentation</vt:lpstr>
    </vt:vector>
  </TitlesOfParts>
  <Company>SPR Järjestöt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Alijärvi Petra</dc:creator>
  <cp:lastModifiedBy>Alijärvi Petra</cp:lastModifiedBy>
  <cp:revision>43</cp:revision>
  <dcterms:created xsi:type="dcterms:W3CDTF">2016-02-05T13:23:25Z</dcterms:created>
  <dcterms:modified xsi:type="dcterms:W3CDTF">2016-04-01T16:23:26Z</dcterms:modified>
</cp:coreProperties>
</file>